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69" r:id="rId3"/>
    <p:sldId id="270" r:id="rId4"/>
    <p:sldId id="271" r:id="rId5"/>
    <p:sldId id="259" r:id="rId6"/>
    <p:sldId id="273" r:id="rId7"/>
    <p:sldId id="272" r:id="rId8"/>
    <p:sldId id="285" r:id="rId9"/>
    <p:sldId id="284" r:id="rId10"/>
    <p:sldId id="274" r:id="rId11"/>
    <p:sldId id="275" r:id="rId12"/>
    <p:sldId id="264" r:id="rId13"/>
    <p:sldId id="265" r:id="rId14"/>
    <p:sldId id="276" r:id="rId15"/>
    <p:sldId id="277" r:id="rId16"/>
    <p:sldId id="278" r:id="rId17"/>
    <p:sldId id="279" r:id="rId18"/>
    <p:sldId id="280" r:id="rId19"/>
    <p:sldId id="282" r:id="rId20"/>
    <p:sldId id="28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id-ID" dirty="0" smtClean="0"/>
              <a:t>Akurasi Keberhasilan Klasifikasi ANN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Citra X-ray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55</c:v>
                </c:pt>
                <c:pt idx="2">
                  <c:v>70</c:v>
                </c:pt>
                <c:pt idx="3">
                  <c:v>87.5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5628048"/>
        <c:axId val="1585627504"/>
      </c:barChart>
      <c:catAx>
        <c:axId val="1585628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id-ID" dirty="0" smtClean="0"/>
                  <a:t>Jumlah sample</a:t>
                </a:r>
                <a:r>
                  <a:rPr lang="id-ID" baseline="0" dirty="0" smtClean="0"/>
                  <a:t> yang digunakan</a:t>
                </a:r>
                <a:endParaRPr lang="id-ID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585627504"/>
        <c:crosses val="autoZero"/>
        <c:auto val="1"/>
        <c:lblAlgn val="ctr"/>
        <c:lblOffset val="100"/>
        <c:noMultiLvlLbl val="0"/>
      </c:catAx>
      <c:valAx>
        <c:axId val="15856275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id-ID" dirty="0" smtClean="0"/>
                  <a:t>Rata-rata</a:t>
                </a:r>
                <a:r>
                  <a:rPr lang="id-ID" baseline="0" dirty="0" smtClean="0"/>
                  <a:t> akurasi klasifikasi(%)</a:t>
                </a:r>
                <a:endParaRPr lang="id-ID" dirty="0" smtClean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856280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E07F3-E8E7-41E5-A8FA-3D75B552B813}" type="doc">
      <dgm:prSet loTypeId="urn:microsoft.com/office/officeart/2005/8/layout/arrow2" loCatId="process" qsTypeId="urn:microsoft.com/office/officeart/2005/8/quickstyle/simple2" qsCatId="simple" csTypeId="urn:microsoft.com/office/officeart/2005/8/colors/accent1_4" csCatId="accent1" phldr="1"/>
      <dgm:spPr/>
    </dgm:pt>
    <dgm:pt modelId="{E969F1A1-29EB-4637-A1D9-8DC9E27875AD}">
      <dgm:prSet phldrT="[Text]" custT="1"/>
      <dgm:spPr/>
      <dgm:t>
        <a:bodyPr/>
        <a:lstStyle/>
        <a:p>
          <a:r>
            <a:rPr lang="en-US" sz="2400" b="1" dirty="0" err="1" smtClean="0">
              <a:latin typeface="+mn-lt"/>
            </a:rPr>
            <a:t>Segmentasi</a:t>
          </a:r>
          <a:endParaRPr lang="en-US" sz="2400" b="1" dirty="0">
            <a:latin typeface="+mn-lt"/>
          </a:endParaRPr>
        </a:p>
      </dgm:t>
    </dgm:pt>
    <dgm:pt modelId="{D83AC0DB-9DB1-4BF6-89AF-37210A7B3025}" type="parTrans" cxnId="{F5D8FB1E-386E-43A2-A488-3A257721971E}">
      <dgm:prSet/>
      <dgm:spPr/>
      <dgm:t>
        <a:bodyPr/>
        <a:lstStyle/>
        <a:p>
          <a:endParaRPr lang="en-US"/>
        </a:p>
      </dgm:t>
    </dgm:pt>
    <dgm:pt modelId="{477132C6-4C32-4507-8B76-8DA78A8B0F1C}" type="sibTrans" cxnId="{F5D8FB1E-386E-43A2-A488-3A257721971E}">
      <dgm:prSet/>
      <dgm:spPr/>
      <dgm:t>
        <a:bodyPr/>
        <a:lstStyle/>
        <a:p>
          <a:endParaRPr lang="en-US"/>
        </a:p>
      </dgm:t>
    </dgm:pt>
    <dgm:pt modelId="{7F60671F-8D83-4F31-9A3E-A76CFCF5D87F}">
      <dgm:prSet phldrT="[Text]" custT="1"/>
      <dgm:spPr/>
      <dgm:t>
        <a:bodyPr/>
        <a:lstStyle/>
        <a:p>
          <a:r>
            <a:rPr lang="en-US" sz="2400" b="1" dirty="0" err="1" smtClean="0">
              <a:solidFill>
                <a:schemeClr val="tx1"/>
              </a:solidFill>
              <a:latin typeface="+mn-lt"/>
            </a:rPr>
            <a:t>Ekstraksi</a:t>
          </a:r>
          <a:r>
            <a:rPr lang="en-US" sz="2400" b="1" dirty="0" smtClean="0">
              <a:solidFill>
                <a:schemeClr val="tx1"/>
              </a:solidFill>
              <a:latin typeface="+mn-lt"/>
            </a:rPr>
            <a:t> </a:t>
          </a:r>
          <a:r>
            <a:rPr lang="en-US" sz="2400" b="1" dirty="0" err="1" smtClean="0">
              <a:solidFill>
                <a:schemeClr val="tx1"/>
              </a:solidFill>
              <a:latin typeface="+mn-lt"/>
            </a:rPr>
            <a:t>Fitur</a:t>
          </a:r>
          <a:endParaRPr lang="en-US" sz="2400" b="1" dirty="0">
            <a:solidFill>
              <a:schemeClr val="tx1"/>
            </a:solidFill>
            <a:latin typeface="+mn-lt"/>
          </a:endParaRPr>
        </a:p>
      </dgm:t>
    </dgm:pt>
    <dgm:pt modelId="{D7756B9C-67EF-4C6C-BD50-60802DE99985}" type="parTrans" cxnId="{84347DA9-A70D-4D70-BD61-1A13F18D131F}">
      <dgm:prSet/>
      <dgm:spPr/>
      <dgm:t>
        <a:bodyPr/>
        <a:lstStyle/>
        <a:p>
          <a:endParaRPr lang="en-US"/>
        </a:p>
      </dgm:t>
    </dgm:pt>
    <dgm:pt modelId="{4548C948-7617-4C5E-A1D8-E3F19E83ABEE}" type="sibTrans" cxnId="{84347DA9-A70D-4D70-BD61-1A13F18D131F}">
      <dgm:prSet/>
      <dgm:spPr/>
      <dgm:t>
        <a:bodyPr/>
        <a:lstStyle/>
        <a:p>
          <a:endParaRPr lang="en-US"/>
        </a:p>
      </dgm:t>
    </dgm:pt>
    <dgm:pt modelId="{3F015F28-BC56-42E2-9C6F-3ECB46EFCCE9}">
      <dgm:prSet phldrT="[Text]" custT="1"/>
      <dgm:spPr/>
      <dgm:t>
        <a:bodyPr/>
        <a:lstStyle/>
        <a:p>
          <a:r>
            <a:rPr lang="en-US" sz="2400" b="1" dirty="0" err="1" smtClean="0">
              <a:latin typeface="+mn-lt"/>
            </a:rPr>
            <a:t>Klasifikasi</a:t>
          </a:r>
          <a:endParaRPr lang="en-US" sz="2400" b="1" dirty="0">
            <a:latin typeface="+mn-lt"/>
          </a:endParaRPr>
        </a:p>
      </dgm:t>
    </dgm:pt>
    <dgm:pt modelId="{A5286247-45C8-4A98-992E-1201E85F5257}" type="parTrans" cxnId="{2D1B0F6D-8EC6-4F6E-B0B5-725F4D5E7E45}">
      <dgm:prSet/>
      <dgm:spPr/>
      <dgm:t>
        <a:bodyPr/>
        <a:lstStyle/>
        <a:p>
          <a:endParaRPr lang="en-US"/>
        </a:p>
      </dgm:t>
    </dgm:pt>
    <dgm:pt modelId="{C8473851-0EE7-4182-B039-26F44BE84416}" type="sibTrans" cxnId="{2D1B0F6D-8EC6-4F6E-B0B5-725F4D5E7E45}">
      <dgm:prSet/>
      <dgm:spPr/>
      <dgm:t>
        <a:bodyPr/>
        <a:lstStyle/>
        <a:p>
          <a:endParaRPr lang="en-US"/>
        </a:p>
      </dgm:t>
    </dgm:pt>
    <dgm:pt modelId="{7725BA1A-0955-4259-AF13-B249AA694CD6}" type="pres">
      <dgm:prSet presAssocID="{71FE07F3-E8E7-41E5-A8FA-3D75B552B813}" presName="arrowDiagram" presStyleCnt="0">
        <dgm:presLayoutVars>
          <dgm:chMax val="5"/>
          <dgm:dir/>
          <dgm:resizeHandles val="exact"/>
        </dgm:presLayoutVars>
      </dgm:prSet>
      <dgm:spPr/>
    </dgm:pt>
    <dgm:pt modelId="{283138DE-3853-441F-A962-93B75EE41798}" type="pres">
      <dgm:prSet presAssocID="{71FE07F3-E8E7-41E5-A8FA-3D75B552B813}" presName="arrow" presStyleLbl="bgShp" presStyleIdx="0" presStyleCnt="1" custScaleX="94818" custScaleY="84389" custLinFactNeighborX="2623"/>
      <dgm:spPr/>
    </dgm:pt>
    <dgm:pt modelId="{2A512D1B-CF5F-4425-84E0-2166CCE80430}" type="pres">
      <dgm:prSet presAssocID="{71FE07F3-E8E7-41E5-A8FA-3D75B552B813}" presName="arrowDiagram3" presStyleCnt="0"/>
      <dgm:spPr/>
    </dgm:pt>
    <dgm:pt modelId="{DB696864-1196-4F35-88FC-38644E87771D}" type="pres">
      <dgm:prSet presAssocID="{E969F1A1-29EB-4637-A1D9-8DC9E27875AD}" presName="bullet3a" presStyleLbl="node1" presStyleIdx="0" presStyleCnt="3" custLinFactX="36604" custLinFactNeighborX="100000" custLinFactNeighborY="-22767"/>
      <dgm:spPr/>
    </dgm:pt>
    <dgm:pt modelId="{2B6CC907-F4FA-4E64-A2C7-20D4A1B967AF}" type="pres">
      <dgm:prSet presAssocID="{E969F1A1-29EB-4637-A1D9-8DC9E27875AD}" presName="textBox3a" presStyleLbl="revTx" presStyleIdx="0" presStyleCnt="3" custScaleX="133073" custScaleY="86823" custLinFactNeighborX="38603" custLinFactNeighborY="-2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94623-B076-4794-ABDD-D41781A5DBBA}" type="pres">
      <dgm:prSet presAssocID="{7F60671F-8D83-4F31-9A3E-A76CFCF5D87F}" presName="bullet3b" presStyleLbl="node1" presStyleIdx="1" presStyleCnt="3" custLinFactNeighborX="41982" custLinFactNeighborY="8397"/>
      <dgm:spPr/>
    </dgm:pt>
    <dgm:pt modelId="{674CC3AE-1D30-4C38-9C28-696564B6ADD9}" type="pres">
      <dgm:prSet presAssocID="{7F60671F-8D83-4F31-9A3E-A76CFCF5D87F}" presName="textBox3b" presStyleLbl="revTx" presStyleIdx="1" presStyleCnt="3" custScaleY="66105" custLinFactNeighborX="13054" custLinFactNeighborY="-22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28EEB-2AED-436A-BAEF-2DC1FB8C486E}" type="pres">
      <dgm:prSet presAssocID="{3F015F28-BC56-42E2-9C6F-3ECB46EFCCE9}" presName="bullet3c" presStyleLbl="node1" presStyleIdx="2" presStyleCnt="3" custLinFactNeighborX="-18212" custLinFactNeighborY="27323"/>
      <dgm:spPr/>
    </dgm:pt>
    <dgm:pt modelId="{53E6F069-F9FD-4AD6-9351-B1FAC7C94297}" type="pres">
      <dgm:prSet presAssocID="{3F015F28-BC56-42E2-9C6F-3ECB46EFCCE9}" presName="textBox3c" presStyleLbl="revTx" presStyleIdx="2" presStyleCnt="3" custScaleX="176906" custScaleY="25773" custLinFactNeighborX="34409" custLinFactNeighborY="-39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347DA9-A70D-4D70-BD61-1A13F18D131F}" srcId="{71FE07F3-E8E7-41E5-A8FA-3D75B552B813}" destId="{7F60671F-8D83-4F31-9A3E-A76CFCF5D87F}" srcOrd="1" destOrd="0" parTransId="{D7756B9C-67EF-4C6C-BD50-60802DE99985}" sibTransId="{4548C948-7617-4C5E-A1D8-E3F19E83ABEE}"/>
    <dgm:cxn modelId="{4CA26258-51B1-4B00-8A5A-A0362F490257}" type="presOf" srcId="{7F60671F-8D83-4F31-9A3E-A76CFCF5D87F}" destId="{674CC3AE-1D30-4C38-9C28-696564B6ADD9}" srcOrd="0" destOrd="0" presId="urn:microsoft.com/office/officeart/2005/8/layout/arrow2"/>
    <dgm:cxn modelId="{36017F04-89CF-4916-A833-E6B9337FCD23}" type="presOf" srcId="{E969F1A1-29EB-4637-A1D9-8DC9E27875AD}" destId="{2B6CC907-F4FA-4E64-A2C7-20D4A1B967AF}" srcOrd="0" destOrd="0" presId="urn:microsoft.com/office/officeart/2005/8/layout/arrow2"/>
    <dgm:cxn modelId="{A4452215-2DFB-4695-A7EC-C33CF298697D}" type="presOf" srcId="{3F015F28-BC56-42E2-9C6F-3ECB46EFCCE9}" destId="{53E6F069-F9FD-4AD6-9351-B1FAC7C94297}" srcOrd="0" destOrd="0" presId="urn:microsoft.com/office/officeart/2005/8/layout/arrow2"/>
    <dgm:cxn modelId="{2D1B0F6D-8EC6-4F6E-B0B5-725F4D5E7E45}" srcId="{71FE07F3-E8E7-41E5-A8FA-3D75B552B813}" destId="{3F015F28-BC56-42E2-9C6F-3ECB46EFCCE9}" srcOrd="2" destOrd="0" parTransId="{A5286247-45C8-4A98-992E-1201E85F5257}" sibTransId="{C8473851-0EE7-4182-B039-26F44BE84416}"/>
    <dgm:cxn modelId="{F5D8FB1E-386E-43A2-A488-3A257721971E}" srcId="{71FE07F3-E8E7-41E5-A8FA-3D75B552B813}" destId="{E969F1A1-29EB-4637-A1D9-8DC9E27875AD}" srcOrd="0" destOrd="0" parTransId="{D83AC0DB-9DB1-4BF6-89AF-37210A7B3025}" sibTransId="{477132C6-4C32-4507-8B76-8DA78A8B0F1C}"/>
    <dgm:cxn modelId="{D76A2ADB-FC7F-4417-8EF8-CD0A7A7D26B8}" type="presOf" srcId="{71FE07F3-E8E7-41E5-A8FA-3D75B552B813}" destId="{7725BA1A-0955-4259-AF13-B249AA694CD6}" srcOrd="0" destOrd="0" presId="urn:microsoft.com/office/officeart/2005/8/layout/arrow2"/>
    <dgm:cxn modelId="{21440DA6-9608-4FE1-80C4-212976A1520A}" type="presParOf" srcId="{7725BA1A-0955-4259-AF13-B249AA694CD6}" destId="{283138DE-3853-441F-A962-93B75EE41798}" srcOrd="0" destOrd="0" presId="urn:microsoft.com/office/officeart/2005/8/layout/arrow2"/>
    <dgm:cxn modelId="{F86F1697-73FC-40B9-9F1F-A8DFAB9C86B0}" type="presParOf" srcId="{7725BA1A-0955-4259-AF13-B249AA694CD6}" destId="{2A512D1B-CF5F-4425-84E0-2166CCE80430}" srcOrd="1" destOrd="0" presId="urn:microsoft.com/office/officeart/2005/8/layout/arrow2"/>
    <dgm:cxn modelId="{63BF1F89-33E0-4C42-8AFB-A59BFE2D909A}" type="presParOf" srcId="{2A512D1B-CF5F-4425-84E0-2166CCE80430}" destId="{DB696864-1196-4F35-88FC-38644E87771D}" srcOrd="0" destOrd="0" presId="urn:microsoft.com/office/officeart/2005/8/layout/arrow2"/>
    <dgm:cxn modelId="{EDF08347-8507-43DF-A026-368C3DC43AA3}" type="presParOf" srcId="{2A512D1B-CF5F-4425-84E0-2166CCE80430}" destId="{2B6CC907-F4FA-4E64-A2C7-20D4A1B967AF}" srcOrd="1" destOrd="0" presId="urn:microsoft.com/office/officeart/2005/8/layout/arrow2"/>
    <dgm:cxn modelId="{4A45D7B4-9448-4C11-A179-1D891DDF4A6C}" type="presParOf" srcId="{2A512D1B-CF5F-4425-84E0-2166CCE80430}" destId="{52F94623-B076-4794-ABDD-D41781A5DBBA}" srcOrd="2" destOrd="0" presId="urn:microsoft.com/office/officeart/2005/8/layout/arrow2"/>
    <dgm:cxn modelId="{C1A08C72-1A97-4AFA-9C9E-FE2F80EB6F12}" type="presParOf" srcId="{2A512D1B-CF5F-4425-84E0-2166CCE80430}" destId="{674CC3AE-1D30-4C38-9C28-696564B6ADD9}" srcOrd="3" destOrd="0" presId="urn:microsoft.com/office/officeart/2005/8/layout/arrow2"/>
    <dgm:cxn modelId="{F00D0E9A-EDEA-484B-A6DF-B0460AF925B8}" type="presParOf" srcId="{2A512D1B-CF5F-4425-84E0-2166CCE80430}" destId="{5B228EEB-2AED-436A-BAEF-2DC1FB8C486E}" srcOrd="4" destOrd="0" presId="urn:microsoft.com/office/officeart/2005/8/layout/arrow2"/>
    <dgm:cxn modelId="{54C1D432-3BE1-4708-8FEE-D9F00A743E71}" type="presParOf" srcId="{2A512D1B-CF5F-4425-84E0-2166CCE80430}" destId="{53E6F069-F9FD-4AD6-9351-B1FAC7C9429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138DE-3853-441F-A962-93B75EE41798}">
      <dsp:nvSpPr>
        <dsp:cNvPr id="0" name=""/>
        <dsp:cNvSpPr/>
      </dsp:nvSpPr>
      <dsp:spPr>
        <a:xfrm>
          <a:off x="776559" y="195294"/>
          <a:ext cx="6102827" cy="339473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96864-1196-4F35-88FC-38644E87771D}">
      <dsp:nvSpPr>
        <dsp:cNvPr id="0" name=""/>
        <dsp:cNvSpPr/>
      </dsp:nvSpPr>
      <dsp:spPr>
        <a:xfrm>
          <a:off x="1486985" y="2619686"/>
          <a:ext cx="167345" cy="167345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6CC907-F4FA-4E64-A2C7-20D4A1B967AF}">
      <dsp:nvSpPr>
        <dsp:cNvPr id="0" name=""/>
        <dsp:cNvSpPr/>
      </dsp:nvSpPr>
      <dsp:spPr>
        <a:xfrm>
          <a:off x="1672982" y="2536701"/>
          <a:ext cx="1995658" cy="100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+mn-lt"/>
            </a:rPr>
            <a:t>Segmentasi</a:t>
          </a:r>
          <a:endParaRPr lang="en-US" sz="2400" b="1" kern="1200" dirty="0">
            <a:latin typeface="+mn-lt"/>
          </a:endParaRPr>
        </a:p>
      </dsp:txBody>
      <dsp:txXfrm>
        <a:off x="1672982" y="2536701"/>
        <a:ext cx="1995658" cy="1009376"/>
      </dsp:txXfrm>
    </dsp:sp>
    <dsp:sp modelId="{52F94623-B076-4794-ABDD-D41781A5DBBA}">
      <dsp:nvSpPr>
        <dsp:cNvPr id="0" name=""/>
        <dsp:cNvSpPr/>
      </dsp:nvSpPr>
      <dsp:spPr>
        <a:xfrm>
          <a:off x="2862528" y="1589810"/>
          <a:ext cx="302508" cy="302508"/>
        </a:xfrm>
        <a:prstGeom prst="ellipse">
          <a:avLst/>
        </a:prstGeom>
        <a:solidFill>
          <a:schemeClr val="accent1">
            <a:shade val="50000"/>
            <a:hueOff val="-159160"/>
            <a:satOff val="-2515"/>
            <a:lumOff val="2711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4CC3AE-1D30-4C38-9C28-696564B6ADD9}">
      <dsp:nvSpPr>
        <dsp:cNvPr id="0" name=""/>
        <dsp:cNvSpPr/>
      </dsp:nvSpPr>
      <dsp:spPr>
        <a:xfrm>
          <a:off x="3088432" y="1585970"/>
          <a:ext cx="1544726" cy="144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29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  <a:latin typeface="+mn-lt"/>
            </a:rPr>
            <a:t>Ekstraksi</a:t>
          </a:r>
          <a:r>
            <a:rPr lang="en-US" sz="2400" b="1" kern="1200" dirty="0" smtClean="0">
              <a:solidFill>
                <a:schemeClr val="tx1"/>
              </a:solidFill>
              <a:latin typeface="+mn-lt"/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  <a:latin typeface="+mn-lt"/>
            </a:rPr>
            <a:t>Fitur</a:t>
          </a:r>
          <a:endParaRPr lang="en-US" sz="2400" b="1" kern="1200" dirty="0">
            <a:solidFill>
              <a:schemeClr val="tx1"/>
            </a:solidFill>
            <a:latin typeface="+mn-lt"/>
          </a:endParaRPr>
        </a:p>
      </dsp:txBody>
      <dsp:txXfrm>
        <a:off x="3088432" y="1585970"/>
        <a:ext cx="1544726" cy="1446616"/>
      </dsp:txXfrm>
    </dsp:sp>
    <dsp:sp modelId="{5B228EEB-2AED-436A-BAEF-2DC1FB8C486E}">
      <dsp:nvSpPr>
        <dsp:cNvPr id="0" name=""/>
        <dsp:cNvSpPr/>
      </dsp:nvSpPr>
      <dsp:spPr>
        <a:xfrm>
          <a:off x="4435772" y="1013359"/>
          <a:ext cx="418363" cy="418363"/>
        </a:xfrm>
        <a:prstGeom prst="ellipse">
          <a:avLst/>
        </a:prstGeom>
        <a:solidFill>
          <a:schemeClr val="accent1">
            <a:shade val="50000"/>
            <a:hueOff val="-159160"/>
            <a:satOff val="-2515"/>
            <a:lumOff val="2711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E6F069-F9FD-4AD6-9351-B1FAC7C94297}">
      <dsp:nvSpPr>
        <dsp:cNvPr id="0" name=""/>
        <dsp:cNvSpPr/>
      </dsp:nvSpPr>
      <dsp:spPr>
        <a:xfrm>
          <a:off x="4658677" y="1044809"/>
          <a:ext cx="2732713" cy="72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682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+mn-lt"/>
            </a:rPr>
            <a:t>Klasifikasi</a:t>
          </a:r>
          <a:endParaRPr lang="en-US" sz="2400" b="1" kern="1200" dirty="0">
            <a:latin typeface="+mn-lt"/>
          </a:endParaRPr>
        </a:p>
      </dsp:txBody>
      <dsp:txXfrm>
        <a:off x="4658677" y="1044809"/>
        <a:ext cx="2732713" cy="720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2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3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1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63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782" y="3496236"/>
            <a:ext cx="10572000" cy="1133782"/>
          </a:xfrm>
        </p:spPr>
        <p:txBody>
          <a:bodyPr/>
          <a:lstStyle/>
          <a:p>
            <a:r>
              <a:rPr lang="en-US" sz="3200" dirty="0" err="1" smtClean="0"/>
              <a:t>Klasifikasi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Kanker</a:t>
            </a:r>
            <a:r>
              <a:rPr lang="en-US" sz="3200" dirty="0" smtClean="0"/>
              <a:t> </a:t>
            </a:r>
            <a:r>
              <a:rPr lang="en-US" sz="3200" dirty="0" err="1" smtClean="0"/>
              <a:t>Paru-Paru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Pengolahan</a:t>
            </a:r>
            <a:r>
              <a:rPr lang="en-US" sz="3200" dirty="0" smtClean="0"/>
              <a:t> Citra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57276"/>
            <a:ext cx="8638801" cy="1442683"/>
          </a:xfrm>
        </p:spPr>
        <p:txBody>
          <a:bodyPr>
            <a:noAutofit/>
          </a:bodyPr>
          <a:lstStyle/>
          <a:p>
            <a:pPr>
              <a:tabLst>
                <a:tab pos="2743200" algn="l"/>
                <a:tab pos="4464050" algn="l"/>
              </a:tabLst>
            </a:pPr>
            <a:r>
              <a:rPr lang="en-US" sz="2400" dirty="0" smtClean="0"/>
              <a:t>	5110100018 	</a:t>
            </a:r>
            <a:r>
              <a:rPr lang="id-ID" sz="2400" dirty="0" smtClean="0"/>
              <a:t>	</a:t>
            </a:r>
            <a:r>
              <a:rPr lang="en-US" sz="2400" dirty="0" err="1" smtClean="0"/>
              <a:t>Noor</a:t>
            </a:r>
            <a:r>
              <a:rPr lang="en-US" sz="2400" dirty="0" smtClean="0"/>
              <a:t> Maulida	</a:t>
            </a:r>
          </a:p>
          <a:p>
            <a:pPr>
              <a:tabLst>
                <a:tab pos="2743200" algn="l"/>
                <a:tab pos="446405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5110100084 	</a:t>
            </a:r>
            <a:r>
              <a:rPr lang="id-ID" sz="2400" dirty="0" smtClean="0"/>
              <a:t>	</a:t>
            </a:r>
            <a:r>
              <a:rPr lang="en-US" sz="2400" dirty="0" err="1" smtClean="0"/>
              <a:t>Dinda</a:t>
            </a:r>
            <a:r>
              <a:rPr lang="en-US" sz="2400" dirty="0" smtClean="0"/>
              <a:t> </a:t>
            </a:r>
            <a:r>
              <a:rPr lang="en-US" sz="2400" dirty="0" err="1" smtClean="0"/>
              <a:t>Firly</a:t>
            </a:r>
            <a:r>
              <a:rPr lang="en-US" sz="2400" dirty="0" smtClean="0"/>
              <a:t> </a:t>
            </a:r>
            <a:r>
              <a:rPr lang="en-US" sz="2400" dirty="0" err="1" smtClean="0"/>
              <a:t>Paramitha</a:t>
            </a:r>
            <a:endParaRPr lang="en-US" sz="2400" dirty="0" smtClean="0"/>
          </a:p>
          <a:p>
            <a:pPr>
              <a:tabLst>
                <a:tab pos="2743200" algn="l"/>
                <a:tab pos="446405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5110100087		</a:t>
            </a:r>
            <a:r>
              <a:rPr lang="id-ID" sz="2400" dirty="0" smtClean="0"/>
              <a:t>	</a:t>
            </a:r>
            <a:r>
              <a:rPr lang="en-US" sz="2400" dirty="0" err="1" smtClean="0"/>
              <a:t>Ekky</a:t>
            </a:r>
            <a:r>
              <a:rPr lang="en-US" sz="2400" dirty="0" smtClean="0"/>
              <a:t> Arya Sukarno M.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3100" y="666751"/>
            <a:ext cx="18774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800" b="1" dirty="0" smtClean="0"/>
              <a:t>VIS</a:t>
            </a:r>
            <a:endParaRPr lang="id-ID" sz="8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568451"/>
            <a:ext cx="28488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800" b="1" dirty="0" smtClean="0"/>
              <a:t>KOM</a:t>
            </a:r>
            <a:endParaRPr lang="id-ID" sz="8800" b="1" dirty="0"/>
          </a:p>
        </p:txBody>
      </p:sp>
      <p:pic>
        <p:nvPicPr>
          <p:cNvPr id="1026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000" y="2787073"/>
            <a:ext cx="10572000" cy="6015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 smtClean="0"/>
              <a:t>Jurusan</a:t>
            </a:r>
            <a:r>
              <a:rPr lang="en-US" sz="1800" dirty="0" smtClean="0"/>
              <a:t> </a:t>
            </a:r>
            <a:r>
              <a:rPr lang="en-US" sz="1800" dirty="0" err="1" smtClean="0"/>
              <a:t>Teknik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Informatika</a:t>
            </a:r>
            <a:endParaRPr lang="en-US" sz="1800" dirty="0"/>
          </a:p>
          <a:p>
            <a:r>
              <a:rPr lang="en-US" sz="1800" dirty="0" err="1" smtClean="0"/>
              <a:t>Institut</a:t>
            </a:r>
            <a:r>
              <a:rPr lang="en-US" sz="1800" dirty="0" smtClean="0"/>
              <a:t> </a:t>
            </a:r>
            <a:r>
              <a:rPr lang="en-US" sz="1800" dirty="0" err="1" smtClean="0"/>
              <a:t>Teknologi</a:t>
            </a:r>
            <a:r>
              <a:rPr lang="en-US" sz="1800" dirty="0" smtClean="0"/>
              <a:t> </a:t>
            </a:r>
            <a:r>
              <a:rPr lang="en-US" sz="1800" dirty="0" err="1" smtClean="0"/>
              <a:t>Sepuluh</a:t>
            </a:r>
            <a:r>
              <a:rPr lang="en-US" sz="1800" dirty="0" smtClean="0"/>
              <a:t> </a:t>
            </a:r>
            <a:r>
              <a:rPr lang="en-US" sz="1800" dirty="0" err="1" smtClean="0"/>
              <a:t>Nopember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49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92323" y="2761762"/>
            <a:ext cx="8529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Thresholding</a:t>
            </a: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 dengan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menggunakan</a:t>
            </a: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 korelasi nilai Euler </a:t>
            </a:r>
          </a:p>
        </p:txBody>
      </p:sp>
      <p:pic>
        <p:nvPicPr>
          <p:cNvPr id="10" name="Picture 3" descr="D:\Kuliah\Viskom\gambars\2-enhance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258" y="4169191"/>
            <a:ext cx="2399633" cy="2122752"/>
          </a:xfrm>
          <a:prstGeom prst="rect">
            <a:avLst/>
          </a:prstGeom>
          <a:noFill/>
        </p:spPr>
      </p:pic>
      <p:pic>
        <p:nvPicPr>
          <p:cNvPr id="13" name="Picture 3" descr="D:\Kuliah\Viskom\gambars\4-compl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0191" y="4151086"/>
            <a:ext cx="2370877" cy="2097314"/>
          </a:xfrm>
          <a:prstGeom prst="rect">
            <a:avLst/>
          </a:prstGeom>
          <a:noFill/>
        </p:spPr>
      </p:pic>
      <p:pic>
        <p:nvPicPr>
          <p:cNvPr id="14" name="Picture 2" descr="D:\Kuliah\Viskom\gambars\3-eul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4942" y="4177302"/>
            <a:ext cx="2382261" cy="2107384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3367315" y="5268687"/>
            <a:ext cx="1306286" cy="1588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27141" y="4486125"/>
            <a:ext cx="148045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Hasil </a:t>
            </a:r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segmentasi</a:t>
            </a:r>
            <a:endParaRPr lang="id-ID" sz="1600" dirty="0"/>
          </a:p>
        </p:txBody>
      </p:sp>
      <p:sp>
        <p:nvSpPr>
          <p:cNvPr id="19" name="Rectangle 18"/>
          <p:cNvSpPr/>
          <p:nvPr/>
        </p:nvSpPr>
        <p:spPr>
          <a:xfrm>
            <a:off x="7492075" y="4663086"/>
            <a:ext cx="1219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invert</a:t>
            </a:r>
            <a:endParaRPr lang="id-ID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467601" y="5261430"/>
            <a:ext cx="1306286" cy="1588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4571" y="2728686"/>
            <a:ext cx="8142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Menemukan objek utama menggunakan manual masking</a:t>
            </a:r>
          </a:p>
        </p:txBody>
      </p:sp>
      <p:pic>
        <p:nvPicPr>
          <p:cNvPr id="13" name="Picture 3" descr="D:\Kuliah\Viskom\gambars\4-comple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163" y="4151086"/>
            <a:ext cx="2370877" cy="2097314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3367315" y="5268687"/>
            <a:ext cx="1306286" cy="1588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26441" y="4316312"/>
            <a:ext cx="1480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Pemrosesan dengan mask</a:t>
            </a:r>
            <a:endParaRPr lang="id-ID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467601" y="5261430"/>
            <a:ext cx="1306286" cy="1588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Kuliah\Viskom\gambars\5-mas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2663" y="4139791"/>
            <a:ext cx="2362880" cy="209024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319280" y="3510341"/>
            <a:ext cx="3493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solidFill>
                  <a:schemeClr val="accent1"/>
                </a:solidFill>
                <a:cs typeface="Calibri" pitchFamily="34" charset="0"/>
              </a:rPr>
              <a:t>Mask berupa 2 titik menunjukkan posisi paru-paru</a:t>
            </a:r>
            <a:endParaRPr lang="id-ID" dirty="0">
              <a:solidFill>
                <a:schemeClr val="accent1"/>
              </a:solidFill>
            </a:endParaRPr>
          </a:p>
        </p:txBody>
      </p:sp>
      <p:pic>
        <p:nvPicPr>
          <p:cNvPr id="1027" name="Picture 3" descr="D:\Kuliah\Viskom\gambars\6-select dan morfolog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08858" y="4034970"/>
            <a:ext cx="2518031" cy="2227489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7272801" y="4491123"/>
            <a:ext cx="1836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Mendapatkan posisi paru-paru</a:t>
            </a:r>
            <a:endParaRPr lang="id-ID" sz="1600" dirty="0"/>
          </a:p>
        </p:txBody>
      </p:sp>
      <p:pic>
        <p:nvPicPr>
          <p:cNvPr id="17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Ekstraksi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2568" y="3468912"/>
            <a:ext cx="3280228" cy="202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/>
              <a:t>AVG Gray Level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/>
              <a:t>Energy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/>
              <a:t>Entropy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/>
              <a:t>std deviasi </a:t>
            </a:r>
            <a:endParaRPr lang="id-ID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D:\Kuliah\Viskom\gambars\7-akhi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977" y="2540002"/>
            <a:ext cx="4355665" cy="385308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909428" y="2678277"/>
            <a:ext cx="6928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itchFamily="34" charset="0"/>
              </a:rPr>
              <a:t>Melakukan ekstraksi fitur dari hasil segmentasi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98111" y="3490685"/>
            <a:ext cx="3280228" cy="202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/>
              <a:t>Smoothness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/>
              <a:t>Third moment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/>
              <a:t>Uniformitas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/>
              <a:t>Kontras</a:t>
            </a:r>
            <a:endParaRPr lang="id-ID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09755" y="2778792"/>
            <a:ext cx="2911410" cy="907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Klasifikasi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9754" y="3908825"/>
            <a:ext cx="2911411" cy="1828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Artificial </a:t>
            </a:r>
            <a:r>
              <a:rPr lang="en-US" dirty="0">
                <a:solidFill>
                  <a:schemeClr val="tx1"/>
                </a:solidFill>
              </a:rPr>
              <a:t>Neural </a:t>
            </a:r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back propagation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12080" y="3390199"/>
            <a:ext cx="2875867" cy="621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Kanker</a:t>
            </a:r>
            <a:r>
              <a:rPr lang="en-US" sz="2400" dirty="0" smtClean="0"/>
              <a:t> </a:t>
            </a:r>
            <a:r>
              <a:rPr lang="id-ID" sz="2400" dirty="0" smtClean="0"/>
              <a:t>Jinak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912080" y="4670031"/>
            <a:ext cx="2875867" cy="597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Kanker</a:t>
            </a:r>
            <a:r>
              <a:rPr lang="en-US" sz="2400" dirty="0" smtClean="0"/>
              <a:t> </a:t>
            </a:r>
            <a:r>
              <a:rPr lang="id-ID" sz="2400" dirty="0" smtClean="0"/>
              <a:t>Ganas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>
            <a:off x="7774233" y="3536695"/>
            <a:ext cx="923473" cy="328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774233" y="4761644"/>
            <a:ext cx="923473" cy="328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03588" y="318191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7172" y="440695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183" y="2778792"/>
            <a:ext cx="2875867" cy="30572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AVG Gray Level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dirty="0"/>
              <a:t>Energy 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dirty="0" err="1"/>
              <a:t>Entropy</a:t>
            </a:r>
            <a:r>
              <a:rPr lang="id-ID" dirty="0"/>
              <a:t> 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dirty="0" err="1"/>
              <a:t>std</a:t>
            </a:r>
            <a:r>
              <a:rPr lang="id-ID" dirty="0"/>
              <a:t> deviasi </a:t>
            </a:r>
            <a:endParaRPr lang="en-US" dirty="0" smtClean="0"/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dirty="0" err="1"/>
              <a:t>Smoothness</a:t>
            </a:r>
            <a:endParaRPr lang="id-ID" dirty="0"/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dirty="0"/>
              <a:t>Third </a:t>
            </a:r>
            <a:r>
              <a:rPr lang="id-ID" dirty="0" err="1"/>
              <a:t>moment</a:t>
            </a:r>
            <a:endParaRPr lang="id-ID" dirty="0"/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dirty="0"/>
              <a:t>Uniformitas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dirty="0" smtClean="0"/>
              <a:t>Kontras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524424" y="4078603"/>
            <a:ext cx="923473" cy="328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21014" y="372382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22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7617" y="2656871"/>
            <a:ext cx="11860948" cy="410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Uji Coba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7617" y="2195206"/>
            <a:ext cx="7033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itchFamily="34" charset="0"/>
              </a:rPr>
              <a:t>	Tabel Hasil Uji Coba Ekstraksi fitur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50232"/>
              </p:ext>
            </p:extLst>
          </p:nvPr>
        </p:nvGraphicFramePr>
        <p:xfrm>
          <a:off x="313763" y="2845736"/>
          <a:ext cx="11600331" cy="3764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5317"/>
                <a:gridCol w="952901"/>
                <a:gridCol w="935881"/>
                <a:gridCol w="1072363"/>
                <a:gridCol w="1297777"/>
                <a:gridCol w="1517424"/>
                <a:gridCol w="1687109"/>
                <a:gridCol w="1352767"/>
                <a:gridCol w="865852"/>
                <a:gridCol w="1182940"/>
              </a:tblGrid>
              <a:tr h="67751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 smtClean="0"/>
                        <a:t>No.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AVG Gray Level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900" b="1" u="none" strike="noStrike" dirty="0"/>
                        <a:t>Energy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900" b="1" u="none" strike="noStrike" dirty="0"/>
                        <a:t>Entropy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900" b="1" u="none" strike="noStrike" dirty="0"/>
                        <a:t>std deviasi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900" b="1" u="none" strike="noStrike" dirty="0"/>
                        <a:t>Smoothness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900" b="1" u="none" strike="noStrike" dirty="0"/>
                        <a:t>Third moment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900" b="1" u="none" strike="noStrike" dirty="0"/>
                        <a:t>Uniformitas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900" b="1" u="none" strike="noStrike" dirty="0"/>
                        <a:t>Kontras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900" b="1" u="none" strike="noStrike" dirty="0"/>
                        <a:t>Hasil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1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49.54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0.84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4.2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57.2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0.25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1.83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0.648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0.48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900" b="1" u="none" strike="noStrike" dirty="0"/>
                        <a:t>Benign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43.55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0.55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2.2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52.8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0.12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1.66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0.559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0.46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900" b="1" u="none" strike="noStrike" dirty="0"/>
                        <a:t>Benign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3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43.29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0.64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1.2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56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0.14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1.46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0.636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0.46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900" b="1" u="none" strike="noStrike" dirty="0"/>
                        <a:t>Benign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4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32.66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0.43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3.5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57.5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0.26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1.63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0.646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0.4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900" b="1" u="none" strike="noStrike"/>
                        <a:t>Benign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5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26.9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0.45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3.9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57.7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0.16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1.55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0.63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0.44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900" b="1" u="none" strike="noStrike"/>
                        <a:t>Benign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6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64.53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0.43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4.2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56.4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0.14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1.52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0.6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0.43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900" b="1" u="none" strike="noStrike"/>
                        <a:t>Malignant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7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94.55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0.27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5.2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57.8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0.21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1.73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0.582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0.42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900" b="1" u="none" strike="noStrike"/>
                        <a:t>Malignant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8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81.76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0.3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4.6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57.4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0.22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1.83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0.615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0.42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900" b="1" u="none" strike="noStrike"/>
                        <a:t>Malignant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9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114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0.49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4.6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56.5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0.15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2.41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0.621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0.48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900" b="1" u="none" strike="noStrike"/>
                        <a:t>Malignant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10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54.89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0.31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5.1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/>
                        <a:t>56.2</a:t>
                      </a:r>
                      <a:endParaRPr lang="id-ID" sz="19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0.17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1.81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0.622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900" b="1" u="none" strike="noStrike" dirty="0"/>
                        <a:t>0.45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900" b="1" u="none" strike="noStrike" dirty="0"/>
                        <a:t>Malignant</a:t>
                      </a:r>
                      <a:endParaRPr lang="id-ID" sz="19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70851" y="3062506"/>
            <a:ext cx="10450286" cy="153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Uji Coba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62800"/>
              </p:ext>
            </p:extLst>
          </p:nvPr>
        </p:nvGraphicFramePr>
        <p:xfrm>
          <a:off x="1030510" y="3294734"/>
          <a:ext cx="10087426" cy="11817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86286"/>
                <a:gridCol w="648911"/>
                <a:gridCol w="769257"/>
                <a:gridCol w="914407"/>
                <a:gridCol w="1117600"/>
                <a:gridCol w="1422393"/>
                <a:gridCol w="1378858"/>
                <a:gridCol w="1277257"/>
                <a:gridCol w="972457"/>
              </a:tblGrid>
              <a:tr h="449946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/>
                        <a:t> 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/>
                        <a:t>AVG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/>
                        <a:t>Energi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smtClean="0"/>
                        <a:t>Entropi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/>
                        <a:t>Standar deviasi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/>
                        <a:t>Smoothness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/>
                        <a:t>Third moment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/>
                        <a:t>Uniformitas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/>
                        <a:t>Kontras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35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/>
                        <a:t>Kanker Jinak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/>
                        <a:t>36.77</a:t>
                      </a:r>
                      <a:endParaRPr lang="id-ID" sz="18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/>
                        <a:t>0.34</a:t>
                      </a:r>
                      <a:endParaRPr lang="id-ID" sz="18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/>
                        <a:t>2.77</a:t>
                      </a:r>
                      <a:endParaRPr lang="id-ID" sz="18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/>
                        <a:t>56.51</a:t>
                      </a:r>
                      <a:endParaRPr lang="id-ID" sz="18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 dirty="0"/>
                        <a:t>0.16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 dirty="0"/>
                        <a:t>1.52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 dirty="0"/>
                        <a:t>0.56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/>
                        <a:t>0.45</a:t>
                      </a:r>
                      <a:endParaRPr lang="id-ID" sz="18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535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/>
                        <a:t>Kanker Ganas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/>
                        <a:t>72.88</a:t>
                      </a:r>
                      <a:endParaRPr lang="id-ID" sz="18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/>
                        <a:t>0.61</a:t>
                      </a:r>
                      <a:endParaRPr lang="id-ID" sz="18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/>
                        <a:t>4.52</a:t>
                      </a:r>
                      <a:endParaRPr lang="id-ID" sz="18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 dirty="0"/>
                        <a:t>59.51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 dirty="0"/>
                        <a:t>0.22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 dirty="0"/>
                        <a:t>1.86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 dirty="0"/>
                        <a:t>0.61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800" u="none" strike="noStrike" dirty="0"/>
                        <a:t>0.41</a:t>
                      </a:r>
                      <a:endParaRPr lang="id-ID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17656" y="2417014"/>
            <a:ext cx="5014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id-ID" sz="2400" dirty="0" smtClean="0"/>
              <a:t>Nilai rata-rata fitur tekstur GLCM </a:t>
            </a:r>
            <a:endParaRPr lang="id-ID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8857" y="5144478"/>
            <a:ext cx="9187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dirty="0" smtClean="0"/>
              <a:t>Fitur ekstraksi yang terlihat paling jelas perbedaan nilainya antara kanker jinak dan ganas adalah fitur </a:t>
            </a:r>
            <a:r>
              <a:rPr lang="id-ID" sz="2000" i="1" dirty="0" smtClean="0"/>
              <a:t>AVG gray level</a:t>
            </a:r>
            <a:r>
              <a:rPr lang="id-ID" sz="2000" dirty="0" smtClean="0"/>
              <a:t>, energi dan entropi.</a:t>
            </a:r>
            <a:endParaRPr lang="id-ID" sz="2000" dirty="0"/>
          </a:p>
        </p:txBody>
      </p:sp>
      <p:pic>
        <p:nvPicPr>
          <p:cNvPr id="8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881" y="2367189"/>
            <a:ext cx="7639707" cy="413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9413" y="2367189"/>
            <a:ext cx="7640743" cy="40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6130" y="2410731"/>
            <a:ext cx="7636783" cy="406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id-ID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09037129"/>
              </p:ext>
            </p:extLst>
          </p:nvPr>
        </p:nvGraphicFramePr>
        <p:xfrm>
          <a:off x="272580" y="2410012"/>
          <a:ext cx="6969759" cy="257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79095"/>
              </p:ext>
            </p:extLst>
          </p:nvPr>
        </p:nvGraphicFramePr>
        <p:xfrm>
          <a:off x="8028775" y="2622175"/>
          <a:ext cx="3353223" cy="10483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17741"/>
                <a:gridCol w="1117741"/>
                <a:gridCol w="1117741"/>
              </a:tblGrid>
              <a:tr h="389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 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Benign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Malignant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Benign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Malignant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55999" y="5622500"/>
                <a:ext cx="4679999" cy="733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𝑎𝑘𝑢𝑟𝑎𝑠𝑖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(17+18)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(17+3+2+18)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87,5%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999" y="5622500"/>
                <a:ext cx="4679999" cy="7331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9467611" y="2911891"/>
            <a:ext cx="484094" cy="457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593104" y="3306338"/>
            <a:ext cx="484094" cy="457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6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Masalah 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41" y="2050462"/>
            <a:ext cx="10140641" cy="3636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 smtClean="0"/>
              <a:t>Prosedur pendeteksian penyakit kanker paru-paru saat ini masih dilakukan secara manual oleh tenaga laboratorium. Pendeteksian manual juga akan menghasilkan diagnosis yang </a:t>
            </a:r>
            <a:r>
              <a:rPr lang="id-ID" sz="2400" dirty="0" err="1" smtClean="0"/>
              <a:t>sub</a:t>
            </a:r>
            <a:r>
              <a:rPr lang="en-US" sz="2400" dirty="0" smtClean="0"/>
              <a:t>j</a:t>
            </a:r>
            <a:r>
              <a:rPr lang="id-ID" sz="2400" dirty="0" err="1" smtClean="0"/>
              <a:t>ektif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4" name="Picture 2" descr="D:\Kuliah\doct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2066" y="4181035"/>
            <a:ext cx="3635634" cy="2765865"/>
          </a:xfrm>
          <a:prstGeom prst="rect">
            <a:avLst/>
          </a:prstGeom>
          <a:noFill/>
        </p:spPr>
      </p:pic>
      <p:pic>
        <p:nvPicPr>
          <p:cNvPr id="6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294" y="3123304"/>
            <a:ext cx="10554574" cy="2458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300" dirty="0" smtClean="0"/>
          </a:p>
          <a:p>
            <a:pPr marL="0" indent="0">
              <a:buNone/>
            </a:pPr>
            <a:r>
              <a:rPr lang="id-ID" sz="2300" dirty="0"/>
              <a:t>Dari beberapa hasil uji coba klasifikasi kanker paru-paru ganas dan jinak yang telah dilakukan, maka dapat diambil kesimpulan bahwa sistem yang dibuat ini memiliki nilai akurasi </a:t>
            </a:r>
            <a:r>
              <a:rPr lang="id-ID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87,5%</a:t>
            </a:r>
            <a:endParaRPr lang="en-US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id-ID" sz="2300" dirty="0" smtClean="0"/>
          </a:p>
          <a:p>
            <a:pPr marL="0" indent="0">
              <a:buNone/>
            </a:pPr>
            <a:endParaRPr lang="id-ID" sz="2300" dirty="0"/>
          </a:p>
        </p:txBody>
      </p:sp>
      <p:pic>
        <p:nvPicPr>
          <p:cNvPr id="5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684" y="2206167"/>
            <a:ext cx="10554574" cy="3725198"/>
          </a:xfrm>
        </p:spPr>
        <p:txBody>
          <a:bodyPr>
            <a:normAutofit/>
          </a:bodyPr>
          <a:lstStyle/>
          <a:p>
            <a:r>
              <a:rPr lang="id-ID" sz="2400" dirty="0" smtClean="0"/>
              <a:t>Hasil segmentasi dari korelasi nilai Euler </a:t>
            </a:r>
            <a:r>
              <a:rPr lang="en-US" sz="2400" dirty="0" smtClean="0"/>
              <a:t>s</a:t>
            </a:r>
            <a:r>
              <a:rPr lang="id-ID" sz="2400" dirty="0" err="1" smtClean="0"/>
              <a:t>ebagai</a:t>
            </a:r>
            <a:r>
              <a:rPr lang="id-ID" sz="2400" dirty="0" smtClean="0"/>
              <a:t> </a:t>
            </a:r>
            <a:r>
              <a:rPr lang="id-ID" sz="2400" dirty="0" err="1" smtClean="0"/>
              <a:t>threshold</a:t>
            </a:r>
            <a:r>
              <a:rPr lang="id-ID" sz="2400" dirty="0" smtClean="0"/>
              <a:t> mendapatkan hasil yang cukup baik dan</a:t>
            </a:r>
            <a:r>
              <a:rPr lang="en-US" sz="2400" dirty="0" smtClean="0"/>
              <a:t> </a:t>
            </a:r>
            <a:r>
              <a:rPr lang="id-ID" sz="2400" dirty="0" smtClean="0"/>
              <a:t>mampu </a:t>
            </a:r>
            <a:r>
              <a:rPr lang="id-ID" sz="2400" dirty="0" err="1" smtClean="0"/>
              <a:t>me</a:t>
            </a:r>
            <a:r>
              <a:rPr lang="en-US" sz="2400" dirty="0" err="1" smtClean="0"/>
              <a:t>lakukan</a:t>
            </a:r>
            <a:r>
              <a:rPr lang="en-US" sz="2400" dirty="0" smtClean="0"/>
              <a:t> </a:t>
            </a:r>
            <a:r>
              <a:rPr lang="id-ID" sz="2400" dirty="0" smtClean="0"/>
              <a:t>segmentasi bagian kanan dan kiri paru-paru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ekstraksi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membedakan</a:t>
            </a:r>
            <a:r>
              <a:rPr lang="en-US" sz="2400" dirty="0" smtClean="0"/>
              <a:t> </a:t>
            </a:r>
            <a:r>
              <a:rPr lang="en-US" sz="2400" dirty="0" err="1" smtClean="0"/>
              <a:t>citra</a:t>
            </a:r>
            <a:r>
              <a:rPr lang="en-US" sz="2400" dirty="0" smtClean="0"/>
              <a:t> </a:t>
            </a:r>
            <a:r>
              <a:rPr lang="en-US" sz="2400" i="1" dirty="0" smtClean="0"/>
              <a:t>X-ray </a:t>
            </a:r>
            <a:r>
              <a:rPr lang="en-US" sz="2400" dirty="0" err="1" smtClean="0"/>
              <a:t>kanker</a:t>
            </a:r>
            <a:r>
              <a:rPr lang="en-US" sz="2400" dirty="0" smtClean="0"/>
              <a:t> </a:t>
            </a:r>
            <a:r>
              <a:rPr lang="en-US" sz="2400" dirty="0" err="1" smtClean="0"/>
              <a:t>paru-paru</a:t>
            </a:r>
            <a:r>
              <a:rPr lang="en-US" sz="2400" dirty="0" smtClean="0"/>
              <a:t> </a:t>
            </a:r>
            <a:r>
              <a:rPr lang="en-US" sz="2400" dirty="0" err="1" smtClean="0"/>
              <a:t>jinak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ganas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r>
              <a:rPr lang="id-ID" sz="2400" dirty="0" smtClean="0"/>
              <a:t>Kekurangan dari hasil segmentasi ini adalah hasil yang bergerigi dikarenakan citra </a:t>
            </a:r>
            <a:r>
              <a:rPr lang="id-ID" sz="2400" i="1" dirty="0" smtClean="0"/>
              <a:t>X-ray </a:t>
            </a:r>
            <a:r>
              <a:rPr lang="id-ID" sz="2400" dirty="0" smtClean="0"/>
              <a:t>bagian paru-paru tertutup samar-samar oleh tulang rusuk.</a:t>
            </a:r>
          </a:p>
          <a:p>
            <a:pPr marL="0" indent="0">
              <a:buNone/>
            </a:pPr>
            <a:endParaRPr lang="id-ID" sz="2400" dirty="0"/>
          </a:p>
        </p:txBody>
      </p:sp>
      <p:pic>
        <p:nvPicPr>
          <p:cNvPr id="5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6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Masalah 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41" y="2787062"/>
            <a:ext cx="10140641" cy="36365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d-ID" sz="2400" dirty="0" smtClean="0"/>
              <a:t>Bagaimana cara membuat sebuah aplikasi bantu dalam mendeteksi penyakit kanker paru-paru</a:t>
            </a:r>
            <a:r>
              <a:rPr lang="en-US" sz="2400" dirty="0" smtClean="0"/>
              <a:t> u</a:t>
            </a:r>
            <a:r>
              <a:rPr lang="id-ID" sz="2400" dirty="0" err="1" smtClean="0"/>
              <a:t>ntuk</a:t>
            </a:r>
            <a:r>
              <a:rPr lang="id-ID" sz="2400" dirty="0" smtClean="0"/>
              <a:t> mempermudah dan mempercepat proses pendeteksian dan memperoleh hasil yang </a:t>
            </a:r>
            <a:r>
              <a:rPr lang="id-ID" sz="2400" dirty="0" err="1" smtClean="0"/>
              <a:t>ob</a:t>
            </a:r>
            <a:r>
              <a:rPr lang="en-US" sz="2400" dirty="0" smtClean="0"/>
              <a:t>j</a:t>
            </a:r>
            <a:r>
              <a:rPr lang="id-ID" sz="2400" dirty="0" err="1" smtClean="0"/>
              <a:t>ektif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5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8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41" y="2202862"/>
            <a:ext cx="10140641" cy="3636511"/>
          </a:xfrm>
        </p:spPr>
        <p:txBody>
          <a:bodyPr>
            <a:noAutofit/>
          </a:bodyPr>
          <a:lstStyle/>
          <a:p>
            <a:endParaRPr lang="id-ID" sz="2400" dirty="0" smtClean="0"/>
          </a:p>
          <a:p>
            <a:pPr marL="0" indent="0" algn="just">
              <a:buNone/>
            </a:pPr>
            <a:r>
              <a:rPr lang="id-ID" sz="2400" dirty="0" smtClean="0"/>
              <a:t>Mengembangkan sebuah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komputerisasi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proses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kanker</a:t>
            </a:r>
            <a:r>
              <a:rPr lang="en-US" sz="2400" dirty="0"/>
              <a:t> </a:t>
            </a:r>
            <a:r>
              <a:rPr lang="en-US" sz="2400" dirty="0" err="1"/>
              <a:t>paru-paru</a:t>
            </a:r>
            <a:r>
              <a:rPr lang="en-US" sz="2400" dirty="0"/>
              <a:t>. </a:t>
            </a:r>
          </a:p>
        </p:txBody>
      </p:sp>
      <p:pic>
        <p:nvPicPr>
          <p:cNvPr id="5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521307"/>
              </p:ext>
            </p:extLst>
          </p:nvPr>
        </p:nvGraphicFramePr>
        <p:xfrm>
          <a:off x="2019300" y="2489200"/>
          <a:ext cx="74676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7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3138DE-3853-441F-A962-93B75EE41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283138DE-3853-441F-A962-93B75EE417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B696864-1196-4F35-88FC-38644E877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DB696864-1196-4F35-88FC-38644E877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B6CC907-F4FA-4E64-A2C7-20D4A1B96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dgm id="{2B6CC907-F4FA-4E64-A2C7-20D4A1B967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2F94623-B076-4794-ABDD-D41781A5DB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graphicEl>
                                              <a:dgm id="{52F94623-B076-4794-ABDD-D41781A5DB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74CC3AE-1D30-4C38-9C28-696564B6A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dgm id="{674CC3AE-1D30-4C38-9C28-696564B6AD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228EEB-2AED-436A-BAEF-2DC1FB8C4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graphicEl>
                                              <a:dgm id="{5B228EEB-2AED-436A-BAEF-2DC1FB8C4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3E6F069-F9FD-4AD6-9351-B1FAC7C94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>
                                            <p:graphicEl>
                                              <a:dgm id="{53E6F069-F9FD-4AD6-9351-B1FAC7C942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11300" y="2578100"/>
            <a:ext cx="1498446" cy="393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</a:rPr>
              <a:t>Input Citra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32200" y="2209800"/>
            <a:ext cx="2641600" cy="1155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ea typeface="Times New Roman" panose="02020603050405020304" pitchFamily="18" charset="0"/>
              </a:rPr>
              <a:t>Segmentasi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</a:t>
            </a:r>
            <a:r>
              <a:rPr lang="id-ID" sz="2000" dirty="0" smtClean="0">
                <a:effectLst/>
                <a:ea typeface="Times New Roman" panose="02020603050405020304" pitchFamily="18" charset="0"/>
              </a:rPr>
              <a:t>citra paru-paru </a:t>
            </a:r>
            <a:r>
              <a:rPr lang="en-US" sz="2000" dirty="0" err="1" smtClean="0">
                <a:effectLst/>
                <a:ea typeface="Times New Roman" panose="02020603050405020304" pitchFamily="18" charset="0"/>
              </a:rPr>
              <a:t>dengan</a:t>
            </a:r>
            <a:r>
              <a:rPr lang="en-US" sz="2000" dirty="0" smtClean="0">
                <a:effectLst/>
                <a:ea typeface="Times New Roman" panose="02020603050405020304" pitchFamily="18" charset="0"/>
              </a:rPr>
              <a:t> </a:t>
            </a:r>
            <a:r>
              <a:rPr lang="id-ID" sz="2000" dirty="0" smtClean="0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korelasi nilai Euler</a:t>
            </a:r>
            <a:endParaRPr lang="en-US" sz="2000" dirty="0"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</p:txBody>
      </p:sp>
      <p:cxnSp>
        <p:nvCxnSpPr>
          <p:cNvPr id="6" name="AutoShape 31"/>
          <p:cNvCxnSpPr>
            <a:cxnSpLocks noChangeShapeType="1"/>
          </p:cNvCxnSpPr>
          <p:nvPr/>
        </p:nvCxnSpPr>
        <p:spPr bwMode="auto">
          <a:xfrm rot="5400000" flipH="1" flipV="1">
            <a:off x="7989094" y="3809206"/>
            <a:ext cx="1143000" cy="1588"/>
          </a:xfrm>
          <a:prstGeom prst="straightConnector1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AutoShape 31"/>
          <p:cNvCxnSpPr>
            <a:cxnSpLocks noChangeShapeType="1"/>
          </p:cNvCxnSpPr>
          <p:nvPr/>
        </p:nvCxnSpPr>
        <p:spPr bwMode="auto">
          <a:xfrm rot="5400000" flipH="1" flipV="1">
            <a:off x="2502694" y="5104606"/>
            <a:ext cx="1447800" cy="1588"/>
          </a:xfrm>
          <a:prstGeom prst="straightConnector1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98600" y="5511800"/>
            <a:ext cx="3314700" cy="787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id-ID" sz="2000" dirty="0" smtClean="0">
                <a:ea typeface="Times New Roman" panose="02020603050405020304" pitchFamily="18" charset="0"/>
              </a:rPr>
              <a:t>K</a:t>
            </a:r>
            <a:r>
              <a:rPr lang="id-ID" sz="2000" dirty="0" smtClean="0">
                <a:effectLst/>
                <a:ea typeface="Times New Roman" panose="02020603050405020304" pitchFamily="18" charset="0"/>
              </a:rPr>
              <a:t>lasifikasi  hasil ekstraksi menggunakan </a:t>
            </a:r>
            <a:r>
              <a:rPr lang="id-ID" sz="2000" dirty="0" smtClean="0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ANN</a:t>
            </a:r>
            <a:endParaRPr lang="en-US" sz="2000" dirty="0"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72400" y="5372100"/>
            <a:ext cx="1828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000" dirty="0" smtClean="0">
                <a:effectLst/>
                <a:ea typeface="Times New Roman" panose="02020603050405020304" pitchFamily="18" charset="0"/>
              </a:rPr>
              <a:t>K</a:t>
            </a:r>
            <a:r>
              <a:rPr lang="id-ID" sz="2000" dirty="0" smtClean="0">
                <a:effectLst/>
                <a:ea typeface="Times New Roman" panose="02020603050405020304" pitchFamily="18" charset="0"/>
              </a:rPr>
              <a:t>anker jinak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cxnSp>
        <p:nvCxnSpPr>
          <p:cNvPr id="10" name="AutoShape 31"/>
          <p:cNvCxnSpPr>
            <a:cxnSpLocks noChangeShapeType="1"/>
          </p:cNvCxnSpPr>
          <p:nvPr/>
        </p:nvCxnSpPr>
        <p:spPr bwMode="auto">
          <a:xfrm flipV="1">
            <a:off x="4826000" y="5893594"/>
            <a:ext cx="2486819" cy="11906"/>
          </a:xfrm>
          <a:prstGeom prst="straightConnector1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AutoShape 31"/>
          <p:cNvCxnSpPr>
            <a:cxnSpLocks noChangeShapeType="1"/>
          </p:cNvCxnSpPr>
          <p:nvPr/>
        </p:nvCxnSpPr>
        <p:spPr bwMode="auto">
          <a:xfrm>
            <a:off x="7315200" y="5524500"/>
            <a:ext cx="457200" cy="1588"/>
          </a:xfrm>
          <a:prstGeom prst="straightConnector1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AutoShape 31"/>
          <p:cNvCxnSpPr>
            <a:cxnSpLocks noChangeShapeType="1"/>
          </p:cNvCxnSpPr>
          <p:nvPr/>
        </p:nvCxnSpPr>
        <p:spPr bwMode="auto">
          <a:xfrm>
            <a:off x="7315200" y="6208712"/>
            <a:ext cx="457200" cy="1588"/>
          </a:xfrm>
          <a:prstGeom prst="straightConnector1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AutoShape 31"/>
          <p:cNvCxnSpPr>
            <a:cxnSpLocks noChangeShapeType="1"/>
          </p:cNvCxnSpPr>
          <p:nvPr/>
        </p:nvCxnSpPr>
        <p:spPr bwMode="auto">
          <a:xfrm rot="16200000" flipV="1">
            <a:off x="7148513" y="5700712"/>
            <a:ext cx="330994" cy="2381"/>
          </a:xfrm>
          <a:prstGeom prst="straightConnector1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72400" y="6057900"/>
            <a:ext cx="19939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2000" dirty="0" smtClean="0">
                <a:effectLst/>
                <a:ea typeface="Times New Roman" panose="02020603050405020304" pitchFamily="18" charset="0"/>
              </a:rPr>
              <a:t>K</a:t>
            </a:r>
            <a:r>
              <a:rPr lang="id-ID" sz="2000" dirty="0" smtClean="0">
                <a:effectLst/>
                <a:ea typeface="Times New Roman" panose="02020603050405020304" pitchFamily="18" charset="0"/>
              </a:rPr>
              <a:t>anker ganas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1200" y="4000500"/>
            <a:ext cx="26670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id-ID" sz="2000" dirty="0" smtClean="0">
                <a:effectLst/>
                <a:ea typeface="Times New Roman" panose="02020603050405020304" pitchFamily="18" charset="0"/>
              </a:rPr>
              <a:t>Ekstraksi fitur dari hasil segmentasi paru-paru</a:t>
            </a:r>
            <a:endParaRPr lang="en-US" sz="2000" dirty="0"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</p:txBody>
      </p:sp>
      <p:cxnSp>
        <p:nvCxnSpPr>
          <p:cNvPr id="16" name="AutoShape 31"/>
          <p:cNvCxnSpPr>
            <a:cxnSpLocks noChangeShapeType="1"/>
          </p:cNvCxnSpPr>
          <p:nvPr/>
        </p:nvCxnSpPr>
        <p:spPr bwMode="auto">
          <a:xfrm>
            <a:off x="7188200" y="4381500"/>
            <a:ext cx="1371600" cy="1588"/>
          </a:xfrm>
          <a:prstGeom prst="straightConnector1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AutoShape 31"/>
          <p:cNvCxnSpPr>
            <a:cxnSpLocks noChangeShapeType="1"/>
          </p:cNvCxnSpPr>
          <p:nvPr/>
        </p:nvCxnSpPr>
        <p:spPr bwMode="auto">
          <a:xfrm>
            <a:off x="3225800" y="4381500"/>
            <a:ext cx="1295400" cy="1588"/>
          </a:xfrm>
          <a:prstGeom prst="straightConnector1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AutoShape 31"/>
          <p:cNvCxnSpPr>
            <a:cxnSpLocks noChangeShapeType="1"/>
            <a:stCxn id="3" idx="3"/>
          </p:cNvCxnSpPr>
          <p:nvPr/>
        </p:nvCxnSpPr>
        <p:spPr bwMode="auto">
          <a:xfrm flipV="1">
            <a:off x="3009746" y="2770188"/>
            <a:ext cx="584354" cy="4762"/>
          </a:xfrm>
          <a:prstGeom prst="straightConnector1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AutoShape 31"/>
          <p:cNvCxnSpPr>
            <a:cxnSpLocks noChangeShapeType="1"/>
          </p:cNvCxnSpPr>
          <p:nvPr/>
        </p:nvCxnSpPr>
        <p:spPr bwMode="auto">
          <a:xfrm>
            <a:off x="6273800" y="2781300"/>
            <a:ext cx="457200" cy="1588"/>
          </a:xfrm>
          <a:prstGeom prst="straightConnector1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AutoShape 31"/>
          <p:cNvCxnSpPr>
            <a:cxnSpLocks noChangeShapeType="1"/>
          </p:cNvCxnSpPr>
          <p:nvPr/>
        </p:nvCxnSpPr>
        <p:spPr bwMode="auto">
          <a:xfrm rot="5400000" flipH="1" flipV="1">
            <a:off x="7125097" y="6019403"/>
            <a:ext cx="381000" cy="794"/>
          </a:xfrm>
          <a:prstGeom prst="straightConnector1">
            <a:avLst/>
          </a:prstGeom>
          <a:ln>
            <a:solidFill>
              <a:schemeClr val="accent6"/>
            </a:solidFill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31000" y="2247900"/>
            <a:ext cx="34417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id-ID" sz="2000" dirty="0" smtClean="0">
                <a:effectLst/>
                <a:ea typeface="Times New Roman" panose="02020603050405020304" pitchFamily="18" charset="0"/>
              </a:rPr>
              <a:t>Pengambilan citra segmentasi paru – paru dengan </a:t>
            </a:r>
            <a:r>
              <a:rPr lang="id-ID" sz="2000" dirty="0" smtClean="0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manual mask</a:t>
            </a:r>
            <a:endParaRPr lang="en-US" sz="2000" dirty="0"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23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7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4" grpId="0" animBg="1"/>
      <p:bldP spid="15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Pre-Processing</a:t>
            </a:r>
            <a:endParaRPr lang="en-US" dirty="0"/>
          </a:p>
        </p:txBody>
      </p:sp>
      <p:pic>
        <p:nvPicPr>
          <p:cNvPr id="9" name="Picture 2" descr="D:\Kuliah\Viskom\gambars\1-asl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8485" y="2296887"/>
            <a:ext cx="2842592" cy="2514600"/>
          </a:xfrm>
          <a:prstGeom prst="rect">
            <a:avLst/>
          </a:prstGeom>
          <a:noFill/>
        </p:spPr>
      </p:pic>
      <p:pic>
        <p:nvPicPr>
          <p:cNvPr id="11" name="Picture 3" descr="D:\Kuliah\Viskom\gambars\2-enhanc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9457" y="4299857"/>
            <a:ext cx="2670314" cy="2362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9303657" y="3715656"/>
            <a:ext cx="381208" cy="373329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6856" y="3272971"/>
            <a:ext cx="5197089" cy="2911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>
                <a:cs typeface="Calibri" pitchFamily="34" charset="0"/>
              </a:rPr>
              <a:t>Resize menjadi 512x512 piksel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>
                <a:cs typeface="Calibri" pitchFamily="34" charset="0"/>
              </a:rPr>
              <a:t>Ekualisasi histogram</a:t>
            </a:r>
          </a:p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>
                <a:cs typeface="Calibri" pitchFamily="34" charset="0"/>
              </a:rPr>
              <a:t>Transformasi intensitas (imadjust)</a:t>
            </a:r>
          </a:p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>
                <a:cs typeface="Calibri" pitchFamily="34" charset="0"/>
              </a:rPr>
              <a:t>Median Filter</a:t>
            </a:r>
          </a:p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7030A0"/>
              </a:buClr>
              <a:buFont typeface="Wingdings 2" charset="2"/>
              <a:buChar char=""/>
            </a:pPr>
            <a:r>
              <a:rPr lang="id-ID" sz="2400" dirty="0" smtClean="0">
                <a:cs typeface="Calibri" pitchFamily="34" charset="0"/>
              </a:rPr>
              <a:t>Wiener</a:t>
            </a:r>
          </a:p>
        </p:txBody>
      </p:sp>
      <p:pic>
        <p:nvPicPr>
          <p:cNvPr id="8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00" y="4725113"/>
            <a:ext cx="10866782" cy="41031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BW</a:t>
            </a:r>
            <a:endParaRPr lang="en-US" dirty="0"/>
          </a:p>
        </p:txBody>
      </p:sp>
      <p:pic>
        <p:nvPicPr>
          <p:cNvPr id="1026" name="Picture 2" descr="http://www.mathworks.com/help/images/ref/circles_cop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40" y="2159147"/>
            <a:ext cx="2559424" cy="25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3900" y="5209780"/>
            <a:ext cx="10987806" cy="13792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 smtClean="0"/>
              <a:t>bweuler</a:t>
            </a:r>
            <a:r>
              <a:rPr lang="en-US" sz="2400" dirty="0" smtClean="0"/>
              <a:t>(BW, n)</a:t>
            </a:r>
          </a:p>
          <a:p>
            <a:pPr marL="0" indent="0" algn="ctr">
              <a:buNone/>
            </a:pPr>
            <a:r>
              <a:rPr lang="en-US" dirty="0" smtClean="0"/>
              <a:t>Akan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skalar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 smtClean="0"/>
              <a:t>total </a:t>
            </a:r>
            <a:r>
              <a:rPr lang="en-US" dirty="0" err="1" smtClean="0"/>
              <a:t>objek</a:t>
            </a:r>
            <a:r>
              <a:rPr lang="en-US" dirty="0" smtClean="0"/>
              <a:t> – total </a:t>
            </a:r>
            <a:r>
              <a:rPr lang="en-US" i="1" dirty="0" smtClean="0"/>
              <a:t>hole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946356" y="3294533"/>
            <a:ext cx="22599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1-4 = -3</a:t>
            </a:r>
          </a:p>
        </p:txBody>
      </p:sp>
      <p:pic>
        <p:nvPicPr>
          <p:cNvPr id="8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51" y="4755308"/>
            <a:ext cx="2576308" cy="76731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threshold = 1/255</a:t>
            </a:r>
          </a:p>
          <a:p>
            <a:r>
              <a:rPr lang="en-US" dirty="0" smtClean="0"/>
              <a:t>Euler =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7" y="2400452"/>
            <a:ext cx="2725851" cy="2422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31" y="2316049"/>
            <a:ext cx="2722217" cy="250649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19485" y="4679108"/>
            <a:ext cx="2682068" cy="7673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Nilai</a:t>
            </a:r>
            <a:r>
              <a:rPr lang="en-US" dirty="0" smtClean="0"/>
              <a:t> threshold = 10/255</a:t>
            </a:r>
          </a:p>
          <a:p>
            <a:r>
              <a:rPr lang="en-US" dirty="0" smtClean="0"/>
              <a:t>Euler = 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53" y="2316049"/>
            <a:ext cx="2820840" cy="250649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741702" y="4679108"/>
            <a:ext cx="2837522" cy="7673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Nilai</a:t>
            </a:r>
            <a:r>
              <a:rPr lang="en-US" dirty="0" smtClean="0"/>
              <a:t> threshold = 100/255</a:t>
            </a:r>
          </a:p>
          <a:p>
            <a:r>
              <a:rPr lang="en-US" dirty="0" smtClean="0"/>
              <a:t>Euler = 15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873" y="2257071"/>
            <a:ext cx="2887214" cy="256547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931719" y="4679108"/>
            <a:ext cx="2837522" cy="7673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Nilai</a:t>
            </a:r>
            <a:r>
              <a:rPr lang="en-US" dirty="0" smtClean="0"/>
              <a:t> threshold = 150/255</a:t>
            </a:r>
          </a:p>
          <a:p>
            <a:r>
              <a:rPr lang="en-US" dirty="0" smtClean="0"/>
              <a:t>Euler = 30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82214" y="5714225"/>
            <a:ext cx="3979090" cy="7673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Nilai</a:t>
            </a:r>
            <a:r>
              <a:rPr lang="en-US" dirty="0" smtClean="0"/>
              <a:t> minimum 	= -10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	= 30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6138774" y="5522623"/>
                <a:ext cx="5863860" cy="1096541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36+50+98+168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−(15+101+201)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4−3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=35/255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774" y="5522623"/>
                <a:ext cx="5863860" cy="10965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4140454" y="5726897"/>
            <a:ext cx="1998320" cy="7673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15, 101, 201</a:t>
            </a:r>
          </a:p>
          <a:p>
            <a:pPr marL="0" indent="0">
              <a:buNone/>
            </a:pPr>
            <a:r>
              <a:rPr lang="en-US" dirty="0" smtClean="0"/>
              <a:t>36, 50, 98, 168</a:t>
            </a:r>
            <a:endParaRPr lang="en-US" dirty="0"/>
          </a:p>
        </p:txBody>
      </p:sp>
      <p:pic>
        <p:nvPicPr>
          <p:cNvPr id="19" name="Picture 2" descr="https://www.its.ac.id/files/images/lambang-its-color-st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00" y="78510"/>
            <a:ext cx="1724118" cy="172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10" grpId="0"/>
      <p:bldP spid="12" grpId="0"/>
      <p:bldP spid="14" grpId="0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401</TotalTime>
  <Words>520</Words>
  <Application>Microsoft Office PowerPoint</Application>
  <PresentationFormat>Widescreen</PresentationFormat>
  <Paragraphs>254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Century Gothic</vt:lpstr>
      <vt:lpstr>Times New Roman</vt:lpstr>
      <vt:lpstr>Wingdings 2</vt:lpstr>
      <vt:lpstr>Quotable</vt:lpstr>
      <vt:lpstr>Klasifikasi Kanker Paru-Paru Menggunakan Pengolahan Citra</vt:lpstr>
      <vt:lpstr>Masalah Umum</vt:lpstr>
      <vt:lpstr>Masalah Khusus</vt:lpstr>
      <vt:lpstr>Tujuan</vt:lpstr>
      <vt:lpstr>Proses Utama pada Sistem</vt:lpstr>
      <vt:lpstr>Proses Utama pada Sistem</vt:lpstr>
      <vt:lpstr>Metodologi Pre-Processing</vt:lpstr>
      <vt:lpstr>Metodologi Segmentasi</vt:lpstr>
      <vt:lpstr>Metodologi Segmentasi</vt:lpstr>
      <vt:lpstr>Metodologi Segmentasi</vt:lpstr>
      <vt:lpstr>Metodologi Segmentasi</vt:lpstr>
      <vt:lpstr>Metodologi Fitur Ekstraksi</vt:lpstr>
      <vt:lpstr>Metodologi Klasifikasi</vt:lpstr>
      <vt:lpstr>Uji Coba</vt:lpstr>
      <vt:lpstr>Uji Coba</vt:lpstr>
      <vt:lpstr>Evaluasi</vt:lpstr>
      <vt:lpstr>Evaluasi</vt:lpstr>
      <vt:lpstr>Evaluasi</vt:lpstr>
      <vt:lpstr>Evaluasi</vt:lpstr>
      <vt:lpstr>Evaluasi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 Maulida</dc:creator>
  <cp:lastModifiedBy>Noor Maulida</cp:lastModifiedBy>
  <cp:revision>98</cp:revision>
  <dcterms:created xsi:type="dcterms:W3CDTF">2014-04-22T15:31:05Z</dcterms:created>
  <dcterms:modified xsi:type="dcterms:W3CDTF">2014-06-05T21:32:07Z</dcterms:modified>
</cp:coreProperties>
</file>