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1" r:id="rId11"/>
    <p:sldId id="258" r:id="rId12"/>
    <p:sldId id="259" r:id="rId13"/>
    <p:sldId id="260" r:id="rId14"/>
    <p:sldId id="261" r:id="rId15"/>
    <p:sldId id="262" r:id="rId16"/>
    <p:sldId id="263" r:id="rId17"/>
    <p:sldId id="279" r:id="rId18"/>
    <p:sldId id="27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68" r:id="rId28"/>
    <p:sldId id="280" r:id="rId29"/>
    <p:sldId id="291" r:id="rId30"/>
    <p:sldId id="292" r:id="rId31"/>
    <p:sldId id="293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4D03-70D6-4194-87D1-414E3126D4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56CF8-50C3-41F9-9CC9-EAF0079A82FE}">
      <dgm:prSet phldrT="[Text]"/>
      <dgm:spPr/>
      <dgm:t>
        <a:bodyPr/>
        <a:lstStyle/>
        <a:p>
          <a:r>
            <a:rPr lang="en-US" dirty="0" smtClean="0"/>
            <a:t>Enhancement</a:t>
          </a:r>
          <a:endParaRPr lang="en-US" dirty="0"/>
        </a:p>
      </dgm:t>
    </dgm:pt>
    <dgm:pt modelId="{49900975-655E-41F3-9A36-13C29C2A402A}" type="parTrans" cxnId="{5115A8F1-9A01-420A-AF09-E51B32528C7E}">
      <dgm:prSet/>
      <dgm:spPr/>
      <dgm:t>
        <a:bodyPr/>
        <a:lstStyle/>
        <a:p>
          <a:endParaRPr lang="en-US"/>
        </a:p>
      </dgm:t>
    </dgm:pt>
    <dgm:pt modelId="{A7E66CB7-50CC-478C-A9BF-2C55CC955CCF}" type="sibTrans" cxnId="{5115A8F1-9A01-420A-AF09-E51B32528C7E}">
      <dgm:prSet/>
      <dgm:spPr/>
      <dgm:t>
        <a:bodyPr/>
        <a:lstStyle/>
        <a:p>
          <a:endParaRPr lang="en-US"/>
        </a:p>
      </dgm:t>
    </dgm:pt>
    <dgm:pt modelId="{5C427BB0-EAAD-4213-8ACD-8991047800F9}">
      <dgm:prSet phldrT="[Text]"/>
      <dgm:spPr/>
      <dgm:t>
        <a:bodyPr/>
        <a:lstStyle/>
        <a:p>
          <a:r>
            <a:rPr lang="en-US" dirty="0" smtClean="0"/>
            <a:t>Possibility distribution</a:t>
          </a:r>
          <a:endParaRPr lang="en-US" dirty="0"/>
        </a:p>
      </dgm:t>
    </dgm:pt>
    <dgm:pt modelId="{47F50AE6-8F51-4133-BFF7-98DF09410C78}" type="parTrans" cxnId="{7C9945A0-9D99-442E-86F6-9DB21B13D51F}">
      <dgm:prSet/>
      <dgm:spPr/>
      <dgm:t>
        <a:bodyPr/>
        <a:lstStyle/>
        <a:p>
          <a:endParaRPr lang="en-US"/>
        </a:p>
      </dgm:t>
    </dgm:pt>
    <dgm:pt modelId="{DFD590E6-EA63-4C06-A863-ECD5E7A203C6}" type="sibTrans" cxnId="{7C9945A0-9D99-442E-86F6-9DB21B13D51F}">
      <dgm:prSet/>
      <dgm:spPr/>
      <dgm:t>
        <a:bodyPr/>
        <a:lstStyle/>
        <a:p>
          <a:endParaRPr lang="en-US"/>
        </a:p>
      </dgm:t>
    </dgm:pt>
    <dgm:pt modelId="{B3506E89-473F-48D5-8E36-09FAC7C2F6D2}">
      <dgm:prSet phldrT="[Text]"/>
      <dgm:spPr/>
      <dgm:t>
        <a:bodyPr/>
        <a:lstStyle/>
        <a:p>
          <a:r>
            <a:rPr lang="en-US" dirty="0" err="1" smtClean="0"/>
            <a:t>Segmentasi</a:t>
          </a:r>
          <a:endParaRPr lang="en-US" dirty="0"/>
        </a:p>
      </dgm:t>
    </dgm:pt>
    <dgm:pt modelId="{9ADC4125-20DE-44E4-9DB9-1B5EBBDFC8D7}" type="parTrans" cxnId="{D2F2FB62-89B6-4338-A90E-1563C95DFC84}">
      <dgm:prSet/>
      <dgm:spPr/>
      <dgm:t>
        <a:bodyPr/>
        <a:lstStyle/>
        <a:p>
          <a:endParaRPr lang="en-US"/>
        </a:p>
      </dgm:t>
    </dgm:pt>
    <dgm:pt modelId="{3DDF0183-34D7-4859-A52F-2993C35E039C}" type="sibTrans" cxnId="{D2F2FB62-89B6-4338-A90E-1563C95DFC84}">
      <dgm:prSet/>
      <dgm:spPr/>
      <dgm:t>
        <a:bodyPr/>
        <a:lstStyle/>
        <a:p>
          <a:endParaRPr lang="en-US"/>
        </a:p>
      </dgm:t>
    </dgm:pt>
    <dgm:pt modelId="{CCC927B5-3E6F-4751-BFF1-F63011E814AC}">
      <dgm:prSet phldrT="[Text]"/>
      <dgm:spPr/>
      <dgm:t>
        <a:bodyPr/>
        <a:lstStyle/>
        <a:p>
          <a:r>
            <a:rPr lang="en-US" dirty="0" err="1" smtClean="0"/>
            <a:t>Thresholding</a:t>
          </a:r>
          <a:endParaRPr lang="en-US" dirty="0"/>
        </a:p>
      </dgm:t>
    </dgm:pt>
    <dgm:pt modelId="{50635F26-318F-439A-A00D-3D2B5402E73A}" type="parTrans" cxnId="{BF55CC52-0752-4414-A210-F3C1E7615297}">
      <dgm:prSet/>
      <dgm:spPr/>
      <dgm:t>
        <a:bodyPr/>
        <a:lstStyle/>
        <a:p>
          <a:endParaRPr lang="en-US"/>
        </a:p>
      </dgm:t>
    </dgm:pt>
    <dgm:pt modelId="{3439A869-3C42-4011-8CEF-29DBB0DC29C0}" type="sibTrans" cxnId="{BF55CC52-0752-4414-A210-F3C1E7615297}">
      <dgm:prSet/>
      <dgm:spPr/>
      <dgm:t>
        <a:bodyPr/>
        <a:lstStyle/>
        <a:p>
          <a:endParaRPr lang="en-US"/>
        </a:p>
      </dgm:t>
    </dgm:pt>
    <dgm:pt modelId="{5680C419-7D5B-45A2-8D3C-9D00161E9FB8}">
      <dgm:prSet phldrT="[Text]"/>
      <dgm:spPr/>
      <dgm:t>
        <a:bodyPr/>
        <a:lstStyle/>
        <a:p>
          <a:r>
            <a:rPr lang="en-US" dirty="0" smtClean="0"/>
            <a:t>Cropping</a:t>
          </a:r>
          <a:endParaRPr lang="en-US" dirty="0"/>
        </a:p>
      </dgm:t>
    </dgm:pt>
    <dgm:pt modelId="{CC8DD75C-9CF8-4D49-B75A-709B9BA15B22}" type="parTrans" cxnId="{D15997A4-D30A-44AC-8EBF-54FEFC03E299}">
      <dgm:prSet/>
      <dgm:spPr/>
    </dgm:pt>
    <dgm:pt modelId="{87A46366-53E1-4EBD-81B9-D8F47B528E27}" type="sibTrans" cxnId="{D15997A4-D30A-44AC-8EBF-54FEFC03E299}">
      <dgm:prSet/>
      <dgm:spPr/>
    </dgm:pt>
    <dgm:pt modelId="{3481EFD6-A916-492B-AAA4-ACB5B48602BC}" type="pres">
      <dgm:prSet presAssocID="{FE644D03-70D6-4194-87D1-414E3126D4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C2A855-35F3-4F04-815B-4BCAC01322EF}" type="pres">
      <dgm:prSet presAssocID="{AB956CF8-50C3-41F9-9CC9-EAF0079A82FE}" presName="composite" presStyleCnt="0"/>
      <dgm:spPr/>
    </dgm:pt>
    <dgm:pt modelId="{4CBE8E97-22E4-4A48-A3B4-F47B5AA03A46}" type="pres">
      <dgm:prSet presAssocID="{AB956CF8-50C3-41F9-9CC9-EAF0079A82F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FB8AE-C47C-4E78-8373-4C2457199F18}" type="pres">
      <dgm:prSet presAssocID="{AB956CF8-50C3-41F9-9CC9-EAF0079A82F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FA02D-7A27-4680-AE08-ED7D1502272B}" type="pres">
      <dgm:prSet presAssocID="{A7E66CB7-50CC-478C-A9BF-2C55CC955CCF}" presName="space" presStyleCnt="0"/>
      <dgm:spPr/>
    </dgm:pt>
    <dgm:pt modelId="{3ACEF5F2-3810-43F2-A47F-BF0FA98F1638}" type="pres">
      <dgm:prSet presAssocID="{B3506E89-473F-48D5-8E36-09FAC7C2F6D2}" presName="composite" presStyleCnt="0"/>
      <dgm:spPr/>
    </dgm:pt>
    <dgm:pt modelId="{19A53058-425A-42C7-8DB4-1590F5565FCD}" type="pres">
      <dgm:prSet presAssocID="{B3506E89-473F-48D5-8E36-09FAC7C2F6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9DF5A-B4BE-4E1A-9975-B6B93C10EDA4}" type="pres">
      <dgm:prSet presAssocID="{B3506E89-473F-48D5-8E36-09FAC7C2F6D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5C258-AB7D-4B26-9345-74967990125C}" type="presOf" srcId="{CCC927B5-3E6F-4751-BFF1-F63011E814AC}" destId="{1919DF5A-B4BE-4E1A-9975-B6B93C10EDA4}" srcOrd="0" destOrd="0" presId="urn:microsoft.com/office/officeart/2005/8/layout/hList1"/>
    <dgm:cxn modelId="{D2F2FB62-89B6-4338-A90E-1563C95DFC84}" srcId="{FE644D03-70D6-4194-87D1-414E3126D4C6}" destId="{B3506E89-473F-48D5-8E36-09FAC7C2F6D2}" srcOrd="1" destOrd="0" parTransId="{9ADC4125-20DE-44E4-9DB9-1B5EBBDFC8D7}" sibTransId="{3DDF0183-34D7-4859-A52F-2993C35E039C}"/>
    <dgm:cxn modelId="{D15997A4-D30A-44AC-8EBF-54FEFC03E299}" srcId="{B3506E89-473F-48D5-8E36-09FAC7C2F6D2}" destId="{5680C419-7D5B-45A2-8D3C-9D00161E9FB8}" srcOrd="1" destOrd="0" parTransId="{CC8DD75C-9CF8-4D49-B75A-709B9BA15B22}" sibTransId="{87A46366-53E1-4EBD-81B9-D8F47B528E27}"/>
    <dgm:cxn modelId="{51E2F2ED-C234-45D6-8F7A-9F8EECC009E0}" type="presOf" srcId="{AB956CF8-50C3-41F9-9CC9-EAF0079A82FE}" destId="{4CBE8E97-22E4-4A48-A3B4-F47B5AA03A46}" srcOrd="0" destOrd="0" presId="urn:microsoft.com/office/officeart/2005/8/layout/hList1"/>
    <dgm:cxn modelId="{06F32569-DB62-45F4-9BAF-FC748B981123}" type="presOf" srcId="{B3506E89-473F-48D5-8E36-09FAC7C2F6D2}" destId="{19A53058-425A-42C7-8DB4-1590F5565FCD}" srcOrd="0" destOrd="0" presId="urn:microsoft.com/office/officeart/2005/8/layout/hList1"/>
    <dgm:cxn modelId="{7C9945A0-9D99-442E-86F6-9DB21B13D51F}" srcId="{AB956CF8-50C3-41F9-9CC9-EAF0079A82FE}" destId="{5C427BB0-EAAD-4213-8ACD-8991047800F9}" srcOrd="0" destOrd="0" parTransId="{47F50AE6-8F51-4133-BFF7-98DF09410C78}" sibTransId="{DFD590E6-EA63-4C06-A863-ECD5E7A203C6}"/>
    <dgm:cxn modelId="{5115A8F1-9A01-420A-AF09-E51B32528C7E}" srcId="{FE644D03-70D6-4194-87D1-414E3126D4C6}" destId="{AB956CF8-50C3-41F9-9CC9-EAF0079A82FE}" srcOrd="0" destOrd="0" parTransId="{49900975-655E-41F3-9A36-13C29C2A402A}" sibTransId="{A7E66CB7-50CC-478C-A9BF-2C55CC955CCF}"/>
    <dgm:cxn modelId="{1B6EEF1C-F0AA-427A-96C8-2CAC9D0F524E}" type="presOf" srcId="{5680C419-7D5B-45A2-8D3C-9D00161E9FB8}" destId="{1919DF5A-B4BE-4E1A-9975-B6B93C10EDA4}" srcOrd="0" destOrd="1" presId="urn:microsoft.com/office/officeart/2005/8/layout/hList1"/>
    <dgm:cxn modelId="{632AEC8D-A6CA-42C3-9595-609E8C236256}" type="presOf" srcId="{5C427BB0-EAAD-4213-8ACD-8991047800F9}" destId="{8E5FB8AE-C47C-4E78-8373-4C2457199F18}" srcOrd="0" destOrd="0" presId="urn:microsoft.com/office/officeart/2005/8/layout/hList1"/>
    <dgm:cxn modelId="{BF55CC52-0752-4414-A210-F3C1E7615297}" srcId="{B3506E89-473F-48D5-8E36-09FAC7C2F6D2}" destId="{CCC927B5-3E6F-4751-BFF1-F63011E814AC}" srcOrd="0" destOrd="0" parTransId="{50635F26-318F-439A-A00D-3D2B5402E73A}" sibTransId="{3439A869-3C42-4011-8CEF-29DBB0DC29C0}"/>
    <dgm:cxn modelId="{C552F93D-636A-473C-A4A2-184CCCE055BA}" type="presOf" srcId="{FE644D03-70D6-4194-87D1-414E3126D4C6}" destId="{3481EFD6-A916-492B-AAA4-ACB5B48602BC}" srcOrd="0" destOrd="0" presId="urn:microsoft.com/office/officeart/2005/8/layout/hList1"/>
    <dgm:cxn modelId="{E267637B-52D3-4BD2-9E20-248EB4754E5C}" type="presParOf" srcId="{3481EFD6-A916-492B-AAA4-ACB5B48602BC}" destId="{D2C2A855-35F3-4F04-815B-4BCAC01322EF}" srcOrd="0" destOrd="0" presId="urn:microsoft.com/office/officeart/2005/8/layout/hList1"/>
    <dgm:cxn modelId="{C3711220-6866-410E-93A1-1E1C2249ADA5}" type="presParOf" srcId="{D2C2A855-35F3-4F04-815B-4BCAC01322EF}" destId="{4CBE8E97-22E4-4A48-A3B4-F47B5AA03A46}" srcOrd="0" destOrd="0" presId="urn:microsoft.com/office/officeart/2005/8/layout/hList1"/>
    <dgm:cxn modelId="{1B97FC88-3716-4EA6-8439-22181468BDCE}" type="presParOf" srcId="{D2C2A855-35F3-4F04-815B-4BCAC01322EF}" destId="{8E5FB8AE-C47C-4E78-8373-4C2457199F18}" srcOrd="1" destOrd="0" presId="urn:microsoft.com/office/officeart/2005/8/layout/hList1"/>
    <dgm:cxn modelId="{51BA9C31-30D9-4A75-A2AB-DE9C3AF80F1E}" type="presParOf" srcId="{3481EFD6-A916-492B-AAA4-ACB5B48602BC}" destId="{B8EFA02D-7A27-4680-AE08-ED7D1502272B}" srcOrd="1" destOrd="0" presId="urn:microsoft.com/office/officeart/2005/8/layout/hList1"/>
    <dgm:cxn modelId="{190885C0-56C1-41D8-8707-DFCFF5531F83}" type="presParOf" srcId="{3481EFD6-A916-492B-AAA4-ACB5B48602BC}" destId="{3ACEF5F2-3810-43F2-A47F-BF0FA98F1638}" srcOrd="2" destOrd="0" presId="urn:microsoft.com/office/officeart/2005/8/layout/hList1"/>
    <dgm:cxn modelId="{D8531E22-178B-4021-A0E5-6950BFD3636A}" type="presParOf" srcId="{3ACEF5F2-3810-43F2-A47F-BF0FA98F1638}" destId="{19A53058-425A-42C7-8DB4-1590F5565FCD}" srcOrd="0" destOrd="0" presId="urn:microsoft.com/office/officeart/2005/8/layout/hList1"/>
    <dgm:cxn modelId="{1B8EBC7F-1415-415C-8439-750B69415189}" type="presParOf" srcId="{3ACEF5F2-3810-43F2-A47F-BF0FA98F1638}" destId="{1919DF5A-B4BE-4E1A-9975-B6B93C10ED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44D03-70D6-4194-87D1-414E3126D4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56CF8-50C3-41F9-9CC9-EAF0079A82FE}">
      <dgm:prSet phldrT="[Text]"/>
      <dgm:spPr/>
      <dgm:t>
        <a:bodyPr/>
        <a:lstStyle/>
        <a:p>
          <a:r>
            <a:rPr lang="en-US" dirty="0" err="1" smtClean="0"/>
            <a:t>Ekstraksi</a:t>
          </a:r>
          <a:r>
            <a:rPr lang="en-US" dirty="0" smtClean="0"/>
            <a:t> </a:t>
          </a:r>
          <a:r>
            <a:rPr lang="en-US" dirty="0" err="1" smtClean="0"/>
            <a:t>Fitur</a:t>
          </a:r>
          <a:endParaRPr lang="en-US" dirty="0"/>
        </a:p>
      </dgm:t>
    </dgm:pt>
    <dgm:pt modelId="{49900975-655E-41F3-9A36-13C29C2A402A}" type="parTrans" cxnId="{5115A8F1-9A01-420A-AF09-E51B32528C7E}">
      <dgm:prSet/>
      <dgm:spPr/>
      <dgm:t>
        <a:bodyPr/>
        <a:lstStyle/>
        <a:p>
          <a:endParaRPr lang="en-US"/>
        </a:p>
      </dgm:t>
    </dgm:pt>
    <dgm:pt modelId="{A7E66CB7-50CC-478C-A9BF-2C55CC955CCF}" type="sibTrans" cxnId="{5115A8F1-9A01-420A-AF09-E51B32528C7E}">
      <dgm:prSet/>
      <dgm:spPr/>
      <dgm:t>
        <a:bodyPr/>
        <a:lstStyle/>
        <a:p>
          <a:endParaRPr lang="en-US"/>
        </a:p>
      </dgm:t>
    </dgm:pt>
    <dgm:pt modelId="{5C427BB0-EAAD-4213-8ACD-8991047800F9}">
      <dgm:prSet phldrT="[Text]"/>
      <dgm:spPr/>
      <dgm:t>
        <a:bodyPr/>
        <a:lstStyle/>
        <a:p>
          <a:r>
            <a:rPr lang="en-US" dirty="0" smtClean="0"/>
            <a:t>GLCM</a:t>
          </a:r>
          <a:endParaRPr lang="en-US" dirty="0"/>
        </a:p>
      </dgm:t>
    </dgm:pt>
    <dgm:pt modelId="{47F50AE6-8F51-4133-BFF7-98DF09410C78}" type="parTrans" cxnId="{7C9945A0-9D99-442E-86F6-9DB21B13D51F}">
      <dgm:prSet/>
      <dgm:spPr/>
      <dgm:t>
        <a:bodyPr/>
        <a:lstStyle/>
        <a:p>
          <a:endParaRPr lang="en-US"/>
        </a:p>
      </dgm:t>
    </dgm:pt>
    <dgm:pt modelId="{DFD590E6-EA63-4C06-A863-ECD5E7A203C6}" type="sibTrans" cxnId="{7C9945A0-9D99-442E-86F6-9DB21B13D51F}">
      <dgm:prSet/>
      <dgm:spPr/>
      <dgm:t>
        <a:bodyPr/>
        <a:lstStyle/>
        <a:p>
          <a:endParaRPr lang="en-US"/>
        </a:p>
      </dgm:t>
    </dgm:pt>
    <dgm:pt modelId="{B3506E89-473F-48D5-8E36-09FAC7C2F6D2}">
      <dgm:prSet phldrT="[Text]"/>
      <dgm:spPr/>
      <dgm:t>
        <a:bodyPr/>
        <a:lstStyle/>
        <a:p>
          <a:r>
            <a:rPr lang="en-US" dirty="0" err="1" smtClean="0"/>
            <a:t>Klasifikasi</a:t>
          </a:r>
          <a:endParaRPr lang="en-US" dirty="0"/>
        </a:p>
      </dgm:t>
    </dgm:pt>
    <dgm:pt modelId="{9ADC4125-20DE-44E4-9DB9-1B5EBBDFC8D7}" type="parTrans" cxnId="{D2F2FB62-89B6-4338-A90E-1563C95DFC84}">
      <dgm:prSet/>
      <dgm:spPr/>
      <dgm:t>
        <a:bodyPr/>
        <a:lstStyle/>
        <a:p>
          <a:endParaRPr lang="en-US"/>
        </a:p>
      </dgm:t>
    </dgm:pt>
    <dgm:pt modelId="{3DDF0183-34D7-4859-A52F-2993C35E039C}" type="sibTrans" cxnId="{D2F2FB62-89B6-4338-A90E-1563C95DFC84}">
      <dgm:prSet/>
      <dgm:spPr/>
      <dgm:t>
        <a:bodyPr/>
        <a:lstStyle/>
        <a:p>
          <a:endParaRPr lang="en-US"/>
        </a:p>
      </dgm:t>
    </dgm:pt>
    <dgm:pt modelId="{CCC927B5-3E6F-4751-BFF1-F63011E814AC}">
      <dgm:prSet phldrT="[Text]"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50635F26-318F-439A-A00D-3D2B5402E73A}" type="parTrans" cxnId="{BF55CC52-0752-4414-A210-F3C1E7615297}">
      <dgm:prSet/>
      <dgm:spPr/>
      <dgm:t>
        <a:bodyPr/>
        <a:lstStyle/>
        <a:p>
          <a:endParaRPr lang="en-US"/>
        </a:p>
      </dgm:t>
    </dgm:pt>
    <dgm:pt modelId="{3439A869-3C42-4011-8CEF-29DBB0DC29C0}" type="sibTrans" cxnId="{BF55CC52-0752-4414-A210-F3C1E7615297}">
      <dgm:prSet/>
      <dgm:spPr/>
      <dgm:t>
        <a:bodyPr/>
        <a:lstStyle/>
        <a:p>
          <a:endParaRPr lang="en-US"/>
        </a:p>
      </dgm:t>
    </dgm:pt>
    <dgm:pt modelId="{3481EFD6-A916-492B-AAA4-ACB5B48602BC}" type="pres">
      <dgm:prSet presAssocID="{FE644D03-70D6-4194-87D1-414E3126D4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C2A855-35F3-4F04-815B-4BCAC01322EF}" type="pres">
      <dgm:prSet presAssocID="{AB956CF8-50C3-41F9-9CC9-EAF0079A82FE}" presName="composite" presStyleCnt="0"/>
      <dgm:spPr/>
    </dgm:pt>
    <dgm:pt modelId="{4CBE8E97-22E4-4A48-A3B4-F47B5AA03A46}" type="pres">
      <dgm:prSet presAssocID="{AB956CF8-50C3-41F9-9CC9-EAF0079A82F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FB8AE-C47C-4E78-8373-4C2457199F18}" type="pres">
      <dgm:prSet presAssocID="{AB956CF8-50C3-41F9-9CC9-EAF0079A82F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FA02D-7A27-4680-AE08-ED7D1502272B}" type="pres">
      <dgm:prSet presAssocID="{A7E66CB7-50CC-478C-A9BF-2C55CC955CCF}" presName="space" presStyleCnt="0"/>
      <dgm:spPr/>
    </dgm:pt>
    <dgm:pt modelId="{3ACEF5F2-3810-43F2-A47F-BF0FA98F1638}" type="pres">
      <dgm:prSet presAssocID="{B3506E89-473F-48D5-8E36-09FAC7C2F6D2}" presName="composite" presStyleCnt="0"/>
      <dgm:spPr/>
    </dgm:pt>
    <dgm:pt modelId="{19A53058-425A-42C7-8DB4-1590F5565FCD}" type="pres">
      <dgm:prSet presAssocID="{B3506E89-473F-48D5-8E36-09FAC7C2F6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9DF5A-B4BE-4E1A-9975-B6B93C10EDA4}" type="pres">
      <dgm:prSet presAssocID="{B3506E89-473F-48D5-8E36-09FAC7C2F6D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F2FB62-89B6-4338-A90E-1563C95DFC84}" srcId="{FE644D03-70D6-4194-87D1-414E3126D4C6}" destId="{B3506E89-473F-48D5-8E36-09FAC7C2F6D2}" srcOrd="1" destOrd="0" parTransId="{9ADC4125-20DE-44E4-9DB9-1B5EBBDFC8D7}" sibTransId="{3DDF0183-34D7-4859-A52F-2993C35E039C}"/>
    <dgm:cxn modelId="{396CA828-C2EA-4E0E-8533-F13951F2A37B}" type="presOf" srcId="{CCC927B5-3E6F-4751-BFF1-F63011E814AC}" destId="{1919DF5A-B4BE-4E1A-9975-B6B93C10EDA4}" srcOrd="0" destOrd="0" presId="urn:microsoft.com/office/officeart/2005/8/layout/hList1"/>
    <dgm:cxn modelId="{03233999-2752-4A07-A746-F8283518BF91}" type="presOf" srcId="{AB956CF8-50C3-41F9-9CC9-EAF0079A82FE}" destId="{4CBE8E97-22E4-4A48-A3B4-F47B5AA03A46}" srcOrd="0" destOrd="0" presId="urn:microsoft.com/office/officeart/2005/8/layout/hList1"/>
    <dgm:cxn modelId="{7C9945A0-9D99-442E-86F6-9DB21B13D51F}" srcId="{AB956CF8-50C3-41F9-9CC9-EAF0079A82FE}" destId="{5C427BB0-EAAD-4213-8ACD-8991047800F9}" srcOrd="0" destOrd="0" parTransId="{47F50AE6-8F51-4133-BFF7-98DF09410C78}" sibTransId="{DFD590E6-EA63-4C06-A863-ECD5E7A203C6}"/>
    <dgm:cxn modelId="{5115A8F1-9A01-420A-AF09-E51B32528C7E}" srcId="{FE644D03-70D6-4194-87D1-414E3126D4C6}" destId="{AB956CF8-50C3-41F9-9CC9-EAF0079A82FE}" srcOrd="0" destOrd="0" parTransId="{49900975-655E-41F3-9A36-13C29C2A402A}" sibTransId="{A7E66CB7-50CC-478C-A9BF-2C55CC955CCF}"/>
    <dgm:cxn modelId="{132EF73E-DFA1-420C-BFCA-9C3891BB5210}" type="presOf" srcId="{B3506E89-473F-48D5-8E36-09FAC7C2F6D2}" destId="{19A53058-425A-42C7-8DB4-1590F5565FCD}" srcOrd="0" destOrd="0" presId="urn:microsoft.com/office/officeart/2005/8/layout/hList1"/>
    <dgm:cxn modelId="{EE037E70-DA64-461C-AA1B-527D24413DF6}" type="presOf" srcId="{FE644D03-70D6-4194-87D1-414E3126D4C6}" destId="{3481EFD6-A916-492B-AAA4-ACB5B48602BC}" srcOrd="0" destOrd="0" presId="urn:microsoft.com/office/officeart/2005/8/layout/hList1"/>
    <dgm:cxn modelId="{BF55CC52-0752-4414-A210-F3C1E7615297}" srcId="{B3506E89-473F-48D5-8E36-09FAC7C2F6D2}" destId="{CCC927B5-3E6F-4751-BFF1-F63011E814AC}" srcOrd="0" destOrd="0" parTransId="{50635F26-318F-439A-A00D-3D2B5402E73A}" sibTransId="{3439A869-3C42-4011-8CEF-29DBB0DC29C0}"/>
    <dgm:cxn modelId="{BA0CB5A2-8899-40FF-8053-91940E283F41}" type="presOf" srcId="{5C427BB0-EAAD-4213-8ACD-8991047800F9}" destId="{8E5FB8AE-C47C-4E78-8373-4C2457199F18}" srcOrd="0" destOrd="0" presId="urn:microsoft.com/office/officeart/2005/8/layout/hList1"/>
    <dgm:cxn modelId="{297A341F-CCC9-4608-A234-000A05D32698}" type="presParOf" srcId="{3481EFD6-A916-492B-AAA4-ACB5B48602BC}" destId="{D2C2A855-35F3-4F04-815B-4BCAC01322EF}" srcOrd="0" destOrd="0" presId="urn:microsoft.com/office/officeart/2005/8/layout/hList1"/>
    <dgm:cxn modelId="{49F7ED31-1335-41D6-B37F-88F1E41DCABF}" type="presParOf" srcId="{D2C2A855-35F3-4F04-815B-4BCAC01322EF}" destId="{4CBE8E97-22E4-4A48-A3B4-F47B5AA03A46}" srcOrd="0" destOrd="0" presId="urn:microsoft.com/office/officeart/2005/8/layout/hList1"/>
    <dgm:cxn modelId="{91FF7952-FADE-4E3B-8132-9998CBCACAD4}" type="presParOf" srcId="{D2C2A855-35F3-4F04-815B-4BCAC01322EF}" destId="{8E5FB8AE-C47C-4E78-8373-4C2457199F18}" srcOrd="1" destOrd="0" presId="urn:microsoft.com/office/officeart/2005/8/layout/hList1"/>
    <dgm:cxn modelId="{B12E1E81-36E2-4175-BE00-3718C9F86DA5}" type="presParOf" srcId="{3481EFD6-A916-492B-AAA4-ACB5B48602BC}" destId="{B8EFA02D-7A27-4680-AE08-ED7D1502272B}" srcOrd="1" destOrd="0" presId="urn:microsoft.com/office/officeart/2005/8/layout/hList1"/>
    <dgm:cxn modelId="{5BED28C5-EFBE-4BE2-A645-AB39F3BF273C}" type="presParOf" srcId="{3481EFD6-A916-492B-AAA4-ACB5B48602BC}" destId="{3ACEF5F2-3810-43F2-A47F-BF0FA98F1638}" srcOrd="2" destOrd="0" presId="urn:microsoft.com/office/officeart/2005/8/layout/hList1"/>
    <dgm:cxn modelId="{04EBEAD5-785B-4AAA-BFC7-4C3B8A0DE2E2}" type="presParOf" srcId="{3ACEF5F2-3810-43F2-A47F-BF0FA98F1638}" destId="{19A53058-425A-42C7-8DB4-1590F5565FCD}" srcOrd="0" destOrd="0" presId="urn:microsoft.com/office/officeart/2005/8/layout/hList1"/>
    <dgm:cxn modelId="{3727CCD4-ACB7-4EA5-8AF6-168F52AC96A5}" type="presParOf" srcId="{3ACEF5F2-3810-43F2-A47F-BF0FA98F1638}" destId="{1919DF5A-B4BE-4E1A-9975-B6B93C10ED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9CA18-CAB3-41E0-A09D-E1DB7CB9109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2F191F6-C8A1-45EA-8399-0440A3AB5C4B}">
      <dgm:prSet phldrT="[Text]"/>
      <dgm:spPr/>
      <dgm:t>
        <a:bodyPr/>
        <a:lstStyle/>
        <a:p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batas</a:t>
          </a:r>
          <a:r>
            <a:rPr lang="en-US" dirty="0" smtClean="0"/>
            <a:t> </a:t>
          </a:r>
          <a:r>
            <a:rPr lang="en-US" dirty="0" err="1" smtClean="0"/>
            <a:t>atas</a:t>
          </a:r>
          <a:r>
            <a:rPr lang="en-US" dirty="0" smtClean="0"/>
            <a:t>, </a:t>
          </a:r>
          <a:r>
            <a:rPr lang="en-US" dirty="0" err="1" smtClean="0"/>
            <a:t>bawah</a:t>
          </a:r>
          <a:r>
            <a:rPr lang="en-US" dirty="0" smtClean="0"/>
            <a:t>, </a:t>
          </a:r>
          <a:r>
            <a:rPr lang="en-US" dirty="0" err="1" smtClean="0"/>
            <a:t>kanan</a:t>
          </a:r>
          <a:r>
            <a:rPr lang="en-US" dirty="0" smtClean="0"/>
            <a:t>, </a:t>
          </a:r>
          <a:r>
            <a:rPr lang="en-US" dirty="0" err="1" smtClean="0"/>
            <a:t>kiri</a:t>
          </a:r>
          <a:endParaRPr lang="en-US" dirty="0"/>
        </a:p>
      </dgm:t>
    </dgm:pt>
    <dgm:pt modelId="{C5CE4E0A-2970-4750-B493-34CA5407FC96}" type="parTrans" cxnId="{C873CBD9-AB9B-4874-A53A-CC7A64B4B63D}">
      <dgm:prSet/>
      <dgm:spPr/>
      <dgm:t>
        <a:bodyPr/>
        <a:lstStyle/>
        <a:p>
          <a:endParaRPr lang="en-US"/>
        </a:p>
      </dgm:t>
    </dgm:pt>
    <dgm:pt modelId="{7FBD1C18-E29A-40DA-AD01-CCC7F446247F}" type="sibTrans" cxnId="{C873CBD9-AB9B-4874-A53A-CC7A64B4B63D}">
      <dgm:prSet/>
      <dgm:spPr/>
      <dgm:t>
        <a:bodyPr/>
        <a:lstStyle/>
        <a:p>
          <a:endParaRPr lang="en-US"/>
        </a:p>
      </dgm:t>
    </dgm:pt>
    <dgm:pt modelId="{CB6F96ED-6FF2-4273-AF76-D181F14B8943}">
      <dgm:prSet phldrT="[Text]"/>
      <dgm:spPr/>
      <dgm:t>
        <a:bodyPr/>
        <a:lstStyle/>
        <a:p>
          <a:r>
            <a:rPr lang="en-US" i="1" dirty="0" smtClean="0"/>
            <a:t>Crop </a:t>
          </a:r>
          <a:r>
            <a:rPr lang="en-US" i="0" dirty="0" err="1" smtClean="0"/>
            <a:t>citra</a:t>
          </a:r>
          <a:endParaRPr lang="en-US" i="1" dirty="0"/>
        </a:p>
      </dgm:t>
    </dgm:pt>
    <dgm:pt modelId="{52E4A6C7-C0E5-4BAE-A98A-3A4C4A443CC9}" type="parTrans" cxnId="{E8835558-DCC2-4A33-B980-095028066C2A}">
      <dgm:prSet/>
      <dgm:spPr/>
      <dgm:t>
        <a:bodyPr/>
        <a:lstStyle/>
        <a:p>
          <a:endParaRPr lang="en-US"/>
        </a:p>
      </dgm:t>
    </dgm:pt>
    <dgm:pt modelId="{5E745CB5-6714-4808-A197-CC572B4082AF}" type="sibTrans" cxnId="{E8835558-DCC2-4A33-B980-095028066C2A}">
      <dgm:prSet/>
      <dgm:spPr/>
      <dgm:t>
        <a:bodyPr/>
        <a:lstStyle/>
        <a:p>
          <a:endParaRPr lang="en-US"/>
        </a:p>
      </dgm:t>
    </dgm:pt>
    <dgm:pt modelId="{0D2F28AA-A166-4AF4-8F94-CB5F808757AD}" type="pres">
      <dgm:prSet presAssocID="{5A29CA18-CAB3-41E0-A09D-E1DB7CB91096}" presName="Name0" presStyleCnt="0">
        <dgm:presLayoutVars>
          <dgm:dir/>
          <dgm:animLvl val="lvl"/>
          <dgm:resizeHandles val="exact"/>
        </dgm:presLayoutVars>
      </dgm:prSet>
      <dgm:spPr/>
    </dgm:pt>
    <dgm:pt modelId="{76EAE454-5707-44B3-A0F5-B8D44ADCFEA8}" type="pres">
      <dgm:prSet presAssocID="{A2F191F6-C8A1-45EA-8399-0440A3AB5C4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0E9AB-E10B-4E8D-AE5A-AADB6153FD68}" type="pres">
      <dgm:prSet presAssocID="{7FBD1C18-E29A-40DA-AD01-CCC7F446247F}" presName="parTxOnlySpace" presStyleCnt="0"/>
      <dgm:spPr/>
    </dgm:pt>
    <dgm:pt modelId="{B9397858-35BA-45FF-BB41-9D6747497333}" type="pres">
      <dgm:prSet presAssocID="{CB6F96ED-6FF2-4273-AF76-D181F14B894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1ECEF6-48C6-4513-99B0-630C53BDC8E4}" type="presOf" srcId="{A2F191F6-C8A1-45EA-8399-0440A3AB5C4B}" destId="{76EAE454-5707-44B3-A0F5-B8D44ADCFEA8}" srcOrd="0" destOrd="0" presId="urn:microsoft.com/office/officeart/2005/8/layout/chevron1"/>
    <dgm:cxn modelId="{1EA2A4E6-30C6-46F2-9995-FB4F919E2352}" type="presOf" srcId="{CB6F96ED-6FF2-4273-AF76-D181F14B8943}" destId="{B9397858-35BA-45FF-BB41-9D6747497333}" srcOrd="0" destOrd="0" presId="urn:microsoft.com/office/officeart/2005/8/layout/chevron1"/>
    <dgm:cxn modelId="{C873CBD9-AB9B-4874-A53A-CC7A64B4B63D}" srcId="{5A29CA18-CAB3-41E0-A09D-E1DB7CB91096}" destId="{A2F191F6-C8A1-45EA-8399-0440A3AB5C4B}" srcOrd="0" destOrd="0" parTransId="{C5CE4E0A-2970-4750-B493-34CA5407FC96}" sibTransId="{7FBD1C18-E29A-40DA-AD01-CCC7F446247F}"/>
    <dgm:cxn modelId="{24B93683-555E-4969-892B-80CD8A5177AA}" type="presOf" srcId="{5A29CA18-CAB3-41E0-A09D-E1DB7CB91096}" destId="{0D2F28AA-A166-4AF4-8F94-CB5F808757AD}" srcOrd="0" destOrd="0" presId="urn:microsoft.com/office/officeart/2005/8/layout/chevron1"/>
    <dgm:cxn modelId="{E8835558-DCC2-4A33-B980-095028066C2A}" srcId="{5A29CA18-CAB3-41E0-A09D-E1DB7CB91096}" destId="{CB6F96ED-6FF2-4273-AF76-D181F14B8943}" srcOrd="1" destOrd="0" parTransId="{52E4A6C7-C0E5-4BAE-A98A-3A4C4A443CC9}" sibTransId="{5E745CB5-6714-4808-A197-CC572B4082AF}"/>
    <dgm:cxn modelId="{29EA38CC-F613-479F-A106-D616A9C57797}" type="presParOf" srcId="{0D2F28AA-A166-4AF4-8F94-CB5F808757AD}" destId="{76EAE454-5707-44B3-A0F5-B8D44ADCFEA8}" srcOrd="0" destOrd="0" presId="urn:microsoft.com/office/officeart/2005/8/layout/chevron1"/>
    <dgm:cxn modelId="{22610FE6-B9DE-434A-89CE-0D5CA12439B8}" type="presParOf" srcId="{0D2F28AA-A166-4AF4-8F94-CB5F808757AD}" destId="{B850E9AB-E10B-4E8D-AE5A-AADB6153FD68}" srcOrd="1" destOrd="0" presId="urn:microsoft.com/office/officeart/2005/8/layout/chevron1"/>
    <dgm:cxn modelId="{6716C89A-3494-4C18-83F7-BDE54B67B6E6}" type="presParOf" srcId="{0D2F28AA-A166-4AF4-8F94-CB5F808757AD}" destId="{B9397858-35BA-45FF-BB41-9D674749733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AE454-5707-44B3-A0F5-B8D44ADCFEA8}">
      <dsp:nvSpPr>
        <dsp:cNvPr id="0" name=""/>
        <dsp:cNvSpPr/>
      </dsp:nvSpPr>
      <dsp:spPr>
        <a:xfrm>
          <a:off x="8840" y="909200"/>
          <a:ext cx="5284589" cy="21138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Menentukan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batas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atas</a:t>
          </a:r>
          <a:r>
            <a:rPr lang="en-US" sz="3500" kern="1200" dirty="0" smtClean="0"/>
            <a:t>, </a:t>
          </a:r>
          <a:r>
            <a:rPr lang="en-US" sz="3500" kern="1200" dirty="0" err="1" smtClean="0"/>
            <a:t>bawah</a:t>
          </a:r>
          <a:r>
            <a:rPr lang="en-US" sz="3500" kern="1200" dirty="0" smtClean="0"/>
            <a:t>, </a:t>
          </a:r>
          <a:r>
            <a:rPr lang="en-US" sz="3500" kern="1200" dirty="0" err="1" smtClean="0"/>
            <a:t>kanan</a:t>
          </a:r>
          <a:r>
            <a:rPr lang="en-US" sz="3500" kern="1200" dirty="0" smtClean="0"/>
            <a:t>, </a:t>
          </a:r>
          <a:r>
            <a:rPr lang="en-US" sz="3500" kern="1200" dirty="0" err="1" smtClean="0"/>
            <a:t>kiri</a:t>
          </a:r>
          <a:endParaRPr lang="en-US" sz="3500" kern="1200" dirty="0"/>
        </a:p>
      </dsp:txBody>
      <dsp:txXfrm>
        <a:off x="1065758" y="909200"/>
        <a:ext cx="3170754" cy="2113835"/>
      </dsp:txXfrm>
    </dsp:sp>
    <dsp:sp modelId="{B9397858-35BA-45FF-BB41-9D6747497333}">
      <dsp:nvSpPr>
        <dsp:cNvPr id="0" name=""/>
        <dsp:cNvSpPr/>
      </dsp:nvSpPr>
      <dsp:spPr>
        <a:xfrm>
          <a:off x="4764970" y="909200"/>
          <a:ext cx="5284589" cy="21138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i="1" kern="1200" dirty="0" smtClean="0"/>
            <a:t>Crop </a:t>
          </a:r>
          <a:r>
            <a:rPr lang="en-US" sz="3500" i="0" kern="1200" dirty="0" err="1" smtClean="0"/>
            <a:t>citra</a:t>
          </a:r>
          <a:endParaRPr lang="en-US" sz="3500" i="1" kern="1200" dirty="0"/>
        </a:p>
      </dsp:txBody>
      <dsp:txXfrm>
        <a:off x="5821888" y="909200"/>
        <a:ext cx="3170754" cy="211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7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71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1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8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8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50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1666261"/>
            <a:ext cx="9068586" cy="2390584"/>
          </a:xfrm>
        </p:spPr>
        <p:txBody>
          <a:bodyPr>
            <a:normAutofit/>
          </a:bodyPr>
          <a:lstStyle/>
          <a:p>
            <a:r>
              <a:rPr lang="en-US" sz="6000" i="1" dirty="0" smtClean="0"/>
              <a:t>FINAL PROJECT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3593206"/>
            <a:ext cx="9070848" cy="180304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/>
              <a:t>Klasifikasi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Kanker</a:t>
            </a:r>
            <a:r>
              <a:rPr lang="en-US" sz="3200" dirty="0" smtClean="0"/>
              <a:t> </a:t>
            </a:r>
            <a:r>
              <a:rPr lang="en-US" sz="3200" dirty="0" err="1" smtClean="0"/>
              <a:t>Payudara</a:t>
            </a:r>
            <a:r>
              <a:rPr lang="en-US" sz="3200" dirty="0" smtClean="0"/>
              <a:t>”</a:t>
            </a:r>
          </a:p>
          <a:p>
            <a:endParaRPr lang="en-US" sz="3200" dirty="0" smtClean="0"/>
          </a:p>
          <a:p>
            <a:endParaRPr lang="en-US" dirty="0"/>
          </a:p>
          <a:p>
            <a:r>
              <a:rPr lang="en-US" sz="2000" dirty="0" smtClean="0"/>
              <a:t>Noor </a:t>
            </a:r>
            <a:r>
              <a:rPr lang="en-US" sz="2000" dirty="0" err="1" smtClean="0"/>
              <a:t>Maulida</a:t>
            </a:r>
            <a:r>
              <a:rPr lang="en-US" sz="2000" dirty="0" smtClean="0"/>
              <a:t>			5110100018</a:t>
            </a:r>
          </a:p>
          <a:p>
            <a:r>
              <a:rPr lang="en-US" sz="2000" dirty="0" smtClean="0"/>
              <a:t>Luluk Eko Mawati		5110100150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9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SEGMENTASI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thresholding</a:t>
            </a:r>
            <a:r>
              <a:rPr lang="en-US" dirty="0" smtClean="0"/>
              <a:t> “</a:t>
            </a:r>
            <a:r>
              <a:rPr lang="en-US" dirty="0" err="1" smtClean="0"/>
              <a:t>otsu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Thresholding</a:t>
            </a:r>
            <a:r>
              <a:rPr lang="en-US" sz="2800" dirty="0"/>
              <a:t> Otsu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segmentasi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dibedakan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2 </a:t>
            </a:r>
            <a:r>
              <a:rPr lang="en-US" sz="2800" dirty="0" err="1"/>
              <a:t>kelas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background (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diset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0)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 (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diset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1) </a:t>
            </a:r>
            <a:r>
              <a:rPr lang="en-US" sz="2800" dirty="0" err="1"/>
              <a:t>menggunakan</a:t>
            </a:r>
            <a:r>
              <a:rPr lang="en-US" sz="2800" dirty="0"/>
              <a:t> level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pembatas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22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thresholding</a:t>
            </a:r>
            <a:r>
              <a:rPr lang="en-US" dirty="0" smtClean="0"/>
              <a:t> “</a:t>
            </a:r>
            <a:r>
              <a:rPr lang="en-US" dirty="0" err="1" smtClean="0"/>
              <a:t>otsu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17" y="1857778"/>
            <a:ext cx="10546165" cy="4620295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Dari </a:t>
            </a:r>
            <a:r>
              <a:rPr lang="en-US" sz="2400" dirty="0" err="1">
                <a:solidFill>
                  <a:schemeClr val="tx1"/>
                </a:solidFill>
              </a:rPr>
              <a:t>gambar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ditingkatkan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citranya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diambil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piksel</a:t>
            </a:r>
            <a:r>
              <a:rPr lang="en-US" sz="2400" dirty="0">
                <a:solidFill>
                  <a:schemeClr val="tx1"/>
                </a:solidFill>
              </a:rPr>
              <a:t> di level </a:t>
            </a:r>
            <a:r>
              <a:rPr lang="en-US" sz="2400" dirty="0" smtClean="0">
                <a:solidFill>
                  <a:schemeClr val="tx1"/>
                </a:solidFill>
              </a:rPr>
              <a:t>I (</a:t>
            </a:r>
            <a:r>
              <a:rPr lang="en-US" sz="2400" i="1" dirty="0" err="1" smtClean="0">
                <a:solidFill>
                  <a:schemeClr val="tx1"/>
                </a:solidFill>
              </a:rPr>
              <a:t>n</a:t>
            </a:r>
            <a:r>
              <a:rPr lang="en-US" sz="2400" i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400" i="1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total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piksel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definisikan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N = n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 + n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 + …. + </a:t>
            </a:r>
            <a:r>
              <a:rPr lang="en-US" sz="2400" i="1" dirty="0" err="1">
                <a:solidFill>
                  <a:schemeClr val="tx1"/>
                </a:solidFill>
              </a:rPr>
              <a:t>n</a:t>
            </a:r>
            <a:r>
              <a:rPr lang="en-US" sz="2400" i="1" baseline="-25000" dirty="0" err="1">
                <a:solidFill>
                  <a:schemeClr val="tx1"/>
                </a:solidFill>
              </a:rPr>
              <a:t>n</a:t>
            </a:r>
            <a:r>
              <a:rPr lang="en-US" sz="2400" i="1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Lalu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piksel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dibagi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total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piksel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tersebut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</a:rPr>
              <a:t>Setelah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dilakukan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perhitungan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nilai</a:t>
            </a:r>
            <a:r>
              <a:rPr lang="en-US" sz="2400" dirty="0" smtClean="0">
                <a:solidFill>
                  <a:schemeClr val="tx1"/>
                </a:solidFill>
              </a:rPr>
              <a:t> omega</a:t>
            </a: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lvl="0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6134" y="3516700"/>
            <a:ext cx="3450733" cy="89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14" y="5110486"/>
            <a:ext cx="2054436" cy="8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thresholding</a:t>
            </a:r>
            <a:r>
              <a:rPr lang="en-US" dirty="0" smtClean="0"/>
              <a:t> “</a:t>
            </a:r>
            <a:r>
              <a:rPr lang="en-US" dirty="0" err="1" smtClean="0"/>
              <a:t>otsu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i="1" dirty="0" err="1" smtClean="0"/>
              <a:t>miu</a:t>
            </a:r>
            <a:r>
              <a:rPr lang="en-US" sz="2800" i="1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err="1" smtClean="0"/>
              <a:t>miu_t</a:t>
            </a:r>
            <a:r>
              <a:rPr lang="en-US" sz="2800" i="1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/>
              <a:t>C</a:t>
            </a:r>
            <a:r>
              <a:rPr lang="en-US" sz="2800" baseline="-25000" dirty="0"/>
              <a:t>o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background, </a:t>
            </a:r>
            <a:r>
              <a:rPr lang="en-US" sz="2800" dirty="0" err="1"/>
              <a:t>dan</a:t>
            </a:r>
            <a:r>
              <a:rPr lang="en-US" sz="2800" dirty="0"/>
              <a:t> C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  <a:p>
            <a:pPr lvl="0"/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17613" y="3121717"/>
            <a:ext cx="2151367" cy="9093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17613" y="4440451"/>
            <a:ext cx="2151367" cy="9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thresholding</a:t>
            </a:r>
            <a:r>
              <a:rPr lang="en-US" dirty="0" smtClean="0"/>
              <a:t> “</a:t>
            </a:r>
            <a:r>
              <a:rPr lang="en-US" dirty="0" err="1" smtClean="0"/>
              <a:t>otsu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class variance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rumus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419" y="3109912"/>
            <a:ext cx="3750056" cy="10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thresholding</a:t>
            </a:r>
            <a:r>
              <a:rPr lang="en-US" dirty="0" smtClean="0"/>
              <a:t> “</a:t>
            </a:r>
            <a:r>
              <a:rPr lang="en-US" dirty="0" err="1" smtClean="0"/>
              <a:t>otsu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maksimum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variance yang </a:t>
            </a:r>
            <a:r>
              <a:rPr lang="en-US" sz="2800" dirty="0" err="1"/>
              <a:t>terlihat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threshold </a:t>
            </a:r>
            <a:r>
              <a:rPr lang="en-US" sz="2800" dirty="0" err="1"/>
              <a:t>menggunakan</a:t>
            </a:r>
            <a:r>
              <a:rPr lang="en-US" sz="2800" dirty="0"/>
              <a:t> rata-rata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ditemukannya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variance.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ditemukan</a:t>
            </a:r>
            <a:r>
              <a:rPr lang="en-US" sz="2800" dirty="0"/>
              <a:t>, </a:t>
            </a:r>
            <a:r>
              <a:rPr lang="en-US" sz="2800" dirty="0" err="1"/>
              <a:t>nilai</a:t>
            </a:r>
            <a:r>
              <a:rPr lang="en-US" sz="2800" dirty="0"/>
              <a:t> threshold </a:t>
            </a:r>
            <a:r>
              <a:rPr lang="en-US" sz="2800" dirty="0" err="1"/>
              <a:t>berarti</a:t>
            </a:r>
            <a:r>
              <a:rPr lang="en-US" sz="2800" dirty="0"/>
              <a:t> 0.0.</a:t>
            </a:r>
          </a:p>
          <a:p>
            <a:pPr lvl="0"/>
            <a:endParaRPr lang="en-US" sz="28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516194" y="4467914"/>
            <a:ext cx="2610320" cy="9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cropping </a:t>
            </a:r>
            <a:r>
              <a:rPr lang="en-US" dirty="0" err="1" smtClean="0"/>
              <a:t>citra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159390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5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8" y="1795253"/>
            <a:ext cx="6133407" cy="45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EKSTRAKSI FITUR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Gray Level Co-Occurrence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9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 Ekstraksi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Fitur Ekstraksi yang digunakan:</a:t>
            </a:r>
          </a:p>
          <a:p>
            <a:pPr lvl="0"/>
            <a:r>
              <a:rPr lang="id-ID" dirty="0"/>
              <a:t>Mean (Features of intensity)</a:t>
            </a:r>
          </a:p>
          <a:p>
            <a:pPr lvl="0"/>
            <a:r>
              <a:rPr lang="id-ID" dirty="0"/>
              <a:t>Varian (Features of intensity)</a:t>
            </a:r>
          </a:p>
          <a:p>
            <a:pPr lvl="0"/>
            <a:r>
              <a:rPr lang="id-ID" dirty="0"/>
              <a:t>Standart Deviasi (Features of intensity)</a:t>
            </a:r>
          </a:p>
          <a:p>
            <a:pPr lvl="0"/>
            <a:r>
              <a:rPr lang="id-ID" dirty="0"/>
              <a:t>Kurtosis (Intensity histogram features)</a:t>
            </a:r>
          </a:p>
          <a:p>
            <a:pPr lvl="0"/>
            <a:r>
              <a:rPr lang="id-ID" dirty="0"/>
              <a:t>Contrast (GLCM)</a:t>
            </a:r>
          </a:p>
          <a:p>
            <a:pPr lvl="0"/>
            <a:r>
              <a:rPr lang="id-ID" dirty="0"/>
              <a:t>Smoothness (Intensity histogram features)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453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08828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4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33509" y="2066907"/>
          <a:ext cx="49423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597"/>
                <a:gridCol w="1235597"/>
                <a:gridCol w="1235597"/>
                <a:gridCol w="1235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9700" y="5060847"/>
            <a:ext cx="113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Perhitungan</a:t>
            </a:r>
            <a:r>
              <a:rPr lang="en-US" sz="2000" b="1" dirty="0" smtClean="0"/>
              <a:t> mean:</a:t>
            </a:r>
          </a:p>
          <a:p>
            <a:r>
              <a:rPr lang="en-US" sz="2000" b="0" dirty="0" smtClean="0"/>
              <a:t>(1 + 3 + 1 +2)/4		(2 + 3 + 3 +4)/4		(2 + 4 + 1 + 1)/4		(3 + 5 + 1 + 5)/4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128" y="5715663"/>
            <a:ext cx="10905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1.75			3			2				3.5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037772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2.5625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4007439"/>
            <a:ext cx="1971675" cy="819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02862" y="3707622"/>
            <a:ext cx="211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Persamaan</a:t>
            </a:r>
            <a:r>
              <a:rPr lang="en-US" sz="2000" b="1" dirty="0" smtClean="0"/>
              <a:t> Mean: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7462" y="1679170"/>
            <a:ext cx="1898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Contoh Matriks: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6847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33509" y="1525994"/>
          <a:ext cx="49423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597"/>
                <a:gridCol w="1235597"/>
                <a:gridCol w="1235597"/>
                <a:gridCol w="1235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199" y="4313870"/>
            <a:ext cx="109974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Perhitungan</a:t>
            </a:r>
            <a:r>
              <a:rPr lang="en-US" sz="2000" b="1" dirty="0" smtClean="0"/>
              <a:t> Varian:</a:t>
            </a:r>
            <a:endParaRPr lang="id-ID" sz="2000" b="1" dirty="0" smtClean="0"/>
          </a:p>
          <a:p>
            <a:pPr algn="ctr"/>
            <a:r>
              <a:rPr lang="id-ID" sz="1600" b="1" dirty="0" smtClean="0"/>
              <a:t>Mean: 2.5625</a:t>
            </a:r>
          </a:p>
          <a:p>
            <a:r>
              <a:rPr lang="id-ID" sz="1400" dirty="0" smtClean="0"/>
              <a:t>(1 – 2.5625)</a:t>
            </a:r>
            <a:r>
              <a:rPr lang="id-ID" sz="1400" baseline="30000" dirty="0" smtClean="0"/>
              <a:t>2 </a:t>
            </a:r>
            <a:r>
              <a:rPr lang="id-ID" sz="1400" dirty="0"/>
              <a:t> = </a:t>
            </a:r>
            <a:r>
              <a:rPr lang="id-ID" sz="1400" dirty="0" smtClean="0"/>
              <a:t>2,44140625	(</a:t>
            </a:r>
            <a:r>
              <a:rPr lang="id-ID" sz="1400" dirty="0"/>
              <a:t>2 – 2.5625)</a:t>
            </a:r>
            <a:r>
              <a:rPr lang="id-ID" sz="1400" baseline="30000" dirty="0"/>
              <a:t>2 </a:t>
            </a:r>
            <a:r>
              <a:rPr lang="id-ID" sz="1400" dirty="0"/>
              <a:t> = 0,31640625 </a:t>
            </a:r>
            <a:r>
              <a:rPr lang="id-ID" sz="1400" baseline="30000" dirty="0" smtClean="0"/>
              <a:t>	</a:t>
            </a:r>
            <a:r>
              <a:rPr lang="id-ID" sz="1400" dirty="0" smtClean="0"/>
              <a:t>(</a:t>
            </a:r>
            <a:r>
              <a:rPr lang="id-ID" sz="1400" dirty="0"/>
              <a:t>2 – 2.5625)</a:t>
            </a:r>
            <a:r>
              <a:rPr lang="id-ID" sz="1400" baseline="30000" dirty="0"/>
              <a:t>2 </a:t>
            </a:r>
            <a:r>
              <a:rPr lang="id-ID" sz="1400" dirty="0"/>
              <a:t> = 0,31640625 </a:t>
            </a:r>
            <a:r>
              <a:rPr lang="id-ID" sz="1400" dirty="0" smtClean="0"/>
              <a:t>	(3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0,19140625</a:t>
            </a:r>
            <a:endParaRPr lang="id-ID" sz="1400" dirty="0" smtClean="0"/>
          </a:p>
          <a:p>
            <a:r>
              <a:rPr lang="id-ID" sz="1400" dirty="0" smtClean="0"/>
              <a:t>(3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0,19140625	</a:t>
            </a:r>
            <a:r>
              <a:rPr lang="id-ID" sz="1400" dirty="0" smtClean="0"/>
              <a:t>(3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0,19140625</a:t>
            </a:r>
            <a:r>
              <a:rPr lang="id-ID" sz="1400" baseline="30000" dirty="0"/>
              <a:t>	</a:t>
            </a:r>
            <a:r>
              <a:rPr lang="id-ID" sz="1400" dirty="0" smtClean="0"/>
              <a:t>(4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2,06640625 	</a:t>
            </a:r>
            <a:r>
              <a:rPr lang="id-ID" sz="1400" dirty="0" smtClean="0"/>
              <a:t>(5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5,94140625</a:t>
            </a:r>
            <a:endParaRPr lang="id-ID" sz="1400" baseline="30000" dirty="0"/>
          </a:p>
          <a:p>
            <a:r>
              <a:rPr lang="id-ID" sz="1400" dirty="0"/>
              <a:t>(1 – 2.5625)</a:t>
            </a:r>
            <a:r>
              <a:rPr lang="id-ID" sz="1400" baseline="30000" dirty="0"/>
              <a:t>2 </a:t>
            </a:r>
            <a:r>
              <a:rPr lang="id-ID" sz="1400" dirty="0"/>
              <a:t> </a:t>
            </a:r>
            <a:r>
              <a:rPr lang="id-ID" sz="1400" dirty="0" smtClean="0"/>
              <a:t>= </a:t>
            </a:r>
            <a:r>
              <a:rPr lang="id-ID" sz="1400" dirty="0"/>
              <a:t>2,44140625 	</a:t>
            </a:r>
            <a:r>
              <a:rPr lang="id-ID" sz="1400" dirty="0" smtClean="0"/>
              <a:t>(3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</a:t>
            </a:r>
            <a:r>
              <a:rPr lang="id-ID" sz="1400" dirty="0" smtClean="0"/>
              <a:t>0,19140625</a:t>
            </a:r>
            <a:r>
              <a:rPr lang="id-ID" sz="1400" baseline="30000" dirty="0"/>
              <a:t>	</a:t>
            </a:r>
            <a:r>
              <a:rPr lang="id-ID" sz="1400" dirty="0" smtClean="0"/>
              <a:t>(1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2,44140625	</a:t>
            </a:r>
            <a:r>
              <a:rPr lang="id-ID" sz="1400" dirty="0" smtClean="0"/>
              <a:t>(1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2,44140625</a:t>
            </a:r>
            <a:endParaRPr lang="id-ID" sz="1400" baseline="30000" dirty="0"/>
          </a:p>
          <a:p>
            <a:r>
              <a:rPr lang="id-ID" sz="1400" dirty="0" smtClean="0"/>
              <a:t>(</a:t>
            </a:r>
            <a:r>
              <a:rPr lang="id-ID" sz="1400" dirty="0"/>
              <a:t>2</a:t>
            </a:r>
            <a:r>
              <a:rPr lang="id-ID" sz="1400" dirty="0" smtClean="0"/>
              <a:t>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0,31640625 </a:t>
            </a:r>
            <a:r>
              <a:rPr lang="id-ID" sz="1400" dirty="0" smtClean="0"/>
              <a:t>	(4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2,06640625 </a:t>
            </a:r>
            <a:r>
              <a:rPr lang="id-ID" sz="1400" baseline="30000" dirty="0"/>
              <a:t>	</a:t>
            </a:r>
            <a:r>
              <a:rPr lang="id-ID" sz="1400" dirty="0" smtClean="0"/>
              <a:t>(1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2,44140625	</a:t>
            </a:r>
            <a:r>
              <a:rPr lang="id-ID" sz="1400" dirty="0" smtClean="0"/>
              <a:t>(5 </a:t>
            </a:r>
            <a:r>
              <a:rPr lang="id-ID" sz="1400" dirty="0"/>
              <a:t>– 2.5625)</a:t>
            </a:r>
            <a:r>
              <a:rPr lang="id-ID" sz="1400" baseline="30000" dirty="0"/>
              <a:t>2 </a:t>
            </a:r>
            <a:r>
              <a:rPr lang="id-ID" sz="1400" dirty="0"/>
              <a:t> = </a:t>
            </a:r>
            <a:r>
              <a:rPr lang="id-ID" sz="1400" dirty="0" smtClean="0"/>
              <a:t>5,94140625</a:t>
            </a:r>
          </a:p>
          <a:p>
            <a:endParaRPr lang="id-ID" sz="1400" dirty="0" smtClean="0"/>
          </a:p>
          <a:p>
            <a:pPr algn="ctr"/>
            <a:r>
              <a:rPr lang="id-ID" sz="1400" dirty="0" smtClean="0"/>
              <a:t>(2,44140625 + 0,31640625  +  0,31640625 +  0,19140625 + 0,19140625 + 0,19140625 + 2,06640625 + 5,94140625 +  </a:t>
            </a:r>
            <a:r>
              <a:rPr lang="id-ID" sz="1400" dirty="0"/>
              <a:t>2,44140625 </a:t>
            </a:r>
            <a:r>
              <a:rPr lang="id-ID" sz="1400" dirty="0" smtClean="0"/>
              <a:t>+  0,19140625 +  </a:t>
            </a:r>
            <a:r>
              <a:rPr lang="id-ID" sz="1400" dirty="0"/>
              <a:t>2,44140625 </a:t>
            </a:r>
            <a:r>
              <a:rPr lang="id-ID" sz="1400" dirty="0" smtClean="0"/>
              <a:t>+ </a:t>
            </a:r>
            <a:r>
              <a:rPr lang="id-ID" sz="1400" dirty="0"/>
              <a:t>2,44140625 </a:t>
            </a:r>
            <a:r>
              <a:rPr lang="id-ID" sz="1400" dirty="0" smtClean="0"/>
              <a:t> + 2,06640625 +  </a:t>
            </a:r>
            <a:r>
              <a:rPr lang="id-ID" sz="1400" dirty="0"/>
              <a:t>2,44140625 </a:t>
            </a:r>
            <a:r>
              <a:rPr lang="id-ID" sz="1400" dirty="0" smtClean="0"/>
              <a:t>+  5,94140625)/16</a:t>
            </a:r>
          </a:p>
          <a:p>
            <a:pPr algn="ctr"/>
            <a:r>
              <a:rPr lang="id-ID" b="1" dirty="0"/>
              <a:t>1,871094 </a:t>
            </a:r>
            <a:endParaRPr lang="id-ID" sz="1400" b="1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5055262" y="3166709"/>
            <a:ext cx="2175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Persamaan</a:t>
            </a:r>
            <a:r>
              <a:rPr lang="en-US" sz="2000" b="1" dirty="0" smtClean="0"/>
              <a:t> Varian: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7462" y="1138257"/>
            <a:ext cx="1898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Contoh Matriks:</a:t>
            </a:r>
            <a:endParaRPr lang="en-US" sz="2000" b="1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4967386" y="3713874"/>
            <a:ext cx="2350770" cy="447675"/>
            <a:chOff x="0" y="0"/>
            <a:chExt cx="2350770" cy="447675"/>
          </a:xfrm>
        </p:grpSpPr>
        <p:sp>
          <p:nvSpPr>
            <p:cNvPr id="11" name="TextBox 10"/>
            <p:cNvSpPr txBox="1"/>
            <p:nvPr/>
          </p:nvSpPr>
          <p:spPr>
            <a:xfrm>
              <a:off x="0" y="34447"/>
              <a:ext cx="2350770" cy="32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5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Varian =</a:t>
              </a:r>
              <a:endParaRPr lang="id-ID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194" y="0"/>
              <a:ext cx="134302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70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Standart Deviasi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33509" y="2363118"/>
          <a:ext cx="49423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597"/>
                <a:gridCol w="1235597"/>
                <a:gridCol w="1235597"/>
                <a:gridCol w="1235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150994"/>
                <a:ext cx="10515600" cy="149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/>
                  <a:t>Perhitungan</a:t>
                </a:r>
                <a:r>
                  <a:rPr lang="en-US" sz="2000" b="1" dirty="0" smtClean="0"/>
                  <a:t> </a:t>
                </a:r>
                <a:r>
                  <a:rPr lang="id-ID" sz="2000" b="1" dirty="0" smtClean="0"/>
                  <a:t>Standart Deviasi</a:t>
                </a:r>
                <a:r>
                  <a:rPr lang="en-US" sz="2000" b="1" dirty="0" smtClean="0"/>
                  <a:t>:</a:t>
                </a:r>
                <a:endParaRPr lang="id-ID" sz="2000" b="1" dirty="0" smtClean="0"/>
              </a:p>
              <a:p>
                <a:pPr algn="ctr"/>
                <a:r>
                  <a:rPr lang="id-ID" sz="1600" b="1" dirty="0" smtClean="0"/>
                  <a:t>Varian: </a:t>
                </a:r>
                <a:r>
                  <a:rPr lang="id-ID" sz="1600" dirty="0" smtClean="0"/>
                  <a:t>1,871094 </a:t>
                </a:r>
                <a:endParaRPr lang="id-ID" sz="16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d-ID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id-ID" sz="1600" dirty="0"/>
                            <m:t>1,871094</m:t>
                          </m:r>
                        </m:e>
                      </m:rad>
                    </m:oMath>
                  </m:oMathPara>
                </a14:m>
                <a:endParaRPr lang="id-ID" sz="1600" b="1" dirty="0" smtClean="0"/>
              </a:p>
              <a:p>
                <a:pPr algn="ctr"/>
                <a:r>
                  <a:rPr lang="id-ID" sz="2000" b="1" dirty="0"/>
                  <a:t>1,367879</a:t>
                </a:r>
              </a:p>
              <a:p>
                <a:pPr algn="ctr"/>
                <a:endParaRPr lang="id-ID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0994"/>
                <a:ext cx="10515600" cy="1498487"/>
              </a:xfrm>
              <a:prstGeom prst="rect">
                <a:avLst/>
              </a:prstGeom>
              <a:blipFill rotWithShape="0">
                <a:blip r:embed="rId2"/>
                <a:stretch>
                  <a:fillRect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055262" y="4003833"/>
            <a:ext cx="1995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Standart Deviasi</a:t>
            </a:r>
            <a:r>
              <a:rPr lang="en-US" sz="2000" b="1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33" y="4403943"/>
            <a:ext cx="2428875" cy="723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7462" y="1975381"/>
            <a:ext cx="1898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Contoh Matriks: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416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Contrast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33509" y="2015392"/>
          <a:ext cx="49423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597"/>
                <a:gridCol w="1235597"/>
                <a:gridCol w="1235597"/>
                <a:gridCol w="1235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487" y="4803268"/>
            <a:ext cx="116167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</a:t>
            </a:r>
            <a:r>
              <a:rPr lang="id-ID" sz="2000" b="1" dirty="0" smtClean="0"/>
              <a:t>enjelasan Contrast</a:t>
            </a:r>
            <a:r>
              <a:rPr lang="en-US" sz="2000" b="1" dirty="0" smtClean="0"/>
              <a:t>:</a:t>
            </a:r>
            <a:endParaRPr lang="id-ID" sz="2000" b="1" dirty="0" smtClean="0"/>
          </a:p>
          <a:p>
            <a:pPr algn="ctr"/>
            <a:r>
              <a:rPr lang="id-ID" sz="1600" dirty="0" smtClean="0"/>
              <a:t>Dibuat matriks contrast yang ukurannya (baris) i x (kolom) j. Ketika baris (i) dan kolom (j) sama</a:t>
            </a:r>
            <a:r>
              <a:rPr lang="id-ID" sz="1600" dirty="0"/>
              <a:t>, </a:t>
            </a:r>
            <a:r>
              <a:rPr lang="id-ID" sz="1600" dirty="0" smtClean="0"/>
              <a:t>nilai piksel adalah </a:t>
            </a:r>
            <a:r>
              <a:rPr lang="id-ID" sz="1600" dirty="0"/>
              <a:t>pada </a:t>
            </a:r>
            <a:r>
              <a:rPr lang="id-ID" sz="1600" dirty="0" smtClean="0"/>
              <a:t>diagonal </a:t>
            </a:r>
            <a:r>
              <a:rPr lang="id-ID" sz="1600" dirty="0"/>
              <a:t>(ij) = 0. Nilai-nilai ini mewakili piksel sepenuhnya mirip dengan tetangga </a:t>
            </a:r>
            <a:r>
              <a:rPr lang="id-ID" sz="1600" dirty="0" smtClean="0"/>
              <a:t>dari piksel tersebut, </a:t>
            </a:r>
            <a:r>
              <a:rPr lang="id-ID" sz="1600" dirty="0"/>
              <a:t>sehingga </a:t>
            </a:r>
            <a:r>
              <a:rPr lang="id-ID" sz="1600" dirty="0" smtClean="0"/>
              <a:t>diberi </a:t>
            </a:r>
            <a:r>
              <a:rPr lang="id-ID" sz="1600" dirty="0"/>
              <a:t>bobot 0.</a:t>
            </a:r>
          </a:p>
          <a:p>
            <a:pPr algn="ctr"/>
            <a:r>
              <a:rPr lang="id-ID" sz="1600" dirty="0"/>
              <a:t>Jika i dan j berbeda </a:t>
            </a:r>
            <a:r>
              <a:rPr lang="id-ID" sz="1600" dirty="0" smtClean="0"/>
              <a:t>1 (perubahan kontras yang sedikit), </a:t>
            </a:r>
            <a:r>
              <a:rPr lang="id-ID" sz="1600" dirty="0"/>
              <a:t>ada perbedaan kecil, dan beratnya adalah </a:t>
            </a:r>
            <a:r>
              <a:rPr lang="id-ID" sz="1600" dirty="0" smtClean="0"/>
              <a:t>1</a:t>
            </a:r>
            <a:r>
              <a:rPr lang="id-ID" sz="1600" baseline="30000" dirty="0" smtClean="0"/>
              <a:t>2</a:t>
            </a:r>
            <a:r>
              <a:rPr lang="id-ID" sz="1600" dirty="0" smtClean="0"/>
              <a:t> = 1.</a:t>
            </a:r>
            <a:endParaRPr lang="id-ID" sz="1600" dirty="0"/>
          </a:p>
          <a:p>
            <a:pPr algn="ctr"/>
            <a:r>
              <a:rPr lang="id-ID" sz="1600" dirty="0"/>
              <a:t>Jika i dan j berbeda </a:t>
            </a:r>
            <a:r>
              <a:rPr lang="id-ID" sz="1600" dirty="0" smtClean="0"/>
              <a:t>2 </a:t>
            </a:r>
            <a:r>
              <a:rPr lang="id-ID" sz="1600" dirty="0"/>
              <a:t>(perubahan kontras yang </a:t>
            </a:r>
            <a:r>
              <a:rPr lang="id-ID" sz="1600" dirty="0" smtClean="0"/>
              <a:t>cukup besar), </a:t>
            </a:r>
            <a:r>
              <a:rPr lang="id-ID" sz="1600" dirty="0"/>
              <a:t>kontras meningkat dan beratnya </a:t>
            </a:r>
            <a:r>
              <a:rPr lang="id-ID" sz="1600" dirty="0" smtClean="0"/>
              <a:t>adalah 2</a:t>
            </a:r>
            <a:r>
              <a:rPr lang="id-ID" sz="1600" baseline="30000" dirty="0" smtClean="0"/>
              <a:t>2</a:t>
            </a:r>
            <a:r>
              <a:rPr lang="id-ID" sz="1600" dirty="0" smtClean="0"/>
              <a:t> = </a:t>
            </a:r>
            <a:r>
              <a:rPr lang="id-ID" sz="1600" dirty="0"/>
              <a:t>4.</a:t>
            </a:r>
          </a:p>
          <a:p>
            <a:pPr algn="ctr"/>
            <a:r>
              <a:rPr lang="id-ID" sz="1600" dirty="0"/>
              <a:t>Bobot terus meningkat secara eksponensial </a:t>
            </a:r>
            <a:r>
              <a:rPr lang="id-ID" sz="1600" dirty="0" smtClean="0"/>
              <a:t>apabila (ij</a:t>
            </a:r>
            <a:r>
              <a:rPr lang="id-ID" sz="1600" dirty="0"/>
              <a:t>) meningkat.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5262" y="3656107"/>
            <a:ext cx="2389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Persamaan Contrast</a:t>
            </a:r>
            <a:r>
              <a:rPr lang="en-US" sz="2000" b="1" dirty="0" smtClean="0"/>
              <a:t>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46997" y="4056217"/>
            <a:ext cx="3312767" cy="600075"/>
            <a:chOff x="4717618" y="4225042"/>
            <a:chExt cx="2727529" cy="6000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1147" y="4225042"/>
              <a:ext cx="1524000" cy="6000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717618" y="4378260"/>
              <a:ext cx="1532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Contrast  </a:t>
              </a:r>
              <a:r>
                <a:rPr lang="id-ID" dirty="0" smtClean="0"/>
                <a:t>= </a:t>
              </a:r>
              <a:endParaRPr lang="id-ID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877462" y="1627655"/>
            <a:ext cx="1898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Contoh Matriks: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0029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Contrast (2)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47360" y="2569183"/>
          <a:ext cx="49423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597"/>
                <a:gridCol w="1235597"/>
                <a:gridCol w="1235597"/>
                <a:gridCol w="1235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1079" y="4494175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</a:t>
            </a:r>
            <a:r>
              <a:rPr lang="id-ID" sz="2000" b="1" dirty="0" smtClean="0"/>
              <a:t>erhitungan Contrast</a:t>
            </a:r>
            <a:r>
              <a:rPr lang="en-US" sz="2000" b="1" dirty="0" smtClean="0"/>
              <a:t>:</a:t>
            </a:r>
            <a:endParaRPr lang="id-ID" sz="2000" b="1" dirty="0" smtClean="0"/>
          </a:p>
          <a:p>
            <a:pPr algn="ctr"/>
            <a:r>
              <a:rPr lang="id-ID" sz="1600" dirty="0"/>
              <a:t>1*(0-0)</a:t>
            </a:r>
            <a:r>
              <a:rPr lang="id-ID" sz="1600" baseline="30000" dirty="0"/>
              <a:t>2</a:t>
            </a:r>
            <a:r>
              <a:rPr lang="id-ID" sz="1600" dirty="0"/>
              <a:t> + 2*(0-1)</a:t>
            </a:r>
            <a:r>
              <a:rPr lang="id-ID" sz="1600" baseline="30000" dirty="0"/>
              <a:t>2</a:t>
            </a:r>
            <a:r>
              <a:rPr lang="id-ID" sz="1600" dirty="0"/>
              <a:t> + 2*(0-2)</a:t>
            </a:r>
            <a:r>
              <a:rPr lang="id-ID" sz="1600" baseline="30000" dirty="0"/>
              <a:t>2 </a:t>
            </a:r>
            <a:r>
              <a:rPr lang="id-ID" sz="1600" dirty="0"/>
              <a:t>+ 3*(0-3)</a:t>
            </a:r>
            <a:r>
              <a:rPr lang="id-ID" sz="1600" baseline="30000" dirty="0"/>
              <a:t>2 </a:t>
            </a:r>
            <a:r>
              <a:rPr lang="id-ID" sz="1600" dirty="0"/>
              <a:t>+</a:t>
            </a:r>
          </a:p>
          <a:p>
            <a:pPr algn="ctr"/>
            <a:r>
              <a:rPr lang="id-ID" sz="1600" dirty="0"/>
              <a:t>3*(1-0)</a:t>
            </a:r>
            <a:r>
              <a:rPr lang="id-ID" sz="1600" baseline="30000" dirty="0"/>
              <a:t>2</a:t>
            </a:r>
            <a:r>
              <a:rPr lang="id-ID" sz="1600" dirty="0"/>
              <a:t> + 3*(1-1)</a:t>
            </a:r>
            <a:r>
              <a:rPr lang="id-ID" sz="1600" baseline="30000" dirty="0"/>
              <a:t>2</a:t>
            </a:r>
            <a:r>
              <a:rPr lang="id-ID" sz="1600" dirty="0"/>
              <a:t>  * 4(1-2)</a:t>
            </a:r>
            <a:r>
              <a:rPr lang="id-ID" sz="1600" baseline="30000" dirty="0"/>
              <a:t> 2</a:t>
            </a:r>
            <a:r>
              <a:rPr lang="id-ID" sz="1600" dirty="0"/>
              <a:t> + 5*(1-3)</a:t>
            </a:r>
            <a:r>
              <a:rPr lang="id-ID" sz="1600" baseline="30000" dirty="0"/>
              <a:t> 2</a:t>
            </a:r>
            <a:r>
              <a:rPr lang="id-ID" sz="1600" dirty="0"/>
              <a:t> +</a:t>
            </a:r>
          </a:p>
          <a:p>
            <a:pPr algn="ctr"/>
            <a:r>
              <a:rPr lang="id-ID" sz="1600" dirty="0"/>
              <a:t>1*(2-0)</a:t>
            </a:r>
            <a:r>
              <a:rPr lang="id-ID" sz="1600" baseline="30000" dirty="0"/>
              <a:t> 2</a:t>
            </a:r>
            <a:r>
              <a:rPr lang="id-ID" sz="1600" dirty="0"/>
              <a:t> +3*(2-1)</a:t>
            </a:r>
            <a:r>
              <a:rPr lang="id-ID" sz="1600" baseline="30000" dirty="0"/>
              <a:t> 2</a:t>
            </a:r>
            <a:r>
              <a:rPr lang="id-ID" sz="1600" dirty="0"/>
              <a:t> + 1*(2-2)</a:t>
            </a:r>
            <a:r>
              <a:rPr lang="id-ID" sz="1600" baseline="30000" dirty="0"/>
              <a:t> 2</a:t>
            </a:r>
            <a:r>
              <a:rPr lang="id-ID" sz="1600" dirty="0"/>
              <a:t> + 1*(2-3)</a:t>
            </a:r>
            <a:r>
              <a:rPr lang="id-ID" sz="1600" baseline="30000" dirty="0"/>
              <a:t> 2</a:t>
            </a:r>
            <a:r>
              <a:rPr lang="id-ID" sz="1600" dirty="0"/>
              <a:t> +</a:t>
            </a:r>
          </a:p>
          <a:p>
            <a:pPr algn="ctr"/>
            <a:r>
              <a:rPr lang="id-ID" sz="1600" dirty="0"/>
              <a:t>2*(3-0)</a:t>
            </a:r>
            <a:r>
              <a:rPr lang="id-ID" sz="1600" baseline="30000" dirty="0"/>
              <a:t> 2</a:t>
            </a:r>
            <a:r>
              <a:rPr lang="id-ID" sz="1600" dirty="0"/>
              <a:t> + 4*(3-1)</a:t>
            </a:r>
            <a:r>
              <a:rPr lang="id-ID" sz="1600" baseline="30000" dirty="0"/>
              <a:t> 2</a:t>
            </a:r>
            <a:r>
              <a:rPr lang="id-ID" sz="1600" dirty="0"/>
              <a:t> + 1*(3-2)</a:t>
            </a:r>
            <a:r>
              <a:rPr lang="id-ID" sz="1600" baseline="30000" dirty="0"/>
              <a:t> 2</a:t>
            </a:r>
            <a:r>
              <a:rPr lang="id-ID" sz="1600" dirty="0"/>
              <a:t> + 5*(3-3)</a:t>
            </a:r>
            <a:r>
              <a:rPr lang="id-ID" sz="1600" baseline="30000" dirty="0"/>
              <a:t> 2</a:t>
            </a:r>
            <a:endParaRPr lang="id-ID" sz="1600" dirty="0"/>
          </a:p>
          <a:p>
            <a:pPr algn="ctr"/>
            <a:r>
              <a:rPr lang="id-ID" sz="1600" b="1" dirty="0"/>
              <a:t>Contrast = </a:t>
            </a:r>
            <a:r>
              <a:rPr lang="id-ID" sz="1600" b="1" dirty="0" smtClean="0"/>
              <a:t>106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964027" y="2567037"/>
          <a:ext cx="49423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597"/>
                <a:gridCol w="1235597"/>
                <a:gridCol w="1235597"/>
                <a:gridCol w="1235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1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33509" y="1512144"/>
          <a:ext cx="49423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597"/>
                <a:gridCol w="1235597"/>
                <a:gridCol w="1235597"/>
                <a:gridCol w="1235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353684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Perhitungan</a:t>
            </a:r>
            <a:r>
              <a:rPr lang="en-US" sz="2000" b="1" dirty="0" smtClean="0"/>
              <a:t> Kurtosis:</a:t>
            </a:r>
            <a:endParaRPr lang="id-ID" sz="2000" b="1" dirty="0" smtClean="0"/>
          </a:p>
          <a:p>
            <a:r>
              <a:rPr lang="id-ID" sz="2000" dirty="0"/>
              <a:t>K = </a:t>
            </a:r>
          </a:p>
          <a:p>
            <a:r>
              <a:rPr lang="id-ID" sz="2000" dirty="0"/>
              <a:t>((((1-2,5625)/1,367879)</a:t>
            </a:r>
            <a:r>
              <a:rPr lang="id-ID" sz="2000" baseline="30000" dirty="0"/>
              <a:t>4</a:t>
            </a:r>
            <a:r>
              <a:rPr lang="id-ID" sz="2000" dirty="0"/>
              <a:t> + ((2-2,5625)/1,367879)</a:t>
            </a:r>
            <a:r>
              <a:rPr lang="id-ID" sz="2000" baseline="30000" dirty="0"/>
              <a:t>4</a:t>
            </a:r>
            <a:r>
              <a:rPr lang="id-ID" sz="2000" dirty="0"/>
              <a:t>  + ((2-2,5625)/1,367879)</a:t>
            </a:r>
            <a:r>
              <a:rPr lang="id-ID" sz="2000" baseline="30000" dirty="0"/>
              <a:t>4 </a:t>
            </a:r>
            <a:r>
              <a:rPr lang="id-ID" sz="2000" dirty="0"/>
              <a:t>+ </a:t>
            </a:r>
            <a:r>
              <a:rPr lang="id-ID" sz="2000" dirty="0" smtClean="0"/>
              <a:t>((</a:t>
            </a:r>
            <a:r>
              <a:rPr lang="id-ID" sz="2000" dirty="0"/>
              <a:t>3-2,5625)/1,367879)</a:t>
            </a:r>
            <a:r>
              <a:rPr lang="id-ID" sz="2000" baseline="30000" dirty="0"/>
              <a:t>4 </a:t>
            </a:r>
            <a:r>
              <a:rPr lang="id-ID" sz="2000" dirty="0"/>
              <a:t> </a:t>
            </a:r>
            <a:r>
              <a:rPr lang="id-ID" sz="2000" dirty="0" smtClean="0"/>
              <a:t>+</a:t>
            </a:r>
          </a:p>
          <a:p>
            <a:r>
              <a:rPr lang="id-ID" sz="2000" dirty="0" smtClean="0"/>
              <a:t>((</a:t>
            </a:r>
            <a:r>
              <a:rPr lang="id-ID" sz="2000" dirty="0"/>
              <a:t>3-2,5625)/1,367879)</a:t>
            </a:r>
            <a:r>
              <a:rPr lang="id-ID" sz="2000" baseline="30000" dirty="0"/>
              <a:t>4  </a:t>
            </a:r>
            <a:r>
              <a:rPr lang="id-ID" sz="2000" dirty="0"/>
              <a:t>+ ((4-2,5625)/1,367879)</a:t>
            </a:r>
            <a:r>
              <a:rPr lang="id-ID" sz="2000" baseline="30000" dirty="0"/>
              <a:t>4</a:t>
            </a:r>
            <a:r>
              <a:rPr lang="id-ID" sz="2000" dirty="0"/>
              <a:t> </a:t>
            </a:r>
            <a:r>
              <a:rPr lang="id-ID" sz="2000" dirty="0" smtClean="0"/>
              <a:t>+ ((</a:t>
            </a:r>
            <a:r>
              <a:rPr lang="id-ID" sz="2000" dirty="0"/>
              <a:t>5-2,5625)/1,367879)</a:t>
            </a:r>
            <a:r>
              <a:rPr lang="id-ID" sz="2000" baseline="30000" dirty="0"/>
              <a:t>4</a:t>
            </a:r>
            <a:r>
              <a:rPr lang="id-ID" sz="2000" dirty="0"/>
              <a:t>  + ((1-2,5625)/1,367879)</a:t>
            </a:r>
            <a:r>
              <a:rPr lang="id-ID" sz="2000" baseline="30000" dirty="0"/>
              <a:t>4 </a:t>
            </a:r>
            <a:r>
              <a:rPr lang="id-ID" sz="2000" dirty="0" smtClean="0"/>
              <a:t>+</a:t>
            </a:r>
          </a:p>
          <a:p>
            <a:r>
              <a:rPr lang="id-ID" sz="2000" dirty="0" smtClean="0"/>
              <a:t> </a:t>
            </a:r>
            <a:r>
              <a:rPr lang="id-ID" sz="2000" dirty="0"/>
              <a:t>((3-2,5625)/1,367879)</a:t>
            </a:r>
            <a:r>
              <a:rPr lang="id-ID" sz="2000" baseline="30000" dirty="0"/>
              <a:t>4 </a:t>
            </a:r>
            <a:r>
              <a:rPr lang="id-ID" sz="2000" dirty="0"/>
              <a:t> </a:t>
            </a:r>
            <a:r>
              <a:rPr lang="id-ID" sz="2000" dirty="0" smtClean="0"/>
              <a:t>+ ((</a:t>
            </a:r>
            <a:r>
              <a:rPr lang="id-ID" sz="2000" dirty="0"/>
              <a:t>1-2,5625)/1,367879)</a:t>
            </a:r>
            <a:r>
              <a:rPr lang="id-ID" sz="2000" baseline="30000" dirty="0"/>
              <a:t>4  </a:t>
            </a:r>
            <a:r>
              <a:rPr lang="id-ID" sz="2000" dirty="0"/>
              <a:t>+ ((1-2,5625)/1,367879)</a:t>
            </a:r>
            <a:r>
              <a:rPr lang="id-ID" sz="2000" baseline="30000" dirty="0"/>
              <a:t>4</a:t>
            </a:r>
            <a:r>
              <a:rPr lang="id-ID" sz="2000" dirty="0"/>
              <a:t> +  ((2-2,5625)/1,367879)</a:t>
            </a:r>
            <a:r>
              <a:rPr lang="id-ID" sz="2000" baseline="30000" dirty="0"/>
              <a:t>4</a:t>
            </a:r>
            <a:r>
              <a:rPr lang="id-ID" sz="2000" dirty="0"/>
              <a:t>  +</a:t>
            </a:r>
          </a:p>
          <a:p>
            <a:r>
              <a:rPr lang="id-ID" sz="2000" dirty="0"/>
              <a:t>((4-2,5625)/1,367879)</a:t>
            </a:r>
            <a:r>
              <a:rPr lang="id-ID" sz="2000" baseline="30000" dirty="0"/>
              <a:t>4 </a:t>
            </a:r>
            <a:r>
              <a:rPr lang="id-ID" sz="2000" dirty="0"/>
              <a:t>+ ((1-2,5625)/1,367879)</a:t>
            </a:r>
            <a:r>
              <a:rPr lang="id-ID" sz="2000" baseline="30000" dirty="0"/>
              <a:t>4 </a:t>
            </a:r>
            <a:r>
              <a:rPr lang="id-ID" sz="2000" dirty="0"/>
              <a:t> +  ((5-2,5625)/1,367879)</a:t>
            </a:r>
            <a:r>
              <a:rPr lang="id-ID" sz="2000" baseline="30000" dirty="0"/>
              <a:t>4  </a:t>
            </a:r>
            <a:r>
              <a:rPr lang="id-ID" sz="2000" dirty="0"/>
              <a:t>)/16) – 3</a:t>
            </a:r>
          </a:p>
          <a:p>
            <a:r>
              <a:rPr lang="id-ID" sz="2000" dirty="0"/>
              <a:t> </a:t>
            </a:r>
            <a:r>
              <a:rPr lang="id-ID" sz="2000" dirty="0" smtClean="0"/>
              <a:t>K </a:t>
            </a:r>
            <a:r>
              <a:rPr lang="id-ID" sz="2000" dirty="0"/>
              <a:t>= ((8,51254 + 0,08578 + 1,279352 + 2,101794 + 20,165967)/16)-3)</a:t>
            </a:r>
          </a:p>
          <a:p>
            <a:r>
              <a:rPr lang="id-ID" sz="2000" b="1" dirty="0"/>
              <a:t>K = -</a:t>
            </a:r>
            <a:r>
              <a:rPr lang="id-ID" sz="2000" b="1" dirty="0" smtClean="0"/>
              <a:t>0,9909191875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" y="307665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/>
              <a:t>Persamaan</a:t>
            </a:r>
            <a:r>
              <a:rPr lang="en-US" sz="2000" b="1" dirty="0" smtClean="0"/>
              <a:t> Kurtosis: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3489776"/>
            <a:ext cx="2676525" cy="723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7462" y="1138257"/>
            <a:ext cx="1898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Contoh Matriks: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46754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33509" y="1639144"/>
          <a:ext cx="49423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597"/>
                <a:gridCol w="1235597"/>
                <a:gridCol w="1235597"/>
                <a:gridCol w="1235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4556884"/>
                <a:ext cx="10515600" cy="2274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/>
                  <a:t>Perhitungan</a:t>
                </a:r>
                <a:r>
                  <a:rPr lang="en-US" sz="2000" b="1" smtClean="0"/>
                  <a:t> </a:t>
                </a:r>
                <a:r>
                  <a:rPr lang="en-US" sz="2000" b="1" smtClean="0"/>
                  <a:t>Smoothness:</a:t>
                </a:r>
                <a:endParaRPr lang="id-ID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>
                                  <a:latin typeface="Cambria Math" panose="02040503050406030204" pitchFamily="18" charset="0"/>
                                </a:rPr>
                                <m:t>1,871094</m:t>
                              </m:r>
                            </m:e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000" dirty="0"/>
              </a:p>
              <a:p>
                <a:r>
                  <a:rPr lang="id-ID" sz="2000" dirty="0"/>
                  <a:t> </a:t>
                </a:r>
                <a:endParaRPr lang="id-ID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4,500993</m:t>
                          </m:r>
                        </m:den>
                      </m:f>
                      <m:r>
                        <a:rPr lang="id-ID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000" dirty="0"/>
              </a:p>
              <a:p>
                <a:pPr algn="ctr"/>
                <a:r>
                  <a:rPr lang="id-ID" sz="2000" dirty="0"/>
                  <a:t>R = </a:t>
                </a:r>
                <a:r>
                  <a:rPr lang="id-ID" sz="2000" dirty="0" smtClean="0"/>
                  <a:t>0,777827</a:t>
                </a:r>
                <a:endParaRPr lang="en-US" sz="2000" b="1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6884"/>
                <a:ext cx="10515600" cy="2274790"/>
              </a:xfrm>
              <a:prstGeom prst="rect">
                <a:avLst/>
              </a:prstGeom>
              <a:blipFill rotWithShape="0">
                <a:blip r:embed="rId2"/>
                <a:stretch>
                  <a:fillRect t="-1609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0" y="330525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/>
              <a:t>Persamaan</a:t>
            </a:r>
            <a:r>
              <a:rPr lang="en-US" sz="2000" b="1" dirty="0" smtClean="0"/>
              <a:t> Smoothness: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62" y="3634965"/>
            <a:ext cx="1514475" cy="762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77462" y="1138257"/>
            <a:ext cx="1898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Contoh Matriks: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10335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ercobaan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114257"/>
              </p:ext>
            </p:extLst>
          </p:nvPr>
        </p:nvGraphicFramePr>
        <p:xfrm>
          <a:off x="1236370" y="1893191"/>
          <a:ext cx="9762187" cy="4365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147"/>
                <a:gridCol w="1323687"/>
                <a:gridCol w="1296109"/>
                <a:gridCol w="1323687"/>
                <a:gridCol w="1296109"/>
                <a:gridCol w="1323687"/>
                <a:gridCol w="1709761"/>
              </a:tblGrid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contrast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std dev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curtosis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smoothness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cancer001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1.027975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0.628802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9.45129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0.539653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0.395393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0.283356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cancer002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1.39875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0.685388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9.736556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0.57835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0.469757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0.319615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cancer004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0.737317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0.605021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7.130871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0.527126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0.267962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cancer005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0.649256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0.952167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3.081397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0.95672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0.906621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0.475512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cancer008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0.791496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0.59201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14.38957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0.418011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0.350476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0.25952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normal001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0.1923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0.148253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34.16894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0.188447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0.021979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0.021506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normal002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0.369617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0.22563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27.85677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0.22431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0.050909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0.048443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normal003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0.313964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0.17338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6.763178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0.195019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0.03006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0.029183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normal005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0.750176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0.444575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15.89192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0.41034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0.197647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0.16503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55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KLASIFIKASI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23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(neural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Neural network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model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 </a:t>
            </a:r>
            <a:r>
              <a:rPr lang="en-US" dirty="0" err="1"/>
              <a:t>Dalam</a:t>
            </a:r>
            <a:r>
              <a:rPr lang="en-US" dirty="0"/>
              <a:t> Neural Network, neuron </a:t>
            </a:r>
            <a:r>
              <a:rPr lang="en-US" dirty="0" err="1"/>
              <a:t>dikelompokan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layer, yang </a:t>
            </a:r>
            <a:r>
              <a:rPr lang="en-US" dirty="0" err="1"/>
              <a:t>disebut</a:t>
            </a:r>
            <a:r>
              <a:rPr lang="en-US" dirty="0"/>
              <a:t> neuron layer.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neuron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layer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neuron yang </a:t>
            </a:r>
            <a:r>
              <a:rPr lang="en-US" dirty="0" err="1"/>
              <a:t>ada</a:t>
            </a:r>
            <a:r>
              <a:rPr lang="en-US" dirty="0"/>
              <a:t> di layer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depannya</a:t>
            </a:r>
            <a:r>
              <a:rPr lang="en-US" dirty="0"/>
              <a:t> (</a:t>
            </a:r>
            <a:r>
              <a:rPr lang="en-US" dirty="0" err="1"/>
              <a:t>kecuali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output). 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Neural Network, </a:t>
            </a:r>
            <a:r>
              <a:rPr lang="en-US" dirty="0" err="1"/>
              <a:t>dipropagasi</a:t>
            </a:r>
            <a:r>
              <a:rPr lang="en-US" dirty="0"/>
              <a:t> layer – per – layer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</a:t>
            </a:r>
            <a:r>
              <a:rPr lang="en-US" dirty="0" err="1"/>
              <a:t>hingga</a:t>
            </a:r>
            <a:r>
              <a:rPr lang="en-US" dirty="0"/>
              <a:t> output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hidden layers.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dipropagasi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(</a:t>
            </a:r>
            <a:r>
              <a:rPr lang="en-US" i="1" dirty="0" err="1"/>
              <a:t>backpropagation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i="1" dirty="0"/>
              <a:t>neural network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Multi Layer Perceptron </a:t>
            </a:r>
            <a:r>
              <a:rPr lang="en-US" dirty="0"/>
              <a:t>(MLP). MLP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input layer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i="1" dirty="0"/>
              <a:t>hidden layer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output layer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81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Progres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28079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7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256" y="1917406"/>
            <a:ext cx="6874903" cy="4223893"/>
          </a:xfrm>
          <a:prstGeom prst="rect">
            <a:avLst/>
          </a:prstGeom>
        </p:spPr>
      </p:pic>
      <p:pic>
        <p:nvPicPr>
          <p:cNvPr id="5" name="Content Placeholder 4" descr="http://4.bp.blogspot.com/-POd5557iR2M/UGhvY9qbICI/AAAAAAAAAW0/5S59dTa83gg/s1600/Neural-Network2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6" y="1917406"/>
            <a:ext cx="4636395" cy="4223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711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82" y="1846665"/>
            <a:ext cx="8501002" cy="42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8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"DDSM</a:t>
            </a:r>
            <a:r>
              <a:rPr lang="en-US" dirty="0"/>
              <a:t>: Digital Database for Screening Mammography," 2006. [Online]. Available: http://marathon.csee.usf.edu/Mammography/Database.html. [Accessed 18 </a:t>
            </a:r>
            <a:r>
              <a:rPr lang="en-US" dirty="0" err="1"/>
              <a:t>Oktober</a:t>
            </a:r>
            <a:r>
              <a:rPr lang="en-US" dirty="0"/>
              <a:t> 2013].</a:t>
            </a:r>
          </a:p>
          <a:p>
            <a:r>
              <a:rPr lang="en-US" dirty="0" smtClean="0"/>
              <a:t>"</a:t>
            </a:r>
            <a:r>
              <a:rPr lang="en-US" dirty="0" err="1"/>
              <a:t>MathWorks</a:t>
            </a:r>
            <a:r>
              <a:rPr lang="en-US" dirty="0"/>
              <a:t>," [Online]. Available: http://www.mathworks.com/. [Accessed 12 </a:t>
            </a:r>
            <a:r>
              <a:rPr lang="en-US" dirty="0" err="1"/>
              <a:t>Desember</a:t>
            </a:r>
            <a:r>
              <a:rPr lang="en-US" dirty="0"/>
              <a:t> 2013].</a:t>
            </a:r>
          </a:p>
          <a:p>
            <a:r>
              <a:rPr lang="en-US" dirty="0" smtClean="0"/>
              <a:t>R</a:t>
            </a:r>
            <a:r>
              <a:rPr lang="en-US" dirty="0"/>
              <a:t>. </a:t>
            </a:r>
            <a:r>
              <a:rPr lang="en-US" dirty="0" err="1"/>
              <a:t>Nithya</a:t>
            </a:r>
            <a:r>
              <a:rPr lang="en-US" dirty="0"/>
              <a:t> and B. </a:t>
            </a:r>
            <a:r>
              <a:rPr lang="en-US" dirty="0" err="1"/>
              <a:t>Santhi</a:t>
            </a:r>
            <a:r>
              <a:rPr lang="en-US" dirty="0"/>
              <a:t>, "Classification of Normal and Abnormal Patterns in Digital Mammograms for Diagnosis of Breast Cancer," International Journal of Computer Applications (0975 – 8887), Vols. 28-No.6, pp. 21-25, 2011. </a:t>
            </a:r>
          </a:p>
          <a:p>
            <a:r>
              <a:rPr lang="en-US" dirty="0" smtClean="0"/>
              <a:t>N</a:t>
            </a:r>
            <a:r>
              <a:rPr lang="en-US" dirty="0"/>
              <a:t>. Otsu, "A Threshold Selection Method from Gray-Level Histogram," Transactions on Systems, Man, and Cybernetics, Vols. SMC-9 No.1, pp. 62-66, 1979.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7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PENINGKATAN KUALITAS CITRA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Possibility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Distribution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fuzzy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5 parameter, </a:t>
            </a:r>
            <a:r>
              <a:rPr lang="en-US" dirty="0" err="1"/>
              <a:t>yaitu</a:t>
            </a:r>
            <a:r>
              <a:rPr lang="en-US" dirty="0"/>
              <a:t> α, β1, γ, β2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max </a:t>
            </a:r>
          </a:p>
          <a:p>
            <a:pPr lvl="0"/>
            <a:r>
              <a:rPr lang="en-US" dirty="0"/>
              <a:t>α=min</a:t>
            </a:r>
          </a:p>
          <a:p>
            <a:pPr lvl="0"/>
            <a:r>
              <a:rPr lang="en-US" dirty="0"/>
              <a:t>β1=(α + γ)/2</a:t>
            </a:r>
          </a:p>
          <a:p>
            <a:pPr lvl="0"/>
            <a:r>
              <a:rPr lang="en-US" dirty="0"/>
              <a:t>γ=mean</a:t>
            </a:r>
          </a:p>
          <a:p>
            <a:pPr lvl="0"/>
            <a:r>
              <a:rPr lang="en-US" dirty="0"/>
              <a:t>β2=(</a:t>
            </a:r>
            <a:r>
              <a:rPr lang="en-US" dirty="0" err="1"/>
              <a:t>max+γ</a:t>
            </a:r>
            <a:r>
              <a:rPr lang="en-US" dirty="0"/>
              <a:t>)/2</a:t>
            </a:r>
          </a:p>
          <a:p>
            <a:pPr lvl="0"/>
            <a:r>
              <a:rPr lang="en-US" dirty="0"/>
              <a:t>max=max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93154" y="2866050"/>
            <a:ext cx="4556908" cy="31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b="1" dirty="0"/>
              <a:t>Rule-1:</a:t>
            </a:r>
            <a:r>
              <a:rPr lang="en-US" dirty="0"/>
              <a:t> If α ≤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≤ β1 then P = 2((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- α)/(γ - α))</a:t>
            </a:r>
            <a:r>
              <a:rPr lang="en-US" baseline="30000" dirty="0"/>
              <a:t>2		</a:t>
            </a:r>
            <a:endParaRPr lang="en-US" dirty="0"/>
          </a:p>
          <a:p>
            <a:pPr lvl="0" fontAlgn="base"/>
            <a:r>
              <a:rPr lang="en-US" b="1" dirty="0"/>
              <a:t>Rule-2:</a:t>
            </a:r>
            <a:r>
              <a:rPr lang="en-US" dirty="0"/>
              <a:t> If β1 ≤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≤ γ then P = 1 - 2((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- γ)/(γ - α))</a:t>
            </a:r>
            <a:r>
              <a:rPr lang="en-US" baseline="30000" dirty="0"/>
              <a:t>2		</a:t>
            </a:r>
            <a:endParaRPr lang="en-US" dirty="0"/>
          </a:p>
          <a:p>
            <a:pPr lvl="0" fontAlgn="base"/>
            <a:r>
              <a:rPr lang="en-US" b="1" dirty="0"/>
              <a:t>Rule-3:</a:t>
            </a:r>
            <a:r>
              <a:rPr lang="en-US" dirty="0"/>
              <a:t> If γ ≤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≤ β2 then P = 1 - 2((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- γ)/(max - γ))</a:t>
            </a:r>
            <a:r>
              <a:rPr lang="en-US" baseline="30000" dirty="0"/>
              <a:t>2</a:t>
            </a:r>
            <a:endParaRPr lang="en-US" dirty="0"/>
          </a:p>
          <a:p>
            <a:pPr lvl="0" fontAlgn="base"/>
            <a:r>
              <a:rPr lang="en-US" b="1" dirty="0"/>
              <a:t>Rule-4:</a:t>
            </a:r>
            <a:r>
              <a:rPr lang="en-US" dirty="0"/>
              <a:t> If β2 ≤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≤ max then P = 2((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- γ)/(max - γ))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Langkah-1: </a:t>
            </a:r>
            <a:r>
              <a:rPr lang="en-US" b="1" dirty="0" err="1"/>
              <a:t>Inisialisasi</a:t>
            </a:r>
            <a:r>
              <a:rPr lang="en-US" b="1" dirty="0"/>
              <a:t> Parameter</a:t>
            </a:r>
            <a:endParaRPr lang="en-US" dirty="0"/>
          </a:p>
          <a:p>
            <a:pPr lvl="0"/>
            <a:r>
              <a:rPr lang="en-US" dirty="0" err="1"/>
              <a:t>Matriks</a:t>
            </a:r>
            <a:r>
              <a:rPr lang="en-US" dirty="0"/>
              <a:t> data </a:t>
            </a:r>
            <a:r>
              <a:rPr lang="en-US" dirty="0" err="1"/>
              <a:t>diset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citranya</a:t>
            </a:r>
            <a:endParaRPr lang="en-US" dirty="0"/>
          </a:p>
          <a:p>
            <a:pPr lvl="0"/>
            <a:r>
              <a:rPr lang="en-US" dirty="0"/>
              <a:t>Dari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minimum,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rata-rata (mean)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keabuan</a:t>
            </a:r>
            <a:endParaRPr lang="en-US" dirty="0"/>
          </a:p>
          <a:p>
            <a:pPr lvl="0"/>
            <a:r>
              <a:rPr lang="en-US" dirty="0" err="1"/>
              <a:t>Nilai</a:t>
            </a:r>
            <a:r>
              <a:rPr lang="en-US" dirty="0"/>
              <a:t> β1 </a:t>
            </a:r>
            <a:r>
              <a:rPr lang="en-US" dirty="0" err="1"/>
              <a:t>diset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(min + mean)/2</a:t>
            </a:r>
          </a:p>
          <a:p>
            <a:pPr lvl="0"/>
            <a:r>
              <a:rPr lang="en-US" dirty="0" err="1"/>
              <a:t>Nilai</a:t>
            </a:r>
            <a:r>
              <a:rPr lang="en-US" dirty="0"/>
              <a:t> β2 </a:t>
            </a:r>
            <a:r>
              <a:rPr lang="en-US" dirty="0" err="1"/>
              <a:t>diset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(mean + max)/2</a:t>
            </a:r>
          </a:p>
          <a:p>
            <a:r>
              <a:rPr lang="en-US" b="1" dirty="0"/>
              <a:t>Langkah-2: </a:t>
            </a:r>
            <a:r>
              <a:rPr lang="en-US" b="1" dirty="0" err="1"/>
              <a:t>Fuzzification</a:t>
            </a:r>
            <a:endParaRPr lang="en-US" dirty="0"/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fuzzy (Rule-1, Rule-2, Rule-3 </a:t>
            </a:r>
            <a:r>
              <a:rPr lang="en-US" dirty="0" err="1"/>
              <a:t>dan</a:t>
            </a:r>
            <a:r>
              <a:rPr lang="en-US" dirty="0"/>
              <a:t> Rule-4)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yang </a:t>
            </a:r>
            <a:r>
              <a:rPr lang="en-US" dirty="0" err="1" smtClean="0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Langkah-3</a:t>
            </a:r>
            <a:r>
              <a:rPr lang="en-US" b="1" dirty="0"/>
              <a:t>: Modification</a:t>
            </a:r>
            <a:endParaRPr lang="en-US" dirty="0"/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,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fuzzy data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pangkatkan</a:t>
            </a:r>
            <a:r>
              <a:rPr lang="en-US" dirty="0"/>
              <a:t> </a:t>
            </a:r>
            <a:r>
              <a:rPr lang="en-US" dirty="0" err="1"/>
              <a:t>dua</a:t>
            </a:r>
            <a:endParaRPr lang="en-US" dirty="0"/>
          </a:p>
          <a:p>
            <a:r>
              <a:rPr lang="en-US" b="1" dirty="0"/>
              <a:t>Langkah-4: </a:t>
            </a:r>
            <a:r>
              <a:rPr lang="en-US" b="1" dirty="0" err="1"/>
              <a:t>Defuzzification</a:t>
            </a:r>
            <a:endParaRPr lang="en-US" dirty="0"/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, </a:t>
            </a:r>
            <a:r>
              <a:rPr lang="en-US" dirty="0" err="1"/>
              <a:t>dihitung</a:t>
            </a:r>
            <a:r>
              <a:rPr lang="en-US" dirty="0"/>
              <a:t> data </a:t>
            </a:r>
            <a:r>
              <a:rPr lang="en-US" dirty="0" err="1"/>
              <a:t>kontras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fuzzy data </a:t>
            </a:r>
            <a:r>
              <a:rPr lang="en-US" dirty="0" err="1"/>
              <a:t>dikalikan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data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4457565" cy="39322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3518" y="2014194"/>
            <a:ext cx="465867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71</TotalTime>
  <Words>1194</Words>
  <Application>Microsoft Office PowerPoint</Application>
  <PresentationFormat>Widescreen</PresentationFormat>
  <Paragraphs>350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Cambria Math</vt:lpstr>
      <vt:lpstr>Century Gothic</vt:lpstr>
      <vt:lpstr>Garamond</vt:lpstr>
      <vt:lpstr>Times New Roman</vt:lpstr>
      <vt:lpstr>Savon</vt:lpstr>
      <vt:lpstr>FINAL PROJECT</vt:lpstr>
      <vt:lpstr>Tahapan Pengerjaan</vt:lpstr>
      <vt:lpstr>Progres pengerjaan</vt:lpstr>
      <vt:lpstr>PENINGKATAN KUALITAS CITRA</vt:lpstr>
      <vt:lpstr>Possibility Distribution</vt:lpstr>
      <vt:lpstr>Possibility Distribution</vt:lpstr>
      <vt:lpstr>Langkah-langkah</vt:lpstr>
      <vt:lpstr>Possibility Distribution</vt:lpstr>
      <vt:lpstr>Hasil Percobaan</vt:lpstr>
      <vt:lpstr>SEGMENTASI</vt:lpstr>
      <vt:lpstr>Algoritma thresholding “otsu”</vt:lpstr>
      <vt:lpstr>Algoritma thresholding “otsu”</vt:lpstr>
      <vt:lpstr>Algoritma thresholding “otsu”</vt:lpstr>
      <vt:lpstr>Algoritma thresholding “otsu”</vt:lpstr>
      <vt:lpstr>Algoritma thresholding “otsu”</vt:lpstr>
      <vt:lpstr>Algoritma cropping citra</vt:lpstr>
      <vt:lpstr>Hasil Percobaan</vt:lpstr>
      <vt:lpstr>EKSTRAKSI FITUR</vt:lpstr>
      <vt:lpstr>Fitur Ekstraksi</vt:lpstr>
      <vt:lpstr>Mean</vt:lpstr>
      <vt:lpstr>Varian</vt:lpstr>
      <vt:lpstr>Standart Deviasi</vt:lpstr>
      <vt:lpstr>Contrast </vt:lpstr>
      <vt:lpstr>Contrast (2) </vt:lpstr>
      <vt:lpstr>Kurtosis</vt:lpstr>
      <vt:lpstr>Smoothness</vt:lpstr>
      <vt:lpstr>Hasil Percobaan</vt:lpstr>
      <vt:lpstr>KLASIFIKASI</vt:lpstr>
      <vt:lpstr>Klasifikasi (neural network)</vt:lpstr>
      <vt:lpstr>Neural network</vt:lpstr>
      <vt:lpstr>Hasil percobaan</vt:lpstr>
      <vt:lpstr>Daftar Pustaka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  FINAL PROJECT</dc:title>
  <dc:creator>Luluk Eko Mawati</dc:creator>
  <cp:lastModifiedBy>Luluk Eko Mawati</cp:lastModifiedBy>
  <cp:revision>55</cp:revision>
  <dcterms:created xsi:type="dcterms:W3CDTF">2013-12-12T15:37:48Z</dcterms:created>
  <dcterms:modified xsi:type="dcterms:W3CDTF">2014-01-13T07:13:43Z</dcterms:modified>
</cp:coreProperties>
</file>