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6" r:id="rId15"/>
    <p:sldId id="268" r:id="rId16"/>
    <p:sldId id="269" r:id="rId17"/>
    <p:sldId id="281" r:id="rId18"/>
    <p:sldId id="282" r:id="rId19"/>
    <p:sldId id="283" r:id="rId20"/>
    <p:sldId id="284" r:id="rId21"/>
    <p:sldId id="285" r:id="rId22"/>
    <p:sldId id="270" r:id="rId23"/>
    <p:sldId id="271" r:id="rId24"/>
    <p:sldId id="272" r:id="rId25"/>
  </p:sldIdLst>
  <p:sldSz cx="9144000" cy="5143500" type="screen16x9"/>
  <p:notesSz cx="6858000" cy="9144000"/>
  <p:embeddedFontLst>
    <p:embeddedFont>
      <p:font typeface="Inter" panose="020B0604020202020204" charset="0"/>
      <p:regular r:id="rId27"/>
      <p:bold r:id="rId28"/>
    </p:embeddedFont>
    <p:embeddedFont>
      <p:font typeface="Inter Medium" panose="020B0604020202020204" charset="0"/>
      <p:regular r:id="rId29"/>
      <p:bold r:id="rId30"/>
    </p:embeddedFont>
    <p:embeddedFont>
      <p:font typeface="Inter SemiBold" panose="020B0604020202020204" charset="0"/>
      <p:regular r:id="rId31"/>
      <p:bold r:id="rId32"/>
    </p:embeddedFont>
    <p:embeddedFont>
      <p:font typeface="Maven Pro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44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59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18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71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1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648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23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7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386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00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6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4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9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walmart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05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Rauzan Samara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Muhammad Noorrosyid Sulaksono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-ID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Frischa</a:t>
            </a:r>
            <a:r>
              <a:rPr lang="en-ID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Indah </a:t>
            </a:r>
            <a:r>
              <a:rPr lang="en-ID" sz="1800" dirty="0" err="1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Prananty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D8A29764-2F36-5446-946A-F98B434E3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925" y="523784"/>
            <a:ext cx="6765906" cy="3380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E5B0A-321E-B8DB-2095-B1CF0BD1265D}"/>
              </a:ext>
            </a:extLst>
          </p:cNvPr>
          <p:cNvSpPr txBox="1"/>
          <p:nvPr/>
        </p:nvSpPr>
        <p:spPr>
          <a:xfrm>
            <a:off x="464305" y="4006495"/>
            <a:ext cx="8479295" cy="697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lvl="0" indent="-3238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Sales </a:t>
            </a:r>
            <a:r>
              <a:rPr lang="en-ID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Store 4 dan Store 20</a:t>
            </a:r>
          </a:p>
          <a:p>
            <a:pPr marL="457200" lvl="0" indent="-3238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Sales </a:t>
            </a:r>
            <a:r>
              <a:rPr lang="en-ID" sz="14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ID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Store 33</a:t>
            </a:r>
          </a:p>
        </p:txBody>
      </p:sp>
    </p:spTree>
    <p:extLst>
      <p:ext uri="{BB962C8B-B14F-4D97-AF65-F5344CB8AC3E}">
        <p14:creationId xmlns:p14="http://schemas.microsoft.com/office/powerpoint/2010/main" val="31661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0DBA590A-9B2C-B6D8-7E4D-B876A49D0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150" y="609365"/>
            <a:ext cx="5469300" cy="2823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8FB721-10B3-0DE2-AEAF-B27CA4D03665}"/>
              </a:ext>
            </a:extLst>
          </p:cNvPr>
          <p:cNvSpPr txBox="1"/>
          <p:nvPr/>
        </p:nvSpPr>
        <p:spPr>
          <a:xfrm>
            <a:off x="800564" y="3580107"/>
            <a:ext cx="7342471" cy="107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19100" lvl="0" indent="-285750" algn="just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Rata-rata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Senin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419100" lvl="0" indent="-285750" algn="just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Rata-rata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Rabu </a:t>
            </a:r>
          </a:p>
          <a:p>
            <a:pPr marL="133350" lvl="0" algn="just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*Hasil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rata-rata di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tiap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harinya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1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F1521D56-0F9B-28F6-31D3-B0E08121D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22" y="1026624"/>
            <a:ext cx="4804306" cy="299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0E3D4D-FD4D-15DC-048A-895140F6D21C}"/>
              </a:ext>
            </a:extLst>
          </p:cNvPr>
          <p:cNvSpPr txBox="1"/>
          <p:nvPr/>
        </p:nvSpPr>
        <p:spPr>
          <a:xfrm>
            <a:off x="5398614" y="1492400"/>
            <a:ext cx="3175170" cy="20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19100" lvl="0" indent="-2857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Rata-rata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Desember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419100" lvl="0" indent="-2857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Rata-rata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Januari</a:t>
            </a:r>
            <a:endParaRPr lang="en-ID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*Hasil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rata-rata di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tiap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bulannya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9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B0E8664-0E50-5F34-9632-73AD36713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95" y="928526"/>
            <a:ext cx="4544947" cy="3286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FFC1FC-A09F-C473-D830-CA6074061C44}"/>
              </a:ext>
            </a:extLst>
          </p:cNvPr>
          <p:cNvSpPr txBox="1"/>
          <p:nvPr/>
        </p:nvSpPr>
        <p:spPr>
          <a:xfrm>
            <a:off x="5398614" y="1492400"/>
            <a:ext cx="3175170" cy="20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19100" lvl="0" indent="-2857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Rata-rata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2010</a:t>
            </a:r>
          </a:p>
          <a:p>
            <a:pPr marL="419100" lvl="0" indent="-2857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Rata-rata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2012</a:t>
            </a:r>
          </a:p>
          <a:p>
            <a:pPr marL="133350" lvl="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</a:pP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*Hasil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rata-rata di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tiap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tahunnya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perbedaan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3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Workflow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CCF4C59-CA14-8B8B-4151-2019F54F3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219" y="257344"/>
            <a:ext cx="5682612" cy="44063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Metrics 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0.15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430345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519738</a:t>
            </a:r>
            <a:endParaRPr lang="fi-FI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-11.8 % (Underfitting)</a:t>
            </a: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Linear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548005" y="1492925"/>
            <a:ext cx="2546228" cy="292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Ridge 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0.15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430342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519737</a:t>
            </a:r>
            <a:endParaRPr lang="fi-FI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-11.8 % (Underfitting)</a:t>
            </a: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on Linear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" name="Google Shape;233;p26">
            <a:extLst>
              <a:ext uri="{FF2B5EF4-FFF2-40B4-BE49-F238E27FC236}">
                <a16:creationId xmlns:a16="http://schemas.microsoft.com/office/drawing/2014/main" id="{C18DE1BD-601C-4CF7-FA5C-64630997C70B}"/>
              </a:ext>
            </a:extLst>
          </p:cNvPr>
          <p:cNvSpPr txBox="1">
            <a:spLocks/>
          </p:cNvSpPr>
          <p:nvPr/>
        </p:nvSpPr>
        <p:spPr>
          <a:xfrm>
            <a:off x="3085671" y="1492925"/>
            <a:ext cx="2546228" cy="29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 indent="0">
              <a:buClr>
                <a:srgbClr val="282828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Lasso :</a:t>
            </a: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0.15</a:t>
            </a: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430345</a:t>
            </a: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519738</a:t>
            </a:r>
            <a:endParaRPr lang="fi-FI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-11.8 % (Underfitting)</a:t>
            </a: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233;p26">
            <a:extLst>
              <a:ext uri="{FF2B5EF4-FFF2-40B4-BE49-F238E27FC236}">
                <a16:creationId xmlns:a16="http://schemas.microsoft.com/office/drawing/2014/main" id="{D99EEC1E-6792-259A-ABF6-0E6972FFFB24}"/>
              </a:ext>
            </a:extLst>
          </p:cNvPr>
          <p:cNvSpPr txBox="1">
            <a:spLocks/>
          </p:cNvSpPr>
          <p:nvPr/>
        </p:nvSpPr>
        <p:spPr>
          <a:xfrm>
            <a:off x="5626863" y="1492925"/>
            <a:ext cx="2479446" cy="29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 indent="0">
              <a:buClr>
                <a:srgbClr val="282828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Elastic Net :</a:t>
            </a: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0.15</a:t>
            </a: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430006</a:t>
            </a: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519498</a:t>
            </a:r>
            <a:endParaRPr lang="fi-FI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-13.5 % (Underfitting)</a:t>
            </a: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8835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0" y="4816012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Engineering on Linear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233;p26">
            <a:extLst>
              <a:ext uri="{FF2B5EF4-FFF2-40B4-BE49-F238E27FC236}">
                <a16:creationId xmlns:a16="http://schemas.microsoft.com/office/drawing/2014/main" id="{F62E19F2-D5D2-ADDF-CB4A-9B4BA82AE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Menggantikan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Date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Day, Month, dan Year.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Metrics 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0.16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430241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517156</a:t>
            </a:r>
            <a:endParaRPr lang="fi-FI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-7.9 % (Underfitting)</a:t>
            </a: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1065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Metrics 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0.94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72988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141030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5.4% (Baik)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8373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566866" y="1489953"/>
            <a:ext cx="3761130" cy="2283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Metrics 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0.94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72032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139004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4.2% (Menjadi lebih baik)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 on Random Forest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80BC6-7FCF-1E97-CFF4-D6026C1D9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495" y="2210394"/>
            <a:ext cx="2010138" cy="1208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4C1DB-06AB-75F2-00E2-1832C77F1C55}"/>
              </a:ext>
            </a:extLst>
          </p:cNvPr>
          <p:cNvSpPr txBox="1"/>
          <p:nvPr/>
        </p:nvSpPr>
        <p:spPr>
          <a:xfrm>
            <a:off x="1125091" y="1864868"/>
            <a:ext cx="2069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Parameter </a:t>
            </a:r>
            <a:r>
              <a:rPr lang="en-US" sz="14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176AA-D4BF-3881-37D7-E12CBE640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382" y="3981635"/>
            <a:ext cx="3092868" cy="4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404037" y="1553749"/>
            <a:ext cx="6918643" cy="273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drop pada feature Date dan Fuel Price dan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menggantikannya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feature Day, Month, dan Year.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US"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Metrics 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 score: </a:t>
            </a: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0.95 </a:t>
            </a:r>
          </a:p>
          <a:p>
            <a:pPr lvl="0"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66716 </a:t>
            </a:r>
          </a:p>
          <a:p>
            <a:pPr lvl="0" indent="-323850"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RMSE: 130091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fi-FI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Test Train Score Error: 3.5% (Menjadi lebih baik)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Feature Engineering on Random Forest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8730F-0435-C160-0FE1-C22C0E952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044" y="2505420"/>
            <a:ext cx="3042960" cy="3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meningkatkan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diperhatikan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beberapa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Hari-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thanksgiving, Christmas,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event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libur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semester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semester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pelajar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diperhatikan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Consumer Price Index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perhatian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diakibatkan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inflasi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ataupun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penurunan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angka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Unemployment Rate.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pemasaran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pada store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dijadikan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referensi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store lain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guna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meningkatkan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Walmart Dataset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harga Weekly Sales dari Walmart berdasarkan Date, Store, Temperature, CPI, Fuel_Price, dan Unemployment.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terbaik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pada Walmart Dataset.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metrics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Walmart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amerika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mengelola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jaringan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toserba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keberjalanannya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penjualan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sangat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penting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keberlangsungan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bisnis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toserba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banyaknya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variasi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item yang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dijual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Walmart,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diperhatikan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target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Walmart.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menganalisis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target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Walmart,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diketahui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pola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trend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belanja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0523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A074D-EC8F-9A81-CDBC-69784ADAA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86" y="1492925"/>
            <a:ext cx="2056493" cy="1979786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1A3793B-D9C4-666F-A11E-AF082B7EF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502" y="567945"/>
            <a:ext cx="4516979" cy="31012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6C08C4-9647-0A43-7FF9-C6AFFDB424D0}"/>
              </a:ext>
            </a:extLst>
          </p:cNvPr>
          <p:cNvSpPr txBox="1"/>
          <p:nvPr/>
        </p:nvSpPr>
        <p:spPr>
          <a:xfrm>
            <a:off x="174660" y="3600098"/>
            <a:ext cx="6927666" cy="1073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US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idak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Null Values.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Tipe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Date yang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diubah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Adanya</a:t>
            </a:r>
            <a:r>
              <a:rPr lang="en-ID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Outlier pada Weekly Sales, Temperature, dan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1296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560609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5DF41F5-973E-9BC3-D71F-5967FB1C3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00" y="1315445"/>
            <a:ext cx="5299280" cy="35150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55D004-C251-A66B-E9DE-27E63F1EAB2F}"/>
              </a:ext>
            </a:extLst>
          </p:cNvPr>
          <p:cNvSpPr txBox="1"/>
          <p:nvPr/>
        </p:nvSpPr>
        <p:spPr>
          <a:xfrm>
            <a:off x="5764668" y="1428428"/>
            <a:ext cx="3178932" cy="1568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33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</a:pP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Sales </a:t>
            </a:r>
            <a:r>
              <a:rPr lang="en-ID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marL="457200" lvl="0" indent="-3238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Holiday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26-Nov-2010 dan 25-Nov-2011 (Thanksgiving)</a:t>
            </a:r>
          </a:p>
          <a:p>
            <a:pPr marL="457200" lvl="0" indent="-3238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Non Holiday</a:t>
            </a:r>
            <a:r>
              <a:rPr lang="en-ID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24-Dec-2010 dan 23-Dec-2011</a:t>
            </a:r>
            <a:endParaRPr lang="en-ID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DDD8A-7103-BA2E-DE63-6E9FB48A2AD0}"/>
              </a:ext>
            </a:extLst>
          </p:cNvPr>
          <p:cNvSpPr txBox="1"/>
          <p:nvPr/>
        </p:nvSpPr>
        <p:spPr>
          <a:xfrm>
            <a:off x="5764668" y="3098045"/>
            <a:ext cx="3178932" cy="1568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333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</a:pP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Sales </a:t>
            </a:r>
            <a:r>
              <a:rPr lang="en-ID" b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marL="457200" lvl="0" indent="-3238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Holiday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: 31-Dec-2010 (</a:t>
            </a:r>
            <a:r>
              <a:rPr lang="en-ID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Christmast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  <a:p>
            <a:pPr marL="457200" lvl="0" indent="-323850">
              <a:lnSpc>
                <a:spcPct val="115000"/>
              </a:lnSpc>
              <a:spcBef>
                <a:spcPts val="1000"/>
              </a:spcBef>
              <a:buClr>
                <a:srgbClr val="282828"/>
              </a:buClr>
              <a:buSzPts val="1500"/>
              <a:buFont typeface="Inter"/>
              <a:buChar char="-"/>
            </a:pPr>
            <a:r>
              <a:rPr lang="en-ID" sz="14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Non Holiday </a:t>
            </a:r>
            <a:r>
              <a:rPr lang="en-ID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ID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28-Jan-2011 dan 27-Jan-2012</a:t>
            </a:r>
            <a:endParaRPr lang="en-ID" sz="14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755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E55C94D-16DD-486C-3B28-D33C9CFD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91" y="707357"/>
            <a:ext cx="7651355" cy="37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090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940</Words>
  <Application>Microsoft Office PowerPoint</Application>
  <PresentationFormat>On-screen Show (16:9)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Inter Medium</vt:lpstr>
      <vt:lpstr>Maven Pro SemiBold</vt:lpstr>
      <vt:lpstr>Arial</vt:lpstr>
      <vt:lpstr>Inter SemiBold</vt:lpstr>
      <vt:lpstr>Inter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Workflow</vt:lpstr>
      <vt:lpstr>Linear Regression</vt:lpstr>
      <vt:lpstr>Hyperparameter Tuning on Linear Regression</vt:lpstr>
      <vt:lpstr>Feature Engineering on Linear Regression</vt:lpstr>
      <vt:lpstr>Random Forest Regression</vt:lpstr>
      <vt:lpstr>Hyperparameter Tuning on Random Forest Regression</vt:lpstr>
      <vt:lpstr>Feature Engineering on Random Forest Regression</vt:lpstr>
      <vt:lpstr>Conclusion</vt:lpstr>
      <vt:lpstr>Conclusion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Muhammad Noorrosyid Sulaksono</cp:lastModifiedBy>
  <cp:revision>1</cp:revision>
  <dcterms:modified xsi:type="dcterms:W3CDTF">2022-07-10T17:29:14Z</dcterms:modified>
</cp:coreProperties>
</file>