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4" r:id="rId5"/>
    <p:sldId id="259" r:id="rId6"/>
    <p:sldId id="265" r:id="rId7"/>
    <p:sldId id="261" r:id="rId8"/>
  </p:sldIdLst>
  <p:sldSz cx="1219263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96" y="692150"/>
            <a:ext cx="11885702" cy="6110288"/>
          </a:xfrm>
          <a:prstGeom prst="rect">
            <a:avLst/>
          </a:prstGeom>
          <a:noFill/>
          <a:ln w="9525">
            <a:noFill/>
          </a:ln>
        </p:spPr>
      </p:pic>
      <p:sp>
        <p:nvSpPr>
          <p:cNvPr id="10" name="Rectangle 7"/>
          <p:cNvSpPr>
            <a:spLocks noChangeArrowheads="1"/>
          </p:cNvSpPr>
          <p:nvPr/>
        </p:nvSpPr>
        <p:spPr bwMode="auto">
          <a:xfrm>
            <a:off x="2117" y="549275"/>
            <a:ext cx="12192635"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366" y="2492375"/>
            <a:ext cx="7393902"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86" y="620713"/>
            <a:ext cx="1036374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32" y="6245225"/>
            <a:ext cx="2844948"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817" y="6245225"/>
            <a:ext cx="3861001"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8055" y="6245225"/>
            <a:ext cx="2844948"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660" y="274638"/>
            <a:ext cx="274334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32" y="274638"/>
            <a:ext cx="8026818"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94" y="1709738"/>
            <a:ext cx="10516148"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94" y="4589463"/>
            <a:ext cx="1051614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32" y="1600200"/>
            <a:ext cx="538508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923" y="1600200"/>
            <a:ext cx="538508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61" y="365125"/>
            <a:ext cx="10516148"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61" y="1681163"/>
            <a:ext cx="51585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61" y="2505075"/>
            <a:ext cx="5158585"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521" y="1681163"/>
            <a:ext cx="51839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521" y="2505075"/>
            <a:ext cx="51839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61" y="457200"/>
            <a:ext cx="3932971"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987" y="987425"/>
            <a:ext cx="617252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61" y="2057400"/>
            <a:ext cx="393297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61" y="457200"/>
            <a:ext cx="3932971"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987" y="987425"/>
            <a:ext cx="6172521"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61" y="2057400"/>
            <a:ext cx="393297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635"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469" y="4438650"/>
            <a:ext cx="4453699" cy="2333625"/>
          </a:xfrm>
          <a:prstGeom prst="rect">
            <a:avLst/>
          </a:prstGeom>
          <a:noFill/>
          <a:ln w="9525">
            <a:noFill/>
          </a:ln>
        </p:spPr>
      </p:pic>
      <p:sp>
        <p:nvSpPr>
          <p:cNvPr id="1028" name="Rectangle 4"/>
          <p:cNvSpPr/>
          <p:nvPr>
            <p:ph type="title"/>
          </p:nvPr>
        </p:nvSpPr>
        <p:spPr>
          <a:xfrm>
            <a:off x="609632" y="274638"/>
            <a:ext cx="10973372"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32" y="1600200"/>
            <a:ext cx="10973372"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32" y="6245225"/>
            <a:ext cx="284494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817" y="6245225"/>
            <a:ext cx="386100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8055" y="6245225"/>
            <a:ext cx="284494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US"/>
              <a:t>Introduction to Leed </a:t>
            </a:r>
            <a:endParaRPr lang="en-IN" altLang="en-US"/>
          </a:p>
        </p:txBody>
      </p:sp>
      <p:sp>
        <p:nvSpPr>
          <p:cNvPr id="3" name="Content Placeholder 2"/>
          <p:cNvSpPr>
            <a:spLocks noGrp="1"/>
          </p:cNvSpPr>
          <p:nvPr>
            <p:ph idx="1"/>
          </p:nvPr>
        </p:nvSpPr>
        <p:spPr>
          <a:xfrm>
            <a:off x="838200" y="1591310"/>
            <a:ext cx="10298430" cy="4946015"/>
          </a:xfrm>
        </p:spPr>
        <p:txBody>
          <a:bodyPr/>
          <a:p>
            <a:pPr marL="0" indent="0">
              <a:buNone/>
            </a:pPr>
            <a:r>
              <a:rPr lang="en-IN" altLang="en-US" sz="2800">
                <a:latin typeface="Times New Roman" panose="02020603050405020304" charset="0"/>
                <a:cs typeface="Times New Roman" panose="02020603050405020304" charset="0"/>
              </a:rPr>
              <a:t>What is Leed ?  </a:t>
            </a:r>
            <a:endParaRPr lang="en-IN" altLang="en-US" sz="2800">
              <a:latin typeface="Times New Roman" panose="02020603050405020304" charset="0"/>
              <a:cs typeface="Times New Roman" panose="02020603050405020304" charset="0"/>
            </a:endParaRPr>
          </a:p>
          <a:p>
            <a:pPr marL="0" indent="0">
              <a:buNone/>
            </a:pPr>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Leed is one of the most popular green building certification program worldwide designed by the u.s green building council .It stand for leadership in energy and environment design.</a:t>
            </a:r>
            <a:endParaRPr lang="en-IN" altLang="en-US" sz="28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buNone/>
            </a:pPr>
            <a:r>
              <a:rPr lang="en-IN" altLang="en-US" sz="28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The leed system comprises a combination of well-disciplined practice from the area of architecture, landscaping architecture and construction.development extend the benefit of leed beyond the building footprint into the neighborhood it saever</a:t>
            </a:r>
            <a:r>
              <a:rPr lang="en-IN" altLang="en-US" sz="28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 </a:t>
            </a:r>
            <a:endParaRPr lang="en-IN" altLang="en-US" sz="280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LEED Scoring Structure</a:t>
            </a:r>
            <a:endParaRPr lang="en-IN" altLang="en-US"/>
          </a:p>
        </p:txBody>
      </p:sp>
      <p:sp>
        <p:nvSpPr>
          <p:cNvPr id="3" name="Content Placeholder 2"/>
          <p:cNvSpPr>
            <a:spLocks noGrp="1"/>
          </p:cNvSpPr>
          <p:nvPr>
            <p:ph idx="1"/>
          </p:nvPr>
        </p:nvSpPr>
        <p:spPr>
          <a:xfrm>
            <a:off x="703580" y="1694815"/>
            <a:ext cx="10879455" cy="4431665"/>
          </a:xfrm>
        </p:spPr>
        <p:txBody>
          <a:bodyPr/>
          <a:p>
            <a:r>
              <a:rPr lang="en-IN" altLang="en-US" sz="2800">
                <a:latin typeface="Times New Roman" panose="02020603050405020304" charset="0"/>
                <a:cs typeface="Times New Roman" panose="02020603050405020304" charset="0"/>
              </a:rPr>
              <a:t>There are four different level of leed certification - platinum ,gold , silver, and certified . regardless of the certification level achived ,all project must meet mandated pre-requisites mention above .</a:t>
            </a:r>
            <a:endParaRPr lang="en-IN" altLang="en-US" sz="2800">
              <a:latin typeface="Times New Roman" panose="02020603050405020304" charset="0"/>
              <a:cs typeface="Times New Roman" panose="02020603050405020304" charset="0"/>
            </a:endParaRPr>
          </a:p>
          <a:p>
            <a:r>
              <a:rPr lang="en-IN" altLang="en-US" sz="2800">
                <a:latin typeface="Times New Roman" panose="02020603050405020304" charset="0"/>
                <a:cs typeface="Times New Roman" panose="02020603050405020304" charset="0"/>
              </a:rPr>
              <a:t>There are certain measures that must be included in any LEED project.  These are called prerequisites.  If they are not achieved, the project will not be certified.  The rest of the measures are optional, and are called credits.  There are 110-136 credits available, depending on the type of project being certified.  The number of credits earned determines the certification level [Certified (40-49 credits), Silver (50-59 credits), Gold (60-79 credits), Platinum (80+ credits)].</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54635"/>
            <a:ext cx="10973435" cy="5871845"/>
          </a:xfrm>
        </p:spPr>
        <p:txBody>
          <a:bodyPr>
            <a:noAutofit/>
          </a:bodyPr>
          <a:p>
            <a:endParaRPr lang="en-US" sz="2700">
              <a:latin typeface="Times New Roman" panose="02020603050405020304" charset="0"/>
              <a:cs typeface="Times New Roman" panose="02020603050405020304" charset="0"/>
            </a:endParaRPr>
          </a:p>
          <a:p>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The prerequisites and credits are broken up into eight categories:</a:t>
            </a:r>
            <a:endParaRPr lang="en-US" sz="2700">
              <a:latin typeface="Times New Roman" panose="02020603050405020304" charset="0"/>
              <a:cs typeface="Times New Roman" panose="02020603050405020304" charset="0"/>
            </a:endParaRPr>
          </a:p>
          <a:p>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Sustainable Sites</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Location and Transportation</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Water Efficiency</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Energy and Atmosphere</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Materials and Resources</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Indoor Environmental Quality</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Innovation</a:t>
            </a:r>
            <a:endParaRPr lang="en-US" sz="2700">
              <a:latin typeface="Times New Roman" panose="02020603050405020304" charset="0"/>
              <a:cs typeface="Times New Roman" panose="02020603050405020304" charset="0"/>
            </a:endParaRPr>
          </a:p>
          <a:p>
            <a:r>
              <a:rPr lang="en-US" sz="2700">
                <a:latin typeface="Times New Roman" panose="02020603050405020304" charset="0"/>
                <a:cs typeface="Times New Roman" panose="02020603050405020304" charset="0"/>
              </a:rPr>
              <a:t>Regional Priority</a:t>
            </a:r>
            <a:endParaRPr lang="en-US" sz="27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09650" y="240665"/>
            <a:ext cx="9451975" cy="1036955"/>
          </a:xfrm>
        </p:spPr>
        <p:txBody>
          <a:bodyPr/>
          <a:p>
            <a:pPr algn="ctr"/>
            <a:r>
              <a:rPr lang="en-IN" altLang="en-US"/>
              <a:t>Type of leed Accreditation</a:t>
            </a:r>
            <a:endParaRPr lang="en-IN" altLang="en-US"/>
          </a:p>
        </p:txBody>
      </p:sp>
      <p:sp>
        <p:nvSpPr>
          <p:cNvPr id="3" name="Content Placeholder 2"/>
          <p:cNvSpPr>
            <a:spLocks noGrp="1"/>
          </p:cNvSpPr>
          <p:nvPr>
            <p:ph idx="1"/>
          </p:nvPr>
        </p:nvSpPr>
        <p:spPr>
          <a:xfrm>
            <a:off x="606425" y="1277620"/>
            <a:ext cx="10872470" cy="5308600"/>
          </a:xfrm>
        </p:spPr>
        <p:txBody>
          <a:bodyPr>
            <a:noAutofit/>
          </a:bodyPr>
          <a:p>
            <a:r>
              <a:rPr lang="en-IN" altLang="en-US" sz="2400">
                <a:latin typeface="Times New Roman" panose="02020603050405020304" charset="0"/>
                <a:cs typeface="Times New Roman" panose="02020603050405020304" charset="0"/>
              </a:rPr>
              <a:t>Leed green associate</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Leed ap with special</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Leed Follow</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Leed green associate credential is for people who have a document ,uP-to-date understanding of the most current green building principle and practices this is basically a foundation credential, and for many it is the first step before earning advanced credential such as the leed ap with specialty.</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rPr>
              <a:t>Leed ap with specialty leed accredited professional credential signifies an advanced depth of knowledge of green building en greater commitment toward sustainable building you can specialize in each of the different rating system</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sym typeface="+mn-ea"/>
              </a:rPr>
              <a:t>Leed fellow are  ahighly distinguished class of individual who are nominated by their peers and have a minimum of 10 or more yers of professionalgreen building experience .Leed fellow must also have achived a leed with specialty credential </a:t>
            </a:r>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a:p>
            <a:endParaRPr lang="en-IN" alt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LEED Certification Process</a:t>
            </a:r>
            <a:endParaRPr lang="en-US"/>
          </a:p>
        </p:txBody>
      </p:sp>
      <p:sp>
        <p:nvSpPr>
          <p:cNvPr id="3" name="Content Placeholder 2"/>
          <p:cNvSpPr>
            <a:spLocks noGrp="1"/>
          </p:cNvSpPr>
          <p:nvPr>
            <p:ph idx="1"/>
          </p:nvPr>
        </p:nvSpPr>
        <p:spPr/>
        <p:txBody>
          <a:bodyPr/>
          <a:p>
            <a:r>
              <a:rPr lang="en-US" sz="2800">
                <a:latin typeface="Times New Roman" panose="02020603050405020304" charset="0"/>
                <a:cs typeface="Times New Roman" panose="02020603050405020304" charset="0"/>
              </a:rPr>
              <a:t>The certification process begins with a member of the project team registering the project on the GBCI (Green Building Certification Institute) web site called LEED Online.  Projects can be registered at any time, but the earlier the better.  As soon as a project is registered, members of the design and construction team can begin submitting documentation and completing the prerequisites and credits.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All LEED certified projects are asked to submit energy and water use information on an ongoing basis to help gather information on the performance of green buildings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IN" altLang="en-US"/>
            </a:br>
            <a:endParaRPr lang="en-IN" altLang="en-US"/>
          </a:p>
        </p:txBody>
      </p:sp>
      <p:sp>
        <p:nvSpPr>
          <p:cNvPr id="3" name="Content Placeholder 2"/>
          <p:cNvSpPr>
            <a:spLocks noGrp="1"/>
          </p:cNvSpPr>
          <p:nvPr>
            <p:ph idx="1"/>
          </p:nvPr>
        </p:nvSpPr>
        <p:spPr>
          <a:xfrm>
            <a:off x="838835" y="1825625"/>
            <a:ext cx="10515600" cy="4274185"/>
          </a:xfrm>
        </p:spPr>
        <p:txBody>
          <a:bodyPr/>
          <a:p>
            <a:pPr marL="0" indent="0" algn="ctr">
              <a:buNone/>
            </a:pPr>
            <a:r>
              <a:rPr lang="en-IN" altLang="en-US"/>
              <a:t>                        </a:t>
            </a:r>
            <a:endParaRPr lang="en-IN" altLang="en-US"/>
          </a:p>
          <a:p>
            <a:pPr marL="0" indent="0" algn="ctr">
              <a:buNone/>
            </a:pPr>
            <a:endParaRPr lang="en-IN" altLang="en-US"/>
          </a:p>
          <a:p>
            <a:pPr marL="0" indent="0" algn="ctr">
              <a:buNone/>
            </a:pPr>
            <a:r>
              <a:rPr lang="en-IN" altLang="en-US"/>
              <a:t>THANKS YOU</a:t>
            </a:r>
            <a:endParaRPr lang="en-IN" altLang="en-US"/>
          </a:p>
          <a:p>
            <a:pPr marL="0" indent="0" algn="ctr">
              <a:buNone/>
            </a:pPr>
            <a:r>
              <a:rPr lang="en-IN" altLang="en-US"/>
              <a:t>         				</a:t>
            </a:r>
            <a:endParaRPr lang="en-IN" alt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2878</Words>
  <Application>WPS Presentation</Application>
  <PresentationFormat>Widescreen</PresentationFormat>
  <Paragraphs>56</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Calibri Light</vt:lpstr>
      <vt:lpstr>Calibri</vt:lpstr>
      <vt:lpstr>Microsoft YaHei</vt:lpstr>
      <vt:lpstr>Arial Unicode MS</vt:lpstr>
      <vt:lpstr>Microsoft YaHei UI</vt:lpstr>
      <vt:lpstr>Bahnschrift SemiLight Condensed</vt:lpstr>
      <vt:lpstr>Times New Roman</vt:lpstr>
      <vt:lpstr>Business Cooperate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Leed </dc:title>
  <dc:creator/>
  <cp:lastModifiedBy>jiyauddin.khan</cp:lastModifiedBy>
  <cp:revision>7</cp:revision>
  <dcterms:created xsi:type="dcterms:W3CDTF">2021-06-22T16:34:24Z</dcterms:created>
  <dcterms:modified xsi:type="dcterms:W3CDTF">2021-06-22T16:42:48Z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