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420" r:id="rId2"/>
    <p:sldId id="271" r:id="rId3"/>
    <p:sldId id="312" r:id="rId4"/>
    <p:sldId id="327" r:id="rId5"/>
    <p:sldId id="310" r:id="rId6"/>
    <p:sldId id="421" r:id="rId7"/>
    <p:sldId id="311" r:id="rId8"/>
    <p:sldId id="423" r:id="rId9"/>
    <p:sldId id="315" r:id="rId10"/>
    <p:sldId id="316" r:id="rId11"/>
    <p:sldId id="313" r:id="rId12"/>
    <p:sldId id="314" r:id="rId13"/>
    <p:sldId id="394" r:id="rId14"/>
  </p:sldIdLst>
  <p:sldSz cx="9144000" cy="5143500" type="screen16x9"/>
  <p:notesSz cx="6858000" cy="9144000"/>
  <p:embeddedFontLst>
    <p:embeddedFont>
      <p:font typeface="Coming Soon" panose="020B0604020202020204" charset="0"/>
      <p:regular r:id="rId16"/>
    </p:embeddedFont>
    <p:embeddedFont>
      <p:font typeface="Didact Gothic" panose="020B0604020202020204" charset="0"/>
      <p:regular r:id="rId17"/>
    </p:embeddedFont>
    <p:embeddedFont>
      <p:font typeface="Tw Cen MT" panose="020B06020201040206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bble Sort" id="{E1DE6F05-F382-4223-846D-B6C27F8EAC68}">
          <p14:sldIdLst>
            <p14:sldId id="420"/>
            <p14:sldId id="271"/>
            <p14:sldId id="312"/>
            <p14:sldId id="327"/>
            <p14:sldId id="310"/>
            <p14:sldId id="421"/>
            <p14:sldId id="311"/>
            <p14:sldId id="423"/>
            <p14:sldId id="315"/>
            <p14:sldId id="316"/>
            <p14:sldId id="313"/>
            <p14:sldId id="314"/>
          </p14:sldIdLst>
        </p14:section>
        <p14:section name="End" id="{F687073F-3906-40BA-AD16-69DE5834B438}">
          <p14:sldIdLst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BDABB-C943-44DE-A6A7-BABAD765193F}">
  <a:tblStyle styleId="{802BDABB-C943-44DE-A6A7-BABAD7651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58" y="72"/>
      </p:cViewPr>
      <p:guideLst>
        <p:guide orient="horz" pos="106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9767ae2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9767ae2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02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98b8cc72eb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98b8cc72eb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6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98b8cc72eb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98b8cc72eb_0_1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05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23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832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5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7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98b8cc72eb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98b8cc72eb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65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98b8cc72eb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98b8cc72eb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1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42052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40148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37332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4635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91780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0514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3767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1606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062325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6858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3112200" y="2864075"/>
            <a:ext cx="2919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46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9"/>
          <p:cNvSpPr txBox="1">
            <a:spLocks noGrp="1"/>
          </p:cNvSpPr>
          <p:nvPr>
            <p:ph type="subTitle" idx="1"/>
          </p:nvPr>
        </p:nvSpPr>
        <p:spPr>
          <a:xfrm>
            <a:off x="1588228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9" name="Google Shape;839;p19"/>
          <p:cNvSpPr txBox="1">
            <a:spLocks noGrp="1"/>
          </p:cNvSpPr>
          <p:nvPr>
            <p:ph type="subTitle" idx="2"/>
          </p:nvPr>
        </p:nvSpPr>
        <p:spPr>
          <a:xfrm>
            <a:off x="3599733" y="389617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0" name="Google Shape;840;p19"/>
          <p:cNvSpPr txBox="1">
            <a:spLocks noGrp="1"/>
          </p:cNvSpPr>
          <p:nvPr>
            <p:ph type="subTitle" idx="3"/>
          </p:nvPr>
        </p:nvSpPr>
        <p:spPr>
          <a:xfrm>
            <a:off x="5685872" y="3896186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1" name="Google Shape;841;p19"/>
          <p:cNvSpPr txBox="1">
            <a:spLocks noGrp="1"/>
          </p:cNvSpPr>
          <p:nvPr>
            <p:ph type="subTitle" idx="4"/>
          </p:nvPr>
        </p:nvSpPr>
        <p:spPr>
          <a:xfrm>
            <a:off x="1588228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2" name="Google Shape;842;p19"/>
          <p:cNvSpPr txBox="1">
            <a:spLocks noGrp="1"/>
          </p:cNvSpPr>
          <p:nvPr>
            <p:ph type="subTitle" idx="5"/>
          </p:nvPr>
        </p:nvSpPr>
        <p:spPr>
          <a:xfrm>
            <a:off x="3599733" y="2333375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3" name="Google Shape;843;p19"/>
          <p:cNvSpPr txBox="1">
            <a:spLocks noGrp="1"/>
          </p:cNvSpPr>
          <p:nvPr>
            <p:ph type="subTitle" idx="6"/>
          </p:nvPr>
        </p:nvSpPr>
        <p:spPr>
          <a:xfrm>
            <a:off x="5685872" y="2333387"/>
            <a:ext cx="18699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44" name="Google Shape;844;p19"/>
          <p:cNvSpPr txBox="1">
            <a:spLocks noGrp="1"/>
          </p:cNvSpPr>
          <p:nvPr>
            <p:ph type="subTitle" idx="7"/>
          </p:nvPr>
        </p:nvSpPr>
        <p:spPr>
          <a:xfrm>
            <a:off x="1710109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5" name="Google Shape;845;p19"/>
          <p:cNvSpPr txBox="1">
            <a:spLocks noGrp="1"/>
          </p:cNvSpPr>
          <p:nvPr>
            <p:ph type="subTitle" idx="8"/>
          </p:nvPr>
        </p:nvSpPr>
        <p:spPr>
          <a:xfrm>
            <a:off x="3721592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6" name="Google Shape;846;p19"/>
          <p:cNvSpPr txBox="1">
            <a:spLocks noGrp="1"/>
          </p:cNvSpPr>
          <p:nvPr>
            <p:ph type="subTitle" idx="9"/>
          </p:nvPr>
        </p:nvSpPr>
        <p:spPr>
          <a:xfrm>
            <a:off x="5807753" y="3619473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7" name="Google Shape;847;p19"/>
          <p:cNvSpPr txBox="1">
            <a:spLocks noGrp="1"/>
          </p:cNvSpPr>
          <p:nvPr>
            <p:ph type="subTitle" idx="13"/>
          </p:nvPr>
        </p:nvSpPr>
        <p:spPr>
          <a:xfrm>
            <a:off x="1710109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8" name="Google Shape;848;p19"/>
          <p:cNvSpPr txBox="1">
            <a:spLocks noGrp="1"/>
          </p:cNvSpPr>
          <p:nvPr>
            <p:ph type="subTitle" idx="14"/>
          </p:nvPr>
        </p:nvSpPr>
        <p:spPr>
          <a:xfrm>
            <a:off x="372161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49" name="Google Shape;849;p19"/>
          <p:cNvSpPr txBox="1">
            <a:spLocks noGrp="1"/>
          </p:cNvSpPr>
          <p:nvPr>
            <p:ph type="subTitle" idx="15"/>
          </p:nvPr>
        </p:nvSpPr>
        <p:spPr>
          <a:xfrm>
            <a:off x="5807753" y="2063125"/>
            <a:ext cx="1626300" cy="54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ctrTitle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9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48761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33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90" name="Google Shape;1690;p33"/>
          <p:cNvSpPr txBox="1">
            <a:spLocks noGrp="1"/>
          </p:cNvSpPr>
          <p:nvPr>
            <p:ph type="subTitle" idx="1"/>
          </p:nvPr>
        </p:nvSpPr>
        <p:spPr>
          <a:xfrm>
            <a:off x="493695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33"/>
          <p:cNvSpPr txBox="1">
            <a:spLocks noGrp="1"/>
          </p:cNvSpPr>
          <p:nvPr>
            <p:ph type="subTitle" idx="2"/>
          </p:nvPr>
        </p:nvSpPr>
        <p:spPr>
          <a:xfrm>
            <a:off x="2180100" y="3902561"/>
            <a:ext cx="2132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2" name="Google Shape;1692;p33"/>
          <p:cNvSpPr txBox="1">
            <a:spLocks noGrp="1"/>
          </p:cNvSpPr>
          <p:nvPr>
            <p:ph type="subTitle" idx="3"/>
          </p:nvPr>
        </p:nvSpPr>
        <p:spPr>
          <a:xfrm>
            <a:off x="493695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693" name="Google Shape;1693;p33"/>
          <p:cNvSpPr txBox="1">
            <a:spLocks noGrp="1"/>
          </p:cNvSpPr>
          <p:nvPr>
            <p:ph type="subTitle" idx="4"/>
          </p:nvPr>
        </p:nvSpPr>
        <p:spPr>
          <a:xfrm>
            <a:off x="2180100" y="3535725"/>
            <a:ext cx="21321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700"/>
              <a:buFont typeface="Coming Soon"/>
              <a:buNone/>
              <a:defRPr sz="1700" b="1"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669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0"/>
          <p:cNvSpPr txBox="1">
            <a:spLocks noGrp="1"/>
          </p:cNvSpPr>
          <p:nvPr>
            <p:ph type="subTitle" idx="1"/>
          </p:nvPr>
        </p:nvSpPr>
        <p:spPr>
          <a:xfrm>
            <a:off x="1834550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07" name="Google Shape;907;p20"/>
          <p:cNvSpPr txBox="1">
            <a:spLocks noGrp="1"/>
          </p:cNvSpPr>
          <p:nvPr>
            <p:ph type="ctrTitle"/>
          </p:nvPr>
        </p:nvSpPr>
        <p:spPr>
          <a:xfrm>
            <a:off x="1530450" y="734925"/>
            <a:ext cx="6083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908" name="Google Shape;908;p20"/>
          <p:cNvSpPr txBox="1">
            <a:spLocks noGrp="1"/>
          </p:cNvSpPr>
          <p:nvPr>
            <p:ph type="subTitle" idx="2"/>
          </p:nvPr>
        </p:nvSpPr>
        <p:spPr>
          <a:xfrm>
            <a:off x="4752425" y="2611050"/>
            <a:ext cx="2033700" cy="16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2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4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2507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"/>
          <p:cNvSpPr txBox="1">
            <a:spLocks noGrp="1"/>
          </p:cNvSpPr>
          <p:nvPr>
            <p:ph type="title"/>
          </p:nvPr>
        </p:nvSpPr>
        <p:spPr>
          <a:xfrm rot="-859763">
            <a:off x="3846835" y="3163588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787" name="Google Shape;787;p18"/>
          <p:cNvSpPr txBox="1">
            <a:spLocks noGrp="1"/>
          </p:cNvSpPr>
          <p:nvPr>
            <p:ph type="title" idx="2" hasCustomPrompt="1"/>
          </p:nvPr>
        </p:nvSpPr>
        <p:spPr>
          <a:xfrm rot="-859763">
            <a:off x="3401539" y="2043187"/>
            <a:ext cx="2076399" cy="741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18"/>
          <p:cNvSpPr txBox="1">
            <a:spLocks noGrp="1"/>
          </p:cNvSpPr>
          <p:nvPr>
            <p:ph type="subTitle" idx="1"/>
          </p:nvPr>
        </p:nvSpPr>
        <p:spPr>
          <a:xfrm rot="-1055244">
            <a:off x="3831119" y="3786755"/>
            <a:ext cx="2469218" cy="7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ing Soon"/>
              <a:buNone/>
              <a:defRPr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22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13298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73313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645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03189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07123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33247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637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p:hf sldNum="0" hdr="0" ftr="0" dt="0"/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slide" Target="slide2.xml"/><Relationship Id="rId4" Type="http://schemas.openxmlformats.org/officeDocument/2006/relationships/image" Target="../media/image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5E51C-5F95-4153-A34A-2F23D2851804}"/>
              </a:ext>
            </a:extLst>
          </p:cNvPr>
          <p:cNvSpPr txBox="1"/>
          <p:nvPr/>
        </p:nvSpPr>
        <p:spPr>
          <a:xfrm>
            <a:off x="510363" y="495916"/>
            <a:ext cx="85166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Advance Analysis  of Algorithm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Bubble Sort</a:t>
            </a:r>
            <a:endParaRPr lang="ur-PK" sz="5400" dirty="0"/>
          </a:p>
        </p:txBody>
      </p:sp>
      <p:pic>
        <p:nvPicPr>
          <p:cNvPr id="4" name="Picture 2" descr="image1">
            <a:extLst>
              <a:ext uri="{FF2B5EF4-FFF2-40B4-BE49-F238E27FC236}">
                <a16:creationId xmlns:a16="http://schemas.microsoft.com/office/drawing/2014/main" id="{F62D4766-F95D-42CA-B59E-A65AB5EFF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42"/>
          <a:stretch/>
        </p:blipFill>
        <p:spPr bwMode="auto">
          <a:xfrm>
            <a:off x="1331891" y="3263843"/>
            <a:ext cx="1725705" cy="131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1">
            <a:extLst>
              <a:ext uri="{FF2B5EF4-FFF2-40B4-BE49-F238E27FC236}">
                <a16:creationId xmlns:a16="http://schemas.microsoft.com/office/drawing/2014/main" id="{C72E0176-ECEA-4F1A-9614-A60AD0B4B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r="41784"/>
          <a:stretch/>
        </p:blipFill>
        <p:spPr bwMode="auto">
          <a:xfrm>
            <a:off x="3071615" y="3249329"/>
            <a:ext cx="2168814" cy="132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1">
            <a:extLst>
              <a:ext uri="{FF2B5EF4-FFF2-40B4-BE49-F238E27FC236}">
                <a16:creationId xmlns:a16="http://schemas.microsoft.com/office/drawing/2014/main" id="{E4F8C2CF-B167-4914-AAFC-F3ADB9300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6"/>
          <a:stretch/>
        </p:blipFill>
        <p:spPr bwMode="auto">
          <a:xfrm>
            <a:off x="5254448" y="3249329"/>
            <a:ext cx="2557661" cy="132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573077" y="1524399"/>
            <a:ext cx="6059837" cy="318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D929F01-6500-4111-BAFB-942478C8FA9F}"/>
              </a:ext>
            </a:extLst>
          </p:cNvPr>
          <p:cNvSpPr txBox="1">
            <a:spLocks/>
          </p:cNvSpPr>
          <p:nvPr/>
        </p:nvSpPr>
        <p:spPr>
          <a:xfrm>
            <a:off x="996559" y="728600"/>
            <a:ext cx="7718813" cy="461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2400" i="1" dirty="0">
                <a:solidFill>
                  <a:schemeClr val="tx1"/>
                </a:solidFill>
                <a:latin typeface="+mn-lt"/>
              </a:rPr>
              <a:t>Now, the array is already sorted, but our algorithm does not know if it is completed. The algorithm needs one 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whole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pass without </a:t>
            </a:r>
            <a:r>
              <a:rPr lang="en-US" sz="2400" b="1" i="1" dirty="0">
                <a:solidFill>
                  <a:schemeClr val="tx1"/>
                </a:solidFill>
                <a:latin typeface="+mn-lt"/>
              </a:rPr>
              <a:t>any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 swap to know it is sorted.</a:t>
            </a:r>
          </a:p>
          <a:p>
            <a:pPr marL="0" indent="0" algn="l"/>
            <a:endParaRPr lang="en-US" sz="2400" i="1" dirty="0">
              <a:solidFill>
                <a:schemeClr val="tx1"/>
              </a:solidFill>
              <a:latin typeface="+mn-lt"/>
            </a:endParaRPr>
          </a:p>
          <a:p>
            <a:pPr marL="0" indent="0" algn="l"/>
            <a:r>
              <a:rPr lang="en-US" sz="2400" i="1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400" i="1" baseline="30000" dirty="0">
                <a:solidFill>
                  <a:schemeClr val="tx1"/>
                </a:solidFill>
                <a:latin typeface="+mn-lt"/>
              </a:rPr>
              <a:t>st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 algn="l"/>
            <a:endParaRPr lang="en-US" sz="2400" i="1" dirty="0">
              <a:solidFill>
                <a:schemeClr val="tx1"/>
              </a:solidFill>
              <a:latin typeface="+mn-lt"/>
            </a:endParaRPr>
          </a:p>
          <a:p>
            <a:pPr marL="0" indent="0" algn="l"/>
            <a:r>
              <a:rPr lang="en-US" sz="2400" i="1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i="1" baseline="30000" dirty="0">
                <a:solidFill>
                  <a:schemeClr val="tx1"/>
                </a:solidFill>
                <a:latin typeface="+mn-lt"/>
              </a:rPr>
              <a:t>nd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0" indent="0" algn="l"/>
            <a:endParaRPr lang="en-US" sz="2400" i="1" dirty="0">
              <a:solidFill>
                <a:schemeClr val="tx1"/>
              </a:solidFill>
              <a:latin typeface="+mn-lt"/>
            </a:endParaRPr>
          </a:p>
          <a:p>
            <a:pPr marL="0" indent="0" algn="l"/>
            <a:r>
              <a:rPr lang="en-US" sz="2400" dirty="0">
                <a:solidFill>
                  <a:schemeClr val="tx1"/>
                </a:solidFill>
                <a:latin typeface="+mn-lt"/>
              </a:rPr>
              <a:t>3</a:t>
            </a:r>
            <a:r>
              <a:rPr lang="en-US" sz="2400" baseline="30000" dirty="0">
                <a:solidFill>
                  <a:schemeClr val="tx1"/>
                </a:solidFill>
                <a:latin typeface="+mn-lt"/>
              </a:rPr>
              <a:t>rd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0" indent="0" algn="l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algn="l"/>
            <a:r>
              <a:rPr lang="en-US" sz="240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sz="2400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0" indent="0" algn="l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algn="l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algn="l"/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0" indent="0" algn="l"/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BF70441-C0F1-4E39-93D2-D6E86D2D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02372"/>
              </p:ext>
            </p:extLst>
          </p:nvPr>
        </p:nvGraphicFramePr>
        <p:xfrm>
          <a:off x="4734663" y="2283196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C71F455-704F-46AD-B5A4-4884E91D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5164"/>
              </p:ext>
            </p:extLst>
          </p:nvPr>
        </p:nvGraphicFramePr>
        <p:xfrm>
          <a:off x="1573077" y="2290856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DE44D58-CFB6-4008-9175-B92B05832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64215"/>
              </p:ext>
            </p:extLst>
          </p:nvPr>
        </p:nvGraphicFramePr>
        <p:xfrm>
          <a:off x="4734663" y="3016872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84A2606-79F1-415D-A364-45B81E507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25403"/>
              </p:ext>
            </p:extLst>
          </p:nvPr>
        </p:nvGraphicFramePr>
        <p:xfrm>
          <a:off x="1573076" y="3016872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780D05F-CE0A-40F7-B7FE-0CAB2DE9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39230"/>
              </p:ext>
            </p:extLst>
          </p:nvPr>
        </p:nvGraphicFramePr>
        <p:xfrm>
          <a:off x="4734663" y="3766845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255779B-FAE8-4A65-AF11-F54CFA4B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92194"/>
              </p:ext>
            </p:extLst>
          </p:nvPr>
        </p:nvGraphicFramePr>
        <p:xfrm>
          <a:off x="1573076" y="3766845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5D30EC4-8A32-454E-BD05-1569F0D7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4851"/>
              </p:ext>
            </p:extLst>
          </p:nvPr>
        </p:nvGraphicFramePr>
        <p:xfrm>
          <a:off x="4734662" y="4526064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6B37B7-89A2-48DD-8834-235CBDE42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03646"/>
              </p:ext>
            </p:extLst>
          </p:nvPr>
        </p:nvGraphicFramePr>
        <p:xfrm>
          <a:off x="1573076" y="4526064"/>
          <a:ext cx="238545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BE521B-EE32-4C73-BF1D-E83A63F74FA8}"/>
              </a:ext>
            </a:extLst>
          </p:cNvPr>
          <p:cNvSpPr txBox="1"/>
          <p:nvPr/>
        </p:nvSpPr>
        <p:spPr>
          <a:xfrm>
            <a:off x="7220379" y="2588026"/>
            <a:ext cx="133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Array was already sorted no swap happened in all iterations.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2064;p53">
            <a:hlinkClick r:id="rId3" action="ppaction://hlinksldjump"/>
            <a:extLst>
              <a:ext uri="{FF2B5EF4-FFF2-40B4-BE49-F238E27FC236}">
                <a16:creationId xmlns:a16="http://schemas.microsoft.com/office/drawing/2014/main" id="{161E1D5A-F408-471A-B649-C650FCCA3A18}"/>
              </a:ext>
            </a:extLst>
          </p:cNvPr>
          <p:cNvSpPr txBox="1"/>
          <p:nvPr/>
        </p:nvSpPr>
        <p:spPr>
          <a:xfrm>
            <a:off x="7087841" y="45627"/>
            <a:ext cx="1513897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>
                <a:ea typeface="Coming Soon"/>
                <a:cs typeface="Coming Soon"/>
                <a:sym typeface="Coming Soon"/>
              </a:rPr>
              <a:t> 3rd Pass </a:t>
            </a:r>
            <a:r>
              <a:rPr lang="en-US" sz="2400" b="1" dirty="0" err="1">
                <a:ea typeface="Coming Soon"/>
                <a:cs typeface="Coming Soon"/>
                <a:sym typeface="Coming Soon"/>
              </a:rPr>
              <a:t>i</a:t>
            </a:r>
            <a:r>
              <a:rPr lang="en-US" sz="2400" b="1" dirty="0">
                <a:ea typeface="Coming Soon"/>
                <a:cs typeface="Coming Soon"/>
                <a:sym typeface="Coming Soon"/>
              </a:rPr>
              <a:t>=1</a:t>
            </a:r>
          </a:p>
        </p:txBody>
      </p:sp>
      <p:sp>
        <p:nvSpPr>
          <p:cNvPr id="20" name="Google Shape;2046;p53">
            <a:extLst>
              <a:ext uri="{FF2B5EF4-FFF2-40B4-BE49-F238E27FC236}">
                <a16:creationId xmlns:a16="http://schemas.microsoft.com/office/drawing/2014/main" id="{90F840B0-B014-4C18-AF6D-0E00FF9C69C2}"/>
              </a:ext>
            </a:extLst>
          </p:cNvPr>
          <p:cNvSpPr txBox="1">
            <a:spLocks/>
          </p:cNvSpPr>
          <p:nvPr/>
        </p:nvSpPr>
        <p:spPr>
          <a:xfrm>
            <a:off x="808499" y="292589"/>
            <a:ext cx="4667268" cy="63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rPr lang="en-US" sz="3200" b="1" u="sng" dirty="0"/>
              <a:t>Bubble Sort - Working</a:t>
            </a:r>
          </a:p>
        </p:txBody>
      </p:sp>
      <p:sp>
        <p:nvSpPr>
          <p:cNvPr id="21" name="Right Arrow 4">
            <a:extLst>
              <a:ext uri="{FF2B5EF4-FFF2-40B4-BE49-F238E27FC236}">
                <a16:creationId xmlns:a16="http://schemas.microsoft.com/office/drawing/2014/main" id="{234B8009-E6C9-4339-8FBB-447F32E80385}"/>
              </a:ext>
            </a:extLst>
          </p:cNvPr>
          <p:cNvSpPr/>
          <p:nvPr/>
        </p:nvSpPr>
        <p:spPr>
          <a:xfrm>
            <a:off x="4082743" y="2349206"/>
            <a:ext cx="557889" cy="238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4">
            <a:extLst>
              <a:ext uri="{FF2B5EF4-FFF2-40B4-BE49-F238E27FC236}">
                <a16:creationId xmlns:a16="http://schemas.microsoft.com/office/drawing/2014/main" id="{17ECF9A4-A0D1-45AA-9C3E-52769E781F3A}"/>
              </a:ext>
            </a:extLst>
          </p:cNvPr>
          <p:cNvSpPr/>
          <p:nvPr/>
        </p:nvSpPr>
        <p:spPr>
          <a:xfrm>
            <a:off x="4082743" y="3079816"/>
            <a:ext cx="557889" cy="238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4">
            <a:extLst>
              <a:ext uri="{FF2B5EF4-FFF2-40B4-BE49-F238E27FC236}">
                <a16:creationId xmlns:a16="http://schemas.microsoft.com/office/drawing/2014/main" id="{C11D0281-B8CB-4B53-AF40-8D1795BC6A58}"/>
              </a:ext>
            </a:extLst>
          </p:cNvPr>
          <p:cNvSpPr/>
          <p:nvPr/>
        </p:nvSpPr>
        <p:spPr>
          <a:xfrm>
            <a:off x="4083418" y="3835945"/>
            <a:ext cx="557889" cy="238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4">
            <a:extLst>
              <a:ext uri="{FF2B5EF4-FFF2-40B4-BE49-F238E27FC236}">
                <a16:creationId xmlns:a16="http://schemas.microsoft.com/office/drawing/2014/main" id="{58697133-3A57-4DEE-967C-728D9D79E7C6}"/>
              </a:ext>
            </a:extLst>
          </p:cNvPr>
          <p:cNvSpPr/>
          <p:nvPr/>
        </p:nvSpPr>
        <p:spPr>
          <a:xfrm>
            <a:off x="4082743" y="4592074"/>
            <a:ext cx="557889" cy="238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9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7"/>
          <p:cNvSpPr txBox="1">
            <a:spLocks noGrp="1"/>
          </p:cNvSpPr>
          <p:nvPr>
            <p:ph type="ctrTitle"/>
          </p:nvPr>
        </p:nvSpPr>
        <p:spPr>
          <a:xfrm>
            <a:off x="2542800" y="311877"/>
            <a:ext cx="40584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/>
              <a:t>Merits &amp; Demerits</a:t>
            </a:r>
            <a:endParaRPr sz="3600" b="1" u="sn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0D24DD-E034-4EF1-9E54-7BE3D2B33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8408"/>
              </p:ext>
            </p:extLst>
          </p:nvPr>
        </p:nvGraphicFramePr>
        <p:xfrm>
          <a:off x="2612356" y="2968192"/>
          <a:ext cx="3302088" cy="208398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1044">
                  <a:extLst>
                    <a:ext uri="{9D8B030D-6E8A-4147-A177-3AD203B41FA5}">
                      <a16:colId xmlns:a16="http://schemas.microsoft.com/office/drawing/2014/main" val="3958719893"/>
                    </a:ext>
                  </a:extLst>
                </a:gridCol>
                <a:gridCol w="1651044">
                  <a:extLst>
                    <a:ext uri="{9D8B030D-6E8A-4147-A177-3AD203B41FA5}">
                      <a16:colId xmlns:a16="http://schemas.microsoft.com/office/drawing/2014/main" val="2871724976"/>
                    </a:ext>
                  </a:extLst>
                </a:gridCol>
              </a:tblGrid>
              <a:tr h="4652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 Size (n)</a:t>
                      </a:r>
                    </a:p>
                  </a:txBody>
                  <a:tcPr marL="61800" marR="61800" marT="30900" marB="30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O(n</a:t>
                      </a:r>
                      <a:r>
                        <a:rPr lang="en-US" sz="2000" b="1" baseline="30000" dirty="0"/>
                        <a:t>2</a:t>
                      </a:r>
                      <a:r>
                        <a:rPr lang="en-US" sz="2000" b="1" dirty="0"/>
                        <a:t>) </a:t>
                      </a:r>
                      <a:endParaRPr lang="en-US" sz="2000" dirty="0"/>
                    </a:p>
                  </a:txBody>
                  <a:tcPr marL="61800" marR="61800" marT="30900" marB="30900"/>
                </a:tc>
                <a:extLst>
                  <a:ext uri="{0D108BD9-81ED-4DB2-BD59-A6C34878D82A}">
                    <a16:rowId xmlns:a16="http://schemas.microsoft.com/office/drawing/2014/main" val="2753913566"/>
                  </a:ext>
                </a:extLst>
              </a:tr>
              <a:tr h="4046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800" marR="61800" marT="30900" marB="30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800" marR="61800" marT="30900" marB="30900"/>
                </a:tc>
                <a:extLst>
                  <a:ext uri="{0D108BD9-81ED-4DB2-BD59-A6C34878D82A}">
                    <a16:rowId xmlns:a16="http://schemas.microsoft.com/office/drawing/2014/main" val="3120171591"/>
                  </a:ext>
                </a:extLst>
              </a:tr>
              <a:tr h="4046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61800" marR="61800" marT="30900" marB="30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 marL="61800" marR="61800" marT="30900" marB="30900"/>
                </a:tc>
                <a:extLst>
                  <a:ext uri="{0D108BD9-81ED-4DB2-BD59-A6C34878D82A}">
                    <a16:rowId xmlns:a16="http://schemas.microsoft.com/office/drawing/2014/main" val="559172498"/>
                  </a:ext>
                </a:extLst>
              </a:tr>
              <a:tr h="4046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 marL="61800" marR="61800" marT="30900" marB="30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256</a:t>
                      </a:r>
                    </a:p>
                  </a:txBody>
                  <a:tcPr marL="61800" marR="61800" marT="30900" marB="30900"/>
                </a:tc>
                <a:extLst>
                  <a:ext uri="{0D108BD9-81ED-4DB2-BD59-A6C34878D82A}">
                    <a16:rowId xmlns:a16="http://schemas.microsoft.com/office/drawing/2014/main" val="2684706631"/>
                  </a:ext>
                </a:extLst>
              </a:tr>
              <a:tr h="4046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1024</a:t>
                      </a:r>
                    </a:p>
                  </a:txBody>
                  <a:tcPr marL="61800" marR="61800" marT="30900" marB="30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1048576</a:t>
                      </a:r>
                    </a:p>
                  </a:txBody>
                  <a:tcPr marL="61800" marR="61800" marT="30900" marB="30900"/>
                </a:tc>
                <a:extLst>
                  <a:ext uri="{0D108BD9-81ED-4DB2-BD59-A6C34878D82A}">
                    <a16:rowId xmlns:a16="http://schemas.microsoft.com/office/drawing/2014/main" val="15766970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35414F-88A8-4DC9-8C33-A61661C01803}"/>
              </a:ext>
            </a:extLst>
          </p:cNvPr>
          <p:cNvSpPr txBox="1"/>
          <p:nvPr/>
        </p:nvSpPr>
        <p:spPr>
          <a:xfrm>
            <a:off x="632298" y="948177"/>
            <a:ext cx="34825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17500" algn="l">
              <a:buFont typeface="Wingdings" panose="05000000000000000000" pitchFamily="2" charset="2"/>
              <a:buChar char="q"/>
            </a:pPr>
            <a:r>
              <a:rPr lang="en-US" sz="2400" dirty="0"/>
              <a:t>very simple algorithm to describe  to a computer</a:t>
            </a:r>
          </a:p>
          <a:p>
            <a:pPr lvl="0" algn="l"/>
            <a:endParaRPr lang="en-US" sz="2400" dirty="0"/>
          </a:p>
          <a:p>
            <a:pPr lvl="0" indent="-317500" algn="l">
              <a:buFont typeface="Wingdings" panose="05000000000000000000" pitchFamily="2" charset="2"/>
              <a:buChar char="q"/>
            </a:pPr>
            <a:r>
              <a:rPr lang="en-US" sz="2400" dirty="0"/>
              <a:t>only really one task to perform</a:t>
            </a:r>
          </a:p>
          <a:p>
            <a:pPr marL="0" lvl="0" indent="0" algn="l">
              <a:buNone/>
            </a:pPr>
            <a:endParaRPr lang="en-US" sz="2400" dirty="0"/>
          </a:p>
          <a:p>
            <a:pPr lvl="0" indent="-317500" algn="l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7E0DA-BD46-4BCE-9C72-B1F02CF11C49}"/>
              </a:ext>
            </a:extLst>
          </p:cNvPr>
          <p:cNvSpPr txBox="1"/>
          <p:nvPr/>
        </p:nvSpPr>
        <p:spPr>
          <a:xfrm>
            <a:off x="5029201" y="948177"/>
            <a:ext cx="38915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17500">
              <a:buFont typeface="Wingdings" panose="05000000000000000000" pitchFamily="2" charset="2"/>
              <a:buChar char="q"/>
            </a:pPr>
            <a:r>
              <a:rPr lang="en-US" sz="2400" dirty="0"/>
              <a:t>The main disadvantage is the amount of time it takes. </a:t>
            </a:r>
          </a:p>
          <a:p>
            <a:pPr lvl="0"/>
            <a:endParaRPr lang="en-US" sz="2400" dirty="0"/>
          </a:p>
          <a:p>
            <a:pPr indent="-317500">
              <a:buFont typeface="Wingdings" panose="05000000000000000000" pitchFamily="2" charset="2"/>
              <a:buChar char="q"/>
            </a:pPr>
            <a:r>
              <a:rPr lang="en-US" sz="2400" dirty="0"/>
              <a:t>It is highly inefficient for large data sets,</a:t>
            </a:r>
          </a:p>
          <a:p>
            <a:pPr lvl="0" indent="-3175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34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9"/>
          <p:cNvSpPr txBox="1">
            <a:spLocks noGrp="1"/>
          </p:cNvSpPr>
          <p:nvPr>
            <p:ph type="ctrTitle"/>
          </p:nvPr>
        </p:nvSpPr>
        <p:spPr>
          <a:xfrm>
            <a:off x="776176" y="374696"/>
            <a:ext cx="4543308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/>
              <a:t>Complexity Analysis</a:t>
            </a:r>
            <a:endParaRPr sz="3600" u="sng" dirty="0"/>
          </a:p>
        </p:txBody>
      </p:sp>
      <p:graphicFrame>
        <p:nvGraphicFramePr>
          <p:cNvPr id="2265" name="Google Shape;2265;p59"/>
          <p:cNvGraphicFramePr/>
          <p:nvPr>
            <p:extLst>
              <p:ext uri="{D42A27DB-BD31-4B8C-83A1-F6EECF244321}">
                <p14:modId xmlns:p14="http://schemas.microsoft.com/office/powerpoint/2010/main" val="1853485650"/>
              </p:ext>
            </p:extLst>
          </p:nvPr>
        </p:nvGraphicFramePr>
        <p:xfrm>
          <a:off x="2038030" y="1570090"/>
          <a:ext cx="4522259" cy="302579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18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1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i="1" dirty="0">
                        <a:solidFill>
                          <a:schemeClr val="tx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sym typeface="Coming Soon"/>
                        </a:rPr>
                        <a:t>Worst Time</a:t>
                      </a:r>
                      <a:endParaRPr sz="2000" b="1" i="1" dirty="0">
                        <a:solidFill>
                          <a:schemeClr val="tx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sym typeface="Coming Soon"/>
                        </a:rPr>
                        <a:t>Average Time</a:t>
                      </a:r>
                      <a:endParaRPr sz="2000" b="1" dirty="0">
                        <a:solidFill>
                          <a:schemeClr val="tx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sym typeface="Coming Soon"/>
                        </a:rPr>
                        <a:t>Best Time</a:t>
                      </a:r>
                      <a:endParaRPr sz="2000" b="1" dirty="0">
                        <a:solidFill>
                          <a:schemeClr val="tx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sym typeface="Coming Soon"/>
                        </a:rPr>
                        <a:t>Time Complexity</a:t>
                      </a:r>
                      <a:endParaRPr sz="2000" b="1" i="1" dirty="0">
                        <a:solidFill>
                          <a:schemeClr val="tx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  <a:sym typeface="Coming Soo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)</a:t>
                      </a:r>
                      <a:endParaRPr sz="2000" b="1" i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sym typeface="Coming Soo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  <a:sym typeface="Coming Soo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  <a:sym typeface="Coming Soo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O(n</a:t>
                      </a:r>
                      <a:r>
                        <a:rPr lang="en-US" sz="2000" b="1" baseline="30000" dirty="0">
                          <a:solidFill>
                            <a:schemeClr val="bg1"/>
                          </a:solidFill>
                          <a:sym typeface="Coming Soon"/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4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sym typeface="Coming Soon"/>
                        </a:rPr>
                        <a:t>Space Complexity</a:t>
                      </a:r>
                      <a:endParaRPr sz="2000" b="1" dirty="0">
                        <a:solidFill>
                          <a:schemeClr val="tx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O(1)</a:t>
                      </a:r>
                      <a:endParaRPr sz="2000"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O(1)</a:t>
                      </a:r>
                      <a:endParaRPr sz="2000"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sym typeface="Coming Soon"/>
                        </a:rPr>
                        <a:t>O(1)</a:t>
                      </a:r>
                      <a:endParaRPr sz="2000" b="1" dirty="0">
                        <a:solidFill>
                          <a:schemeClr val="bg1"/>
                        </a:solidFill>
                        <a:latin typeface="Coming Soon"/>
                        <a:ea typeface="Coming Soon"/>
                        <a:cs typeface="Coming Soon"/>
                        <a:sym typeface="Coming Soo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07441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9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9D9C3B-F8AA-4DBA-AC8A-D7F98FFC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62" y="2200956"/>
            <a:ext cx="2737676" cy="741587"/>
          </a:xfrm>
        </p:spPr>
        <p:txBody>
          <a:bodyPr/>
          <a:lstStyle/>
          <a:p>
            <a:r>
              <a:rPr lang="en-US" sz="36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02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728795" y="389861"/>
            <a:ext cx="3500102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 dirty="0"/>
              <a:t>Bubble Sort</a:t>
            </a:r>
            <a:endParaRPr sz="4800" u="sng" dirty="0"/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467833" y="1052776"/>
            <a:ext cx="8165804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Bubble Sort is a basic algorithm for arranging a string of numbers or other elements in the correct order.</a:t>
            </a:r>
          </a:p>
          <a:p>
            <a:pPr marL="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It is an </a:t>
            </a:r>
            <a:r>
              <a:rPr lang="en-US" sz="2400" b="1" u="sng" dirty="0">
                <a:solidFill>
                  <a:schemeClr val="tx1"/>
                </a:solidFill>
                <a:latin typeface="+mn-lt"/>
              </a:rPr>
              <a:t>in-place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sorting algorithm.</a:t>
            </a:r>
          </a:p>
          <a:p>
            <a:pPr marL="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Each of the elements in the list is compared to its adjacent element. </a:t>
            </a:r>
          </a:p>
          <a:p>
            <a:pPr marL="34290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After comparing if the first element is greater than the second, the two elements are swapped then.</a:t>
            </a:r>
          </a:p>
          <a:p>
            <a:pPr marL="0" indent="0" algn="l"/>
            <a:endParaRPr lang="en-US" sz="2400" dirty="0"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7" name="Picture 2" descr="image1">
            <a:extLst>
              <a:ext uri="{FF2B5EF4-FFF2-40B4-BE49-F238E27FC236}">
                <a16:creationId xmlns:a16="http://schemas.microsoft.com/office/drawing/2014/main" id="{6FF46090-4D09-4D64-9C2F-56B1133C0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42"/>
          <a:stretch/>
        </p:blipFill>
        <p:spPr bwMode="auto">
          <a:xfrm>
            <a:off x="1858258" y="3754756"/>
            <a:ext cx="1427202" cy="114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1">
            <a:extLst>
              <a:ext uri="{FF2B5EF4-FFF2-40B4-BE49-F238E27FC236}">
                <a16:creationId xmlns:a16="http://schemas.microsoft.com/office/drawing/2014/main" id="{0AE507BC-727F-412F-86D3-BA96EBFE0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r="41784"/>
          <a:stretch/>
        </p:blipFill>
        <p:spPr bwMode="auto">
          <a:xfrm>
            <a:off x="3446359" y="3823706"/>
            <a:ext cx="1690296" cy="103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1">
            <a:extLst>
              <a:ext uri="{FF2B5EF4-FFF2-40B4-BE49-F238E27FC236}">
                <a16:creationId xmlns:a16="http://schemas.microsoft.com/office/drawing/2014/main" id="{4E2E75A1-342A-4175-ABB6-0F39963A8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6"/>
          <a:stretch/>
        </p:blipFill>
        <p:spPr bwMode="auto">
          <a:xfrm>
            <a:off x="5239235" y="3823706"/>
            <a:ext cx="1993349" cy="10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69"/>
          <p:cNvSpPr txBox="1">
            <a:spLocks noGrp="1"/>
          </p:cNvSpPr>
          <p:nvPr>
            <p:ph type="ctrTitle"/>
          </p:nvPr>
        </p:nvSpPr>
        <p:spPr>
          <a:xfrm>
            <a:off x="688227" y="341865"/>
            <a:ext cx="6018667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Real Life Application</a:t>
            </a:r>
            <a:endParaRPr sz="4800" dirty="0"/>
          </a:p>
        </p:txBody>
      </p:sp>
      <p:sp>
        <p:nvSpPr>
          <p:cNvPr id="2615" name="Google Shape;2615;p69"/>
          <p:cNvSpPr txBox="1">
            <a:spLocks noGrp="1"/>
          </p:cNvSpPr>
          <p:nvPr>
            <p:ph type="subTitle" idx="1"/>
          </p:nvPr>
        </p:nvSpPr>
        <p:spPr>
          <a:xfrm>
            <a:off x="5451949" y="3905159"/>
            <a:ext cx="2891628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800" b="1" dirty="0"/>
              <a:t>Sorted according to the time they were added</a:t>
            </a:r>
            <a:endParaRPr sz="1800" b="1" dirty="0"/>
          </a:p>
        </p:txBody>
      </p:sp>
      <p:sp>
        <p:nvSpPr>
          <p:cNvPr id="2616" name="Google Shape;2616;p69"/>
          <p:cNvSpPr txBox="1">
            <a:spLocks noGrp="1"/>
          </p:cNvSpPr>
          <p:nvPr>
            <p:ph type="subTitle" idx="2"/>
          </p:nvPr>
        </p:nvSpPr>
        <p:spPr>
          <a:xfrm>
            <a:off x="688227" y="3902561"/>
            <a:ext cx="289163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800" b="1" dirty="0"/>
              <a:t>sorted in alphabetical order</a:t>
            </a:r>
            <a:endParaRPr sz="1800" dirty="0"/>
          </a:p>
        </p:txBody>
      </p:sp>
      <p:sp>
        <p:nvSpPr>
          <p:cNvPr id="2617" name="Google Shape;2617;p69"/>
          <p:cNvSpPr txBox="1">
            <a:spLocks noGrp="1"/>
          </p:cNvSpPr>
          <p:nvPr>
            <p:ph type="subTitle" idx="3"/>
          </p:nvPr>
        </p:nvSpPr>
        <p:spPr>
          <a:xfrm>
            <a:off x="5451948" y="3082265"/>
            <a:ext cx="2891629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400" dirty="0"/>
              <a:t>Files on your phone </a:t>
            </a:r>
            <a:endParaRPr sz="2400" dirty="0"/>
          </a:p>
        </p:txBody>
      </p:sp>
      <p:sp>
        <p:nvSpPr>
          <p:cNvPr id="2618" name="Google Shape;2618;p69"/>
          <p:cNvSpPr txBox="1">
            <a:spLocks noGrp="1"/>
          </p:cNvSpPr>
          <p:nvPr>
            <p:ph type="subTitle" idx="4"/>
          </p:nvPr>
        </p:nvSpPr>
        <p:spPr>
          <a:xfrm>
            <a:off x="354520" y="3021020"/>
            <a:ext cx="289163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/>
              <a:t>Contact List On Your Phone</a:t>
            </a:r>
            <a:endParaRPr sz="2400" dirty="0"/>
          </a:p>
        </p:txBody>
      </p:sp>
      <p:pic>
        <p:nvPicPr>
          <p:cNvPr id="2603" name="Google Shape;2603;p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45722" y="1091411"/>
            <a:ext cx="1909226" cy="19310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4" name="Google Shape;2604;p6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593766" y="1151176"/>
            <a:ext cx="2607992" cy="19310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1" name="Google Shape;2621;p69">
            <a:hlinkClick r:id="rId5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  <p:extLst>
      <p:ext uri="{BB962C8B-B14F-4D97-AF65-F5344CB8AC3E}">
        <p14:creationId xmlns:p14="http://schemas.microsoft.com/office/powerpoint/2010/main" val="37966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7" grpId="0"/>
      <p:bldP spid="2615" grpId="0" build="p"/>
      <p:bldP spid="2616" grpId="0" build="p"/>
      <p:bldP spid="2617" grpId="0" build="p"/>
      <p:bldP spid="26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662024" y="361677"/>
            <a:ext cx="6358642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Bubble Sort - Working</a:t>
            </a:r>
            <a:endParaRPr sz="4400" dirty="0"/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847437" y="943331"/>
            <a:ext cx="6247425" cy="358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/>
            <a:r>
              <a:rPr lang="en-US" sz="2000" b="1" dirty="0">
                <a:solidFill>
                  <a:schemeClr val="tx1"/>
                </a:solidFill>
              </a:rPr>
              <a:t>int a[5] = {5,1,4,2,8}; </a:t>
            </a:r>
          </a:p>
          <a:p>
            <a:pPr marL="0" indent="0" algn="l"/>
            <a:endParaRPr lang="en-US" sz="2000" b="1" dirty="0">
              <a:solidFill>
                <a:schemeClr val="tx1"/>
              </a:solidFill>
            </a:endParaRPr>
          </a:p>
          <a:p>
            <a:pPr marL="0" indent="0" algn="l"/>
            <a:r>
              <a:rPr lang="en-US" sz="2000" b="1" dirty="0">
                <a:solidFill>
                  <a:schemeClr val="tx1"/>
                </a:solidFill>
              </a:rPr>
              <a:t>int temp;</a:t>
            </a:r>
            <a:r>
              <a:rPr lang="pt-BR" sz="2000" b="1" dirty="0">
                <a:solidFill>
                  <a:schemeClr val="tx1"/>
                </a:solidFill>
              </a:rPr>
              <a:t>int n = arr.Length;</a:t>
            </a:r>
          </a:p>
          <a:p>
            <a:pPr marL="0" indent="0" algn="l"/>
            <a:endParaRPr lang="pt-BR" sz="2000" b="1" dirty="0">
              <a:solidFill>
                <a:schemeClr val="tx1"/>
              </a:solidFill>
            </a:endParaRP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        for (int i = 0; i &lt; n - 1; i++)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           	 for (int j = 0; j &lt; n - i - 1; j++)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           	     if (arr[j] &gt; arr[j + 1]) {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		int temp = arr[j];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                    	arr[j] = arr[j + 1];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                    	arr[j + 1] = temp;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                }	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         }        </a:t>
            </a:r>
          </a:p>
          <a:p>
            <a:pPr marL="0" indent="0" algn="l"/>
            <a:r>
              <a:rPr lang="pt-BR" sz="2000" b="1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22" name="Google Shape;9494;p88">
            <a:extLst>
              <a:ext uri="{FF2B5EF4-FFF2-40B4-BE49-F238E27FC236}">
                <a16:creationId xmlns:a16="http://schemas.microsoft.com/office/drawing/2014/main" id="{F7213EC9-B3D2-430C-8613-15637C3278DD}"/>
              </a:ext>
            </a:extLst>
          </p:cNvPr>
          <p:cNvGrpSpPr/>
          <p:nvPr/>
        </p:nvGrpSpPr>
        <p:grpSpPr>
          <a:xfrm>
            <a:off x="5377482" y="2224175"/>
            <a:ext cx="1768490" cy="1767457"/>
            <a:chOff x="-49764975" y="3183375"/>
            <a:chExt cx="299300" cy="299125"/>
          </a:xfrm>
        </p:grpSpPr>
        <p:sp>
          <p:nvSpPr>
            <p:cNvPr id="23" name="Google Shape;9495;p88">
              <a:extLst>
                <a:ext uri="{FF2B5EF4-FFF2-40B4-BE49-F238E27FC236}">
                  <a16:creationId xmlns:a16="http://schemas.microsoft.com/office/drawing/2014/main" id="{F4FCC2BD-B6C7-401C-8906-B55FA0E45E1E}"/>
                </a:ext>
              </a:extLst>
            </p:cNvPr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4" name="Google Shape;9496;p88">
              <a:extLst>
                <a:ext uri="{FF2B5EF4-FFF2-40B4-BE49-F238E27FC236}">
                  <a16:creationId xmlns:a16="http://schemas.microsoft.com/office/drawing/2014/main" id="{457B185E-D240-4632-8BC3-A47F77FB6F16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5" name="Google Shape;9497;p88">
              <a:extLst>
                <a:ext uri="{FF2B5EF4-FFF2-40B4-BE49-F238E27FC236}">
                  <a16:creationId xmlns:a16="http://schemas.microsoft.com/office/drawing/2014/main" id="{9E35C206-36DB-4561-9E7D-89E84A11C8F2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6" name="Google Shape;9498;p88">
              <a:extLst>
                <a:ext uri="{FF2B5EF4-FFF2-40B4-BE49-F238E27FC236}">
                  <a16:creationId xmlns:a16="http://schemas.microsoft.com/office/drawing/2014/main" id="{8340FC21-E541-4B8C-9A58-F71E79F780E9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" name="Google Shape;9499;p88">
              <a:extLst>
                <a:ext uri="{FF2B5EF4-FFF2-40B4-BE49-F238E27FC236}">
                  <a16:creationId xmlns:a16="http://schemas.microsoft.com/office/drawing/2014/main" id="{DC900A0C-58B7-4CCD-B5DA-FEFF864E2E38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" name="Google Shape;9500;p88">
              <a:extLst>
                <a:ext uri="{FF2B5EF4-FFF2-40B4-BE49-F238E27FC236}">
                  <a16:creationId xmlns:a16="http://schemas.microsoft.com/office/drawing/2014/main" id="{695D2876-5FCC-4570-82AD-5D3BEEFF307C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" name="Google Shape;9501;p88">
              <a:extLst>
                <a:ext uri="{FF2B5EF4-FFF2-40B4-BE49-F238E27FC236}">
                  <a16:creationId xmlns:a16="http://schemas.microsoft.com/office/drawing/2014/main" id="{65E0A174-8D33-42DA-BF64-88C61989E750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Google Shape;9502;p88">
              <a:extLst>
                <a:ext uri="{FF2B5EF4-FFF2-40B4-BE49-F238E27FC236}">
                  <a16:creationId xmlns:a16="http://schemas.microsoft.com/office/drawing/2014/main" id="{1F1FE716-4665-4218-9C85-D430C8BDA23F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Google Shape;9503;p88">
              <a:extLst>
                <a:ext uri="{FF2B5EF4-FFF2-40B4-BE49-F238E27FC236}">
                  <a16:creationId xmlns:a16="http://schemas.microsoft.com/office/drawing/2014/main" id="{638CF155-4FAC-43D5-901E-A1512E36988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84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53">
            <a:hlinkClick r:id="rId3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lang="en-US"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1148316" y="3745295"/>
            <a:ext cx="5569618" cy="123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457200" lvl="1" indent="0" algn="l" fontAlgn="base"/>
            <a:r>
              <a:rPr lang="en-US" sz="2000" i="1" dirty="0">
                <a:solidFill>
                  <a:schemeClr val="tx1"/>
                </a:solidFill>
              </a:rPr>
              <a:t>Here, the algorithm compares the first two elements and swaps since 5 &gt; 1.</a:t>
            </a:r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886052" y="1184114"/>
            <a:ext cx="4317892" cy="240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l" fontAlgn="base"/>
            <a:r>
              <a:rPr lang="en-US" sz="2000" b="1" i="1" dirty="0">
                <a:solidFill>
                  <a:schemeClr val="tx1"/>
                </a:solidFill>
              </a:rPr>
              <a:t>Input: </a:t>
            </a:r>
            <a:r>
              <a:rPr lang="en-US" sz="2000" b="1" i="1" dirty="0" err="1">
                <a:solidFill>
                  <a:schemeClr val="tx1"/>
                </a:solidFill>
              </a:rPr>
              <a:t>arr</a:t>
            </a:r>
            <a:r>
              <a:rPr lang="en-US" sz="2000" b="1" i="1" dirty="0">
                <a:solidFill>
                  <a:schemeClr val="tx1"/>
                </a:solidFill>
              </a:rPr>
              <a:t>[ ] = {5, 1, 4, 2, 8};</a:t>
            </a:r>
          </a:p>
          <a:p>
            <a:pPr marL="0" indent="0" algn="l" fontAlgn="base"/>
            <a:r>
              <a:rPr lang="en-US" sz="2400" b="1" i="1" dirty="0">
                <a:solidFill>
                  <a:schemeClr val="tx1"/>
                </a:solidFill>
                <a:latin typeface="+mj-lt"/>
              </a:rPr>
              <a:t>First Pass: </a:t>
            </a:r>
            <a:endParaRPr lang="en-US" sz="2400" i="1" dirty="0">
              <a:solidFill>
                <a:schemeClr val="tx1"/>
              </a:solidFill>
              <a:latin typeface="+mj-lt"/>
            </a:endParaRPr>
          </a:p>
          <a:p>
            <a:pPr marL="0" indent="0" algn="l" fontAlgn="base"/>
            <a:r>
              <a:rPr lang="en-US" sz="2000" i="1" dirty="0">
                <a:solidFill>
                  <a:schemeClr val="tx1"/>
                </a:solidFill>
              </a:rPr>
              <a:t>  	1</a:t>
            </a:r>
            <a:r>
              <a:rPr lang="en-US" sz="2000" i="1" baseline="30000" dirty="0">
                <a:solidFill>
                  <a:schemeClr val="tx1"/>
                </a:solidFill>
              </a:rPr>
              <a:t>st</a:t>
            </a:r>
            <a:r>
              <a:rPr lang="en-US" sz="2000" i="1" dirty="0">
                <a:solidFill>
                  <a:schemeClr val="tx1"/>
                </a:solidFill>
              </a:rPr>
              <a:t>. Bubble sort starts with the very </a:t>
            </a:r>
          </a:p>
          <a:p>
            <a:pPr marL="0" indent="0" algn="l" fontAlgn="base"/>
            <a:r>
              <a:rPr lang="en-US" sz="2000" i="1" dirty="0">
                <a:solidFill>
                  <a:schemeClr val="tx1"/>
                </a:solidFill>
              </a:rPr>
              <a:t>first two elements, comparing them to </a:t>
            </a:r>
          </a:p>
          <a:p>
            <a:pPr marL="0" indent="0" algn="l" fontAlgn="base"/>
            <a:r>
              <a:rPr lang="en-US" sz="2000" i="1" dirty="0">
                <a:solidFill>
                  <a:schemeClr val="tx1"/>
                </a:solidFill>
              </a:rPr>
              <a:t>check which one is greater.</a:t>
            </a:r>
          </a:p>
          <a:p>
            <a:pPr marL="0" indent="0" algn="l" fontAlgn="base"/>
            <a:r>
              <a:rPr lang="en-US" sz="2000" i="1" dirty="0">
                <a:solidFill>
                  <a:schemeClr val="tx1"/>
                </a:solidFill>
              </a:rPr>
              <a:t>Swap since 5 &gt; 1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66ED5-41DE-4505-8FDB-C1C0111F4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03125"/>
              </p:ext>
            </p:extLst>
          </p:nvPr>
        </p:nvGraphicFramePr>
        <p:xfrm>
          <a:off x="1148316" y="3421319"/>
          <a:ext cx="2308180" cy="2971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EC54393-F413-40C8-8013-28FBD3E0A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91487"/>
              </p:ext>
            </p:extLst>
          </p:nvPr>
        </p:nvGraphicFramePr>
        <p:xfrm>
          <a:off x="4877587" y="3421319"/>
          <a:ext cx="2308180" cy="2971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i="1" u="sn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ight Arrow 5">
            <a:extLst>
              <a:ext uri="{FF2B5EF4-FFF2-40B4-BE49-F238E27FC236}">
                <a16:creationId xmlns:a16="http://schemas.microsoft.com/office/drawing/2014/main" id="{E93BEE8D-D924-4DFE-8420-B00A9E5ED288}"/>
              </a:ext>
            </a:extLst>
          </p:cNvPr>
          <p:cNvSpPr/>
          <p:nvPr/>
        </p:nvSpPr>
        <p:spPr>
          <a:xfrm>
            <a:off x="3890762" y="3421319"/>
            <a:ext cx="557889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6DF78-3EA6-44E3-B23A-73A891FF594A}"/>
              </a:ext>
            </a:extLst>
          </p:cNvPr>
          <p:cNvSpPr/>
          <p:nvPr/>
        </p:nvSpPr>
        <p:spPr>
          <a:xfrm>
            <a:off x="4877587" y="1181209"/>
            <a:ext cx="3940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for (int i = 0; i &lt; n - 1; i++)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	 for (int j = 0; j &lt; 5 - 0 - 1; j++)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	     if (arr[j] &gt; arr[j + 1]) {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      int temp = arr[j];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arr[j] = arr[j + 1];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 + 1] = temp;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}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2046;p53">
            <a:extLst>
              <a:ext uri="{FF2B5EF4-FFF2-40B4-BE49-F238E27FC236}">
                <a16:creationId xmlns:a16="http://schemas.microsoft.com/office/drawing/2014/main" id="{B56F3E67-69E1-45BB-9333-AEE0FD386BAD}"/>
              </a:ext>
            </a:extLst>
          </p:cNvPr>
          <p:cNvSpPr txBox="1">
            <a:spLocks/>
          </p:cNvSpPr>
          <p:nvPr/>
        </p:nvSpPr>
        <p:spPr>
          <a:xfrm>
            <a:off x="808499" y="292589"/>
            <a:ext cx="4667268" cy="63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r>
              <a:rPr lang="en-US" sz="3200" b="1" u="sng" dirty="0"/>
              <a:t>Bubble Sort - Working</a:t>
            </a:r>
          </a:p>
        </p:txBody>
      </p:sp>
    </p:spTree>
    <p:extLst>
      <p:ext uri="{BB962C8B-B14F-4D97-AF65-F5344CB8AC3E}">
        <p14:creationId xmlns:p14="http://schemas.microsoft.com/office/powerpoint/2010/main" val="306236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  <p:bldP spid="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285609-55DD-4EBB-A8D0-FECC92B38C06}"/>
              </a:ext>
            </a:extLst>
          </p:cNvPr>
          <p:cNvSpPr txBox="1"/>
          <p:nvPr/>
        </p:nvSpPr>
        <p:spPr>
          <a:xfrm>
            <a:off x="478537" y="960436"/>
            <a:ext cx="4577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fontAlgn="base"/>
            <a:r>
              <a:rPr lang="en-US" sz="2400" b="1" i="1" dirty="0">
                <a:solidFill>
                  <a:schemeClr val="tx1"/>
                </a:solidFill>
              </a:rPr>
              <a:t>Second Pass:</a:t>
            </a:r>
            <a:r>
              <a:rPr lang="en-US" sz="2400" i="1" dirty="0">
                <a:solidFill>
                  <a:schemeClr val="tx1"/>
                </a:solidFill>
              </a:rPr>
              <a:t>  Swap since 5 &gt; 4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FADA8E-6796-492D-93D2-CCD124F54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16052"/>
              </p:ext>
            </p:extLst>
          </p:nvPr>
        </p:nvGraphicFramePr>
        <p:xfrm>
          <a:off x="1613105" y="4093520"/>
          <a:ext cx="2308180" cy="357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6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ight Arrow 10">
            <a:extLst>
              <a:ext uri="{FF2B5EF4-FFF2-40B4-BE49-F238E27FC236}">
                <a16:creationId xmlns:a16="http://schemas.microsoft.com/office/drawing/2014/main" id="{8F590561-2B2F-463B-87D8-CF5B2C09208E}"/>
              </a:ext>
            </a:extLst>
          </p:cNvPr>
          <p:cNvSpPr/>
          <p:nvPr/>
        </p:nvSpPr>
        <p:spPr>
          <a:xfrm>
            <a:off x="4293055" y="4119410"/>
            <a:ext cx="557889" cy="2939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1C7848-6DCC-4B81-8DF5-30E4870A0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12700"/>
              </p:ext>
            </p:extLst>
          </p:nvPr>
        </p:nvGraphicFramePr>
        <p:xfrm>
          <a:off x="5222714" y="4084195"/>
          <a:ext cx="2602300" cy="357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6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0B177DC-9075-4CBA-9D87-BB871342AF35}"/>
              </a:ext>
            </a:extLst>
          </p:cNvPr>
          <p:cNvSpPr/>
          <p:nvPr/>
        </p:nvSpPr>
        <p:spPr>
          <a:xfrm>
            <a:off x="2416715" y="1644096"/>
            <a:ext cx="48684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for (int i = 0; i &lt; n - 1; i++)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  	 for (int j = 1; j &lt; 5 - 0 - 1; j++)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  	     if (arr[j] &gt; arr[j + 1]) {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             int temp = arr[j];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arr[j] = arr[j + 1];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 + 1] = temp;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}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046;p53">
            <a:extLst>
              <a:ext uri="{FF2B5EF4-FFF2-40B4-BE49-F238E27FC236}">
                <a16:creationId xmlns:a16="http://schemas.microsoft.com/office/drawing/2014/main" id="{CBB09C90-5464-4EF9-84F0-2DE57EB4FB08}"/>
              </a:ext>
            </a:extLst>
          </p:cNvPr>
          <p:cNvSpPr txBox="1">
            <a:spLocks/>
          </p:cNvSpPr>
          <p:nvPr/>
        </p:nvSpPr>
        <p:spPr>
          <a:xfrm>
            <a:off x="808499" y="292589"/>
            <a:ext cx="4667268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spcBef>
                <a:spcPts val="0"/>
              </a:spcBef>
            </a:pPr>
            <a:r>
              <a:rPr lang="en-US" sz="3200" b="1" u="sng" dirty="0"/>
              <a:t>Bubble Sort - Working</a:t>
            </a:r>
          </a:p>
        </p:txBody>
      </p:sp>
    </p:spTree>
    <p:extLst>
      <p:ext uri="{BB962C8B-B14F-4D97-AF65-F5344CB8AC3E}">
        <p14:creationId xmlns:p14="http://schemas.microsoft.com/office/powerpoint/2010/main" val="5595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53">
            <a:hlinkClick r:id="rId3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lang="en-US" sz="1000" b="1" dirty="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564E9EA7-47B3-4BD1-939F-D7578079C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56421"/>
              </p:ext>
            </p:extLst>
          </p:nvPr>
        </p:nvGraphicFramePr>
        <p:xfrm>
          <a:off x="1152851" y="4073038"/>
          <a:ext cx="250136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ight Arrow 4">
            <a:extLst>
              <a:ext uri="{FF2B5EF4-FFF2-40B4-BE49-F238E27FC236}">
                <a16:creationId xmlns:a16="http://schemas.microsoft.com/office/drawing/2014/main" id="{817D8C69-2F61-43B9-9322-37081AB22AB2}"/>
              </a:ext>
            </a:extLst>
          </p:cNvPr>
          <p:cNvSpPr/>
          <p:nvPr/>
        </p:nvSpPr>
        <p:spPr>
          <a:xfrm>
            <a:off x="4293055" y="4079122"/>
            <a:ext cx="557889" cy="300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FE0CBD0-E215-4B3E-9578-33A98A5E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71062"/>
              </p:ext>
            </p:extLst>
          </p:nvPr>
        </p:nvGraphicFramePr>
        <p:xfrm>
          <a:off x="5489783" y="4044060"/>
          <a:ext cx="257076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u="sn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1B46C63-B57F-4D68-A90E-A02050F5D5AA}"/>
              </a:ext>
            </a:extLst>
          </p:cNvPr>
          <p:cNvSpPr/>
          <p:nvPr/>
        </p:nvSpPr>
        <p:spPr>
          <a:xfrm>
            <a:off x="2369137" y="1985509"/>
            <a:ext cx="44327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for (int i = 0; i &lt; n - 1; i++)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	 for (int j = 2; j &lt; 5 - 0 - 1; j++)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	     if (arr[j] &gt; arr[j + 1]) {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      int temp = arr[j];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arr[j] = arr[j + 1];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 + 1] = temp;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}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12C5A-971B-41B4-911F-A393C735198D}"/>
              </a:ext>
            </a:extLst>
          </p:cNvPr>
          <p:cNvSpPr txBox="1"/>
          <p:nvPr/>
        </p:nvSpPr>
        <p:spPr>
          <a:xfrm>
            <a:off x="607585" y="1217089"/>
            <a:ext cx="4577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fontAlgn="base"/>
            <a:r>
              <a:rPr lang="en-US" sz="2400" b="1" i="1" dirty="0"/>
              <a:t>Third Pass:</a:t>
            </a:r>
            <a:r>
              <a:rPr lang="en-US" sz="2400" i="1" dirty="0"/>
              <a:t>  </a:t>
            </a:r>
            <a:r>
              <a:rPr lang="en-US" sz="2000" i="1" dirty="0"/>
              <a:t>Swap since 5 &gt; 2 </a:t>
            </a:r>
          </a:p>
        </p:txBody>
      </p:sp>
      <p:sp>
        <p:nvSpPr>
          <p:cNvPr id="20" name="Google Shape;2046;p53">
            <a:extLst>
              <a:ext uri="{FF2B5EF4-FFF2-40B4-BE49-F238E27FC236}">
                <a16:creationId xmlns:a16="http://schemas.microsoft.com/office/drawing/2014/main" id="{EC08AE34-1EAA-433E-BC2A-079D402B01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8499" y="292589"/>
            <a:ext cx="4667268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/>
              <a:t>Bubble Sort - Working</a:t>
            </a:r>
            <a:endParaRPr sz="3200" b="1" u="sng" dirty="0"/>
          </a:p>
        </p:txBody>
      </p:sp>
    </p:spTree>
    <p:extLst>
      <p:ext uri="{BB962C8B-B14F-4D97-AF65-F5344CB8AC3E}">
        <p14:creationId xmlns:p14="http://schemas.microsoft.com/office/powerpoint/2010/main" val="241161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8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86FB78-8BAE-49D3-8700-A201A1B1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72570"/>
              </p:ext>
            </p:extLst>
          </p:nvPr>
        </p:nvGraphicFramePr>
        <p:xfrm>
          <a:off x="1708627" y="4351935"/>
          <a:ext cx="250136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ight Arrow 7">
            <a:extLst>
              <a:ext uri="{FF2B5EF4-FFF2-40B4-BE49-F238E27FC236}">
                <a16:creationId xmlns:a16="http://schemas.microsoft.com/office/drawing/2014/main" id="{660FE9E6-C333-43EB-8EEF-5839E8CB6FD2}"/>
              </a:ext>
            </a:extLst>
          </p:cNvPr>
          <p:cNvSpPr/>
          <p:nvPr/>
        </p:nvSpPr>
        <p:spPr>
          <a:xfrm>
            <a:off x="4366747" y="4397630"/>
            <a:ext cx="557889" cy="300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2ECFD8-73E7-4C6B-BA96-12D78469F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7770"/>
              </p:ext>
            </p:extLst>
          </p:nvPr>
        </p:nvGraphicFramePr>
        <p:xfrm>
          <a:off x="5133467" y="4362568"/>
          <a:ext cx="257076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4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6946431-326F-4358-AA27-602B9321A96F}"/>
              </a:ext>
            </a:extLst>
          </p:cNvPr>
          <p:cNvSpPr/>
          <p:nvPr/>
        </p:nvSpPr>
        <p:spPr>
          <a:xfrm>
            <a:off x="2417984" y="2145651"/>
            <a:ext cx="43080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for (int i = 0; i &lt; n - 1; i++)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	 for (int j = 3; j &lt; 5 - 0 - 1; j++)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	     if (arr[j] &gt; arr[j + 1]) {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      int temp = arr[j];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arr[j] = arr[j + 1];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	             arr[j + 1] = temp;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}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6D587-BE23-4113-BC63-CFD34C3D1431}"/>
              </a:ext>
            </a:extLst>
          </p:cNvPr>
          <p:cNvSpPr txBox="1"/>
          <p:nvPr/>
        </p:nvSpPr>
        <p:spPr>
          <a:xfrm>
            <a:off x="1708627" y="1214104"/>
            <a:ext cx="4577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Now, since these elements are already in order (8 &gt; 5), algorithm does not swap them.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63E97-1144-41DE-81AE-B669436A6EB9}"/>
              </a:ext>
            </a:extLst>
          </p:cNvPr>
          <p:cNvSpPr txBox="1"/>
          <p:nvPr/>
        </p:nvSpPr>
        <p:spPr>
          <a:xfrm>
            <a:off x="556151" y="867984"/>
            <a:ext cx="4577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fontAlgn="base"/>
            <a:r>
              <a:rPr lang="en-US" sz="2400" b="1" i="1" dirty="0">
                <a:solidFill>
                  <a:schemeClr val="tx1"/>
                </a:solidFill>
              </a:rPr>
              <a:t>Forth Pass: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2" name="Google Shape;2046;p53">
            <a:extLst>
              <a:ext uri="{FF2B5EF4-FFF2-40B4-BE49-F238E27FC236}">
                <a16:creationId xmlns:a16="http://schemas.microsoft.com/office/drawing/2014/main" id="{9E159527-9669-4666-BCA4-FC7545F0F9AD}"/>
              </a:ext>
            </a:extLst>
          </p:cNvPr>
          <p:cNvSpPr txBox="1">
            <a:spLocks/>
          </p:cNvSpPr>
          <p:nvPr/>
        </p:nvSpPr>
        <p:spPr>
          <a:xfrm>
            <a:off x="791837" y="292588"/>
            <a:ext cx="4667268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spcBef>
                <a:spcPts val="0"/>
              </a:spcBef>
            </a:pPr>
            <a:r>
              <a:rPr lang="en-US" sz="3200" b="1" u="sng" dirty="0"/>
              <a:t>Bubble Sort - Working</a:t>
            </a:r>
          </a:p>
        </p:txBody>
      </p:sp>
    </p:spTree>
    <p:extLst>
      <p:ext uri="{BB962C8B-B14F-4D97-AF65-F5344CB8AC3E}">
        <p14:creationId xmlns:p14="http://schemas.microsoft.com/office/powerpoint/2010/main" val="2447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53"/>
          <p:cNvSpPr txBox="1">
            <a:spLocks noGrp="1"/>
          </p:cNvSpPr>
          <p:nvPr>
            <p:ph type="ctrTitle"/>
          </p:nvPr>
        </p:nvSpPr>
        <p:spPr>
          <a:xfrm>
            <a:off x="808499" y="292589"/>
            <a:ext cx="4667268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/>
              <a:t>Bubble Sort - Working</a:t>
            </a:r>
            <a:endParaRPr sz="3200" b="1" u="sng" dirty="0"/>
          </a:p>
        </p:txBody>
      </p:sp>
      <p:sp>
        <p:nvSpPr>
          <p:cNvPr id="2064" name="Google Shape;2064;p53">
            <a:hlinkClick r:id="rId3" action="ppaction://hlinksldjump"/>
          </p:cNvPr>
          <p:cNvSpPr txBox="1"/>
          <p:nvPr/>
        </p:nvSpPr>
        <p:spPr>
          <a:xfrm>
            <a:off x="7702504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lang="en-US" sz="1000" b="1" dirty="0">
              <a:solidFill>
                <a:schemeClr val="bg2">
                  <a:lumMod val="75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5" name="Google Shape;1883;p44">
            <a:extLst>
              <a:ext uri="{FF2B5EF4-FFF2-40B4-BE49-F238E27FC236}">
                <a16:creationId xmlns:a16="http://schemas.microsoft.com/office/drawing/2014/main" id="{9B12FB41-1A49-4D1A-8879-17F64E4437FE}"/>
              </a:ext>
            </a:extLst>
          </p:cNvPr>
          <p:cNvSpPr txBox="1">
            <a:spLocks/>
          </p:cNvSpPr>
          <p:nvPr/>
        </p:nvSpPr>
        <p:spPr>
          <a:xfrm>
            <a:off x="2682450" y="1372000"/>
            <a:ext cx="37791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46" name="Google Shape;1883;p44">
            <a:extLst>
              <a:ext uri="{FF2B5EF4-FFF2-40B4-BE49-F238E27FC236}">
                <a16:creationId xmlns:a16="http://schemas.microsoft.com/office/drawing/2014/main" id="{3CCB78BA-55D9-4DDE-B25A-7E492491914E}"/>
              </a:ext>
            </a:extLst>
          </p:cNvPr>
          <p:cNvSpPr txBox="1">
            <a:spLocks/>
          </p:cNvSpPr>
          <p:nvPr/>
        </p:nvSpPr>
        <p:spPr>
          <a:xfrm>
            <a:off x="1573077" y="1524399"/>
            <a:ext cx="6059837" cy="3187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Google Shape;2064;p53">
            <a:hlinkClick r:id="rId3" action="ppaction://hlinksldjump"/>
            <a:extLst>
              <a:ext uri="{FF2B5EF4-FFF2-40B4-BE49-F238E27FC236}">
                <a16:creationId xmlns:a16="http://schemas.microsoft.com/office/drawing/2014/main" id="{4CFB06FB-0FE4-45C9-AD4A-42BF3FEC082F}"/>
              </a:ext>
            </a:extLst>
          </p:cNvPr>
          <p:cNvSpPr txBox="1"/>
          <p:nvPr/>
        </p:nvSpPr>
        <p:spPr>
          <a:xfrm>
            <a:off x="7119740" y="313902"/>
            <a:ext cx="1269432" cy="84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>
                <a:ea typeface="Coming Soon"/>
                <a:cs typeface="Coming Soon"/>
                <a:sym typeface="Coming Soon"/>
              </a:rPr>
              <a:t>2</a:t>
            </a:r>
            <a:r>
              <a:rPr lang="en-US" sz="2400" b="1" baseline="30000" dirty="0">
                <a:ea typeface="Coming Soon"/>
                <a:cs typeface="Coming Soon"/>
                <a:sym typeface="Coming Soon"/>
              </a:rPr>
              <a:t>nd</a:t>
            </a:r>
            <a:r>
              <a:rPr lang="en-US" sz="2400" b="1" dirty="0">
                <a:ea typeface="Coming Soon"/>
                <a:cs typeface="Coming Soon"/>
                <a:sym typeface="Coming Soon"/>
              </a:rPr>
              <a:t> Pass </a:t>
            </a:r>
            <a:r>
              <a:rPr lang="en-US" sz="2400" b="1" dirty="0" err="1">
                <a:ea typeface="Coming Soon"/>
                <a:cs typeface="Coming Soon"/>
                <a:sym typeface="Coming Soon"/>
              </a:rPr>
              <a:t>i</a:t>
            </a:r>
            <a:r>
              <a:rPr lang="en-US" sz="2400" b="1" dirty="0">
                <a:ea typeface="Coming Soon"/>
                <a:cs typeface="Coming Soon"/>
                <a:sym typeface="Coming Soon"/>
              </a:rPr>
              <a:t>=1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BA3508-97C9-4814-A399-BEF4A847ED49}"/>
              </a:ext>
            </a:extLst>
          </p:cNvPr>
          <p:cNvSpPr/>
          <p:nvPr/>
        </p:nvSpPr>
        <p:spPr>
          <a:xfrm>
            <a:off x="808499" y="753139"/>
            <a:ext cx="70843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2400" i="1" dirty="0"/>
              <a:t>Now, during the second iteration it should look like this:</a:t>
            </a:r>
          </a:p>
          <a:p>
            <a:pPr marL="0" indent="0" fontAlgn="base">
              <a:buNone/>
            </a:pPr>
            <a:r>
              <a:rPr lang="en-US" sz="2400" b="1" i="1" dirty="0"/>
              <a:t>      1</a:t>
            </a:r>
            <a:r>
              <a:rPr lang="en-US" sz="2400" b="1" i="1" baseline="30000" dirty="0"/>
              <a:t>st</a:t>
            </a:r>
            <a:r>
              <a:rPr lang="en-US" sz="2400" b="1" i="1" dirty="0"/>
              <a:t>.</a:t>
            </a:r>
          </a:p>
          <a:p>
            <a:pPr marL="457200" lvl="1" indent="0" fontAlgn="base">
              <a:buNone/>
            </a:pPr>
            <a:endParaRPr lang="en-US" sz="2400" i="1" dirty="0"/>
          </a:p>
          <a:p>
            <a:pPr marL="457200" lvl="1" indent="0" fontAlgn="base">
              <a:buNone/>
            </a:pPr>
            <a:r>
              <a:rPr lang="en-US" sz="2400" i="1" dirty="0"/>
              <a:t>            		Swap since 4 &gt; 2 </a:t>
            </a:r>
          </a:p>
          <a:p>
            <a:pPr marL="457200" lvl="1" indent="0" fontAlgn="base">
              <a:buNone/>
            </a:pPr>
            <a:r>
              <a:rPr lang="en-US" sz="2400" b="1" i="1" dirty="0"/>
              <a:t>2</a:t>
            </a:r>
            <a:r>
              <a:rPr lang="en-US" sz="2400" b="1" i="1" baseline="30000" dirty="0"/>
              <a:t>nd</a:t>
            </a:r>
            <a:r>
              <a:rPr lang="en-US" sz="2400" b="1" i="1" dirty="0"/>
              <a:t>.</a:t>
            </a:r>
          </a:p>
          <a:p>
            <a:pPr marL="457200" lvl="1" indent="0" fontAlgn="base">
              <a:buNone/>
            </a:pPr>
            <a:endParaRPr lang="en-US" sz="2400" i="1" dirty="0"/>
          </a:p>
          <a:p>
            <a:pPr marL="457200" lvl="1" indent="0" algn="just" fontAlgn="base">
              <a:buNone/>
            </a:pPr>
            <a:r>
              <a:rPr lang="en-US" sz="2400" i="1" dirty="0"/>
              <a:t>		       No Swaps are Needed.</a:t>
            </a:r>
          </a:p>
          <a:p>
            <a:pPr marL="457200" lvl="1" indent="0" algn="just" fontAlgn="base">
              <a:buNone/>
            </a:pPr>
            <a:r>
              <a:rPr lang="en-US" sz="2400" i="1" dirty="0"/>
              <a:t>3</a:t>
            </a:r>
            <a:r>
              <a:rPr lang="en-US" sz="2400" i="1" baseline="30000" dirty="0"/>
              <a:t>rd</a:t>
            </a:r>
            <a:r>
              <a:rPr lang="en-US" sz="2400" i="1" dirty="0"/>
              <a:t>. </a:t>
            </a:r>
          </a:p>
          <a:p>
            <a:pPr marL="457200" lvl="1" indent="0" algn="just" fontAlgn="base">
              <a:buNone/>
            </a:pPr>
            <a:endParaRPr lang="en-US" sz="2400" i="1" dirty="0"/>
          </a:p>
          <a:p>
            <a:pPr marL="457200" lvl="1" indent="0" algn="just" fontAlgn="base">
              <a:buNone/>
            </a:pPr>
            <a:r>
              <a:rPr lang="en-US" sz="2400" i="1" dirty="0"/>
              <a:t>	   Again no swaps happen already sorted</a:t>
            </a:r>
          </a:p>
          <a:p>
            <a:pPr marL="1471400" lvl="8" indent="0">
              <a:buNone/>
            </a:pPr>
            <a:r>
              <a:rPr lang="en-US" sz="2400" dirty="0"/>
              <a:t>                                                                                            </a:t>
            </a:r>
          </a:p>
          <a:p>
            <a:pPr marL="1471400" lvl="8" indent="0">
              <a:buNone/>
            </a:pPr>
            <a:endParaRPr lang="en-US" sz="2400" dirty="0"/>
          </a:p>
          <a:p>
            <a:pPr marL="1471400" lvl="8" indent="0">
              <a:buNone/>
            </a:pPr>
            <a:endParaRPr lang="en-US" sz="2400" dirty="0"/>
          </a:p>
          <a:p>
            <a:pPr marL="1471400" lvl="8" indent="0">
              <a:buNone/>
            </a:pPr>
            <a:r>
              <a:rPr lang="en-US" sz="2400" dirty="0"/>
              <a:t>                               </a:t>
            </a:r>
            <a:r>
              <a:rPr lang="en-US" sz="2400" b="1" dirty="0"/>
              <a:t>SORTED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3B9B0BB-D2DA-4725-B3D8-67BC3C871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8377"/>
              </p:ext>
            </p:extLst>
          </p:nvPr>
        </p:nvGraphicFramePr>
        <p:xfrm>
          <a:off x="957257" y="1524085"/>
          <a:ext cx="27847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Right Arrow 4">
            <a:extLst>
              <a:ext uri="{FF2B5EF4-FFF2-40B4-BE49-F238E27FC236}">
                <a16:creationId xmlns:a16="http://schemas.microsoft.com/office/drawing/2014/main" id="{84EE8DEB-818E-492A-8EB6-1D6B7E3607B6}"/>
              </a:ext>
            </a:extLst>
          </p:cNvPr>
          <p:cNvSpPr/>
          <p:nvPr/>
        </p:nvSpPr>
        <p:spPr>
          <a:xfrm>
            <a:off x="3988691" y="1606360"/>
            <a:ext cx="557889" cy="238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24CEA71-ADE3-408C-A6FF-0CA372A6C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26928"/>
              </p:ext>
            </p:extLst>
          </p:nvPr>
        </p:nvGraphicFramePr>
        <p:xfrm>
          <a:off x="4779338" y="1503584"/>
          <a:ext cx="303333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u="sn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24082AF-5D49-4DE6-AFC3-EFC72619A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09536"/>
              </p:ext>
            </p:extLst>
          </p:nvPr>
        </p:nvGraphicFramePr>
        <p:xfrm>
          <a:off x="957257" y="2648166"/>
          <a:ext cx="27847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ight Arrow 7">
            <a:extLst>
              <a:ext uri="{FF2B5EF4-FFF2-40B4-BE49-F238E27FC236}">
                <a16:creationId xmlns:a16="http://schemas.microsoft.com/office/drawing/2014/main" id="{45A80F23-FC81-42A2-A3CF-28E2D95B4A4D}"/>
              </a:ext>
            </a:extLst>
          </p:cNvPr>
          <p:cNvSpPr/>
          <p:nvPr/>
        </p:nvSpPr>
        <p:spPr>
          <a:xfrm>
            <a:off x="3950685" y="2725193"/>
            <a:ext cx="557889" cy="238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8F2CB44-E20F-407C-B95E-B4C699BD6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31676"/>
              </p:ext>
            </p:extLst>
          </p:nvPr>
        </p:nvGraphicFramePr>
        <p:xfrm>
          <a:off x="4786806" y="2659183"/>
          <a:ext cx="303333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1703D58-9EEE-4D3B-871C-182937C16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75638"/>
              </p:ext>
            </p:extLst>
          </p:nvPr>
        </p:nvGraphicFramePr>
        <p:xfrm>
          <a:off x="962044" y="3724616"/>
          <a:ext cx="27847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ight Arrow 11">
            <a:extLst>
              <a:ext uri="{FF2B5EF4-FFF2-40B4-BE49-F238E27FC236}">
                <a16:creationId xmlns:a16="http://schemas.microsoft.com/office/drawing/2014/main" id="{679AEDAF-40AE-41B1-9BC0-9A48A7FB8B05}"/>
              </a:ext>
            </a:extLst>
          </p:cNvPr>
          <p:cNvSpPr/>
          <p:nvPr/>
        </p:nvSpPr>
        <p:spPr>
          <a:xfrm>
            <a:off x="3963278" y="3769550"/>
            <a:ext cx="557889" cy="238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AB86626-D953-404E-978D-2CF10DB60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89727"/>
              </p:ext>
            </p:extLst>
          </p:nvPr>
        </p:nvGraphicFramePr>
        <p:xfrm>
          <a:off x="4798192" y="3722152"/>
          <a:ext cx="3085184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3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6" grpId="0"/>
      <p:bldP spid="22" grpId="0" animBg="1"/>
      <p:bldP spid="25" grpId="0" animBg="1"/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675</TotalTime>
  <Words>1006</Words>
  <Application>Microsoft Office PowerPoint</Application>
  <PresentationFormat>On-screen Show (16:9)</PresentationFormat>
  <Paragraphs>242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Coming Soon</vt:lpstr>
      <vt:lpstr>Didact Gothic</vt:lpstr>
      <vt:lpstr>Tw Cen MT</vt:lpstr>
      <vt:lpstr>Arial</vt:lpstr>
      <vt:lpstr>Circuit</vt:lpstr>
      <vt:lpstr>PowerPoint Presentation</vt:lpstr>
      <vt:lpstr>Bubble Sort</vt:lpstr>
      <vt:lpstr>Real Life Application</vt:lpstr>
      <vt:lpstr>Bubble Sort - Working</vt:lpstr>
      <vt:lpstr>PowerPoint Presentation</vt:lpstr>
      <vt:lpstr>PowerPoint Presentation</vt:lpstr>
      <vt:lpstr>Bubble Sort - Working</vt:lpstr>
      <vt:lpstr>PowerPoint Presentation</vt:lpstr>
      <vt:lpstr>Bubble Sort - Working</vt:lpstr>
      <vt:lpstr>PowerPoint Presentation</vt:lpstr>
      <vt:lpstr>Merits &amp; Demerits</vt:lpstr>
      <vt:lpstr>Complexity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Digital  Choice Boards</dc:title>
  <dc:creator>ayesha azam</dc:creator>
  <cp:lastModifiedBy>Muhammad Wali Ahmad</cp:lastModifiedBy>
  <cp:revision>177</cp:revision>
  <dcterms:modified xsi:type="dcterms:W3CDTF">2023-02-15T12:45:54Z</dcterms:modified>
</cp:coreProperties>
</file>