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4" r:id="rId6"/>
    <p:sldId id="263" r:id="rId7"/>
    <p:sldId id="266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1479-822C-9D03-EB62-AF1AB218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6E26-386C-F654-4C04-FBA19955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9CBA-0B44-6204-BF3E-8373FEA5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F908-A3A7-B8F6-3B8D-D0B2ADC6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1CDB-D0D8-A883-E80F-1D3178B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E8D8-69DB-14F1-9241-F11085F9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BF01-FA1E-F88E-7468-C2686CEF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9A8-088F-A750-C411-934622A7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0C0F-0E0E-73DB-5770-59EC884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0531-EF31-4D57-9C76-AD8008C5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1036D-B607-B953-6A8D-D4BA9D7C6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E8E8-3465-2D07-475B-53B0AF45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BBC3-4F47-58B4-F3D4-AEB4BECC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4535-99DF-9735-7D38-CE303B54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B410-9664-CA95-3F1A-F96CC57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B88F-1902-9071-01C6-38AE933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9AAB-57B8-F548-DD13-F5892F76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FBD0-DAA9-EC9F-C045-E93A962E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8988-20FF-3FE1-461D-923609EC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EA48-234A-CA05-E49D-7DDEC16B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0159-15F5-7652-177B-522F368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FA1D-C4AA-51BC-ACDD-7A246DCE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153D-216A-3AA8-8559-1ECE4996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C238-7982-D808-3F60-1D72DB4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E366-BD0A-57AE-C9B1-28C09573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802C-ADD7-AE42-5283-869EA507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95D1-DBBB-BBE8-0071-5E05AE40C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BFEBC-3EA7-6D57-B7EC-1AAB4C52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3FAE-82C5-33F9-ED9D-1334084B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D5CF-65D9-F60F-EF50-EBFC2B66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CA01-E08D-104E-F5CB-AA050F15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B87-A9CD-823B-BC73-626BD55C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8FDF-F80A-8AAD-1E0F-4532B97B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3CF4B-19BA-33AB-D5DF-E506DA3FA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F0A72-7D0F-2246-3469-3A4E8E642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48528-F6F4-D3D6-4996-E12EDAB3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6A477-A7AF-3C82-EC6C-7F32C226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F0088-A357-7728-47C2-FCEFB9B5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3D155-A366-F8C7-9285-21AE5A5F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BBA9-4BA5-759D-D418-D5BA8342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2A86-9A10-2A8D-C96D-7391F93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BC26-40B7-6E03-3206-687A9076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D3F29-E575-9410-FABB-F90EC37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4DD99-1D8E-CDA8-AAF3-7901FAE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F76F-D174-B61E-5E5A-1BB22DF2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6ECE-304F-8921-C327-1086B267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EC03-AB55-F165-FA19-BFE161FA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3AE4-722A-22B6-9640-8D940D40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FA03-BDC1-6FF9-B288-C40E14A7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ADB0-F23F-13AF-D2EB-405D05E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85837-F0C0-6E14-D5E3-F7BEBA3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F127-77B3-2C68-A3B3-E416F3D7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E725-1F64-455A-64E7-0D3A82D5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4D776-815F-8782-2789-FF179D46D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11A97-C690-B0AF-AD07-20E35B17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D5D4-911A-4FDD-23B5-9275609D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55A0-DFF3-D1E0-72FD-C22F9B2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7856-4920-0114-A11F-C2F6E3E2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D7B19-CCBF-C17F-6B9C-E07124D1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E1CD-3EED-5714-9087-B5CE14AE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9A49-9D8A-B7E5-5A77-FF549DB07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741E-37C6-4779-AF5B-75D3436B4B6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7F93-77CA-E86C-F0A5-F2A284F3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93E-A2B7-B6B2-7921-1EE1F2F04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A29A-9AFD-497A-9D1A-08F71DE2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EFEAB-D1F2-6AC3-BDC6-B109C8EAE607}"/>
              </a:ext>
            </a:extLst>
          </p:cNvPr>
          <p:cNvSpPr txBox="1"/>
          <p:nvPr/>
        </p:nvSpPr>
        <p:spPr>
          <a:xfrm>
            <a:off x="2707005" y="182880"/>
            <a:ext cx="677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8588F-ED5C-ADF8-5F8F-F46B172B52ED}"/>
              </a:ext>
            </a:extLst>
          </p:cNvPr>
          <p:cNvSpPr txBox="1"/>
          <p:nvPr/>
        </p:nvSpPr>
        <p:spPr>
          <a:xfrm>
            <a:off x="861060" y="1737359"/>
            <a:ext cx="523494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Loss function ,</a:t>
            </a: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  </a:t>
            </a: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also referred to as the error function </a:t>
            </a: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the difference between predict output of model and actual value. The resulting value ,loss helps mode to minimize parameters in backward propagation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7CDCD-EF4A-B99B-2D49-8B26D9C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7359"/>
            <a:ext cx="6191252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9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7E9DE-F33F-63AC-2CB9-4AEB962E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761120"/>
            <a:ext cx="6015592" cy="48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CEC7-849D-90BE-C1D5-74253D1C70AF}"/>
              </a:ext>
            </a:extLst>
          </p:cNvPr>
          <p:cNvSpPr txBox="1"/>
          <p:nvPr/>
        </p:nvSpPr>
        <p:spPr>
          <a:xfrm>
            <a:off x="2861310" y="182880"/>
            <a:ext cx="646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Types of loss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1B6A9-80B8-8F36-657C-A3BA511CBCA9}"/>
              </a:ext>
            </a:extLst>
          </p:cNvPr>
          <p:cNvSpPr txBox="1"/>
          <p:nvPr/>
        </p:nvSpPr>
        <p:spPr>
          <a:xfrm>
            <a:off x="517917" y="1420146"/>
            <a:ext cx="646938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Regression Loss Functions: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Regression Loss functions are used to predict continuous output data.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Loss Functions: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 loss functions are used when the goal is to assign an input to one of several predefined categories.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3881B-1A95-F982-4E82-52FB260C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60" y="1237267"/>
            <a:ext cx="4667493" cy="43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8766-210A-618D-401C-CF62F39FDF45}"/>
              </a:ext>
            </a:extLst>
          </p:cNvPr>
          <p:cNvSpPr txBox="1"/>
          <p:nvPr/>
        </p:nvSpPr>
        <p:spPr>
          <a:xfrm>
            <a:off x="2714625" y="205740"/>
            <a:ext cx="723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Regression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5349-6CA6-030F-94F8-80116F6E00DC}"/>
              </a:ext>
            </a:extLst>
          </p:cNvPr>
          <p:cNvSpPr txBox="1"/>
          <p:nvPr/>
        </p:nvSpPr>
        <p:spPr>
          <a:xfrm>
            <a:off x="800100" y="1565910"/>
            <a:ext cx="553212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(MAE):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 Absolute error  calculates average absolutes differences of predict and actual  value . It is less sensitive outliers and treating all error with same weight  regardless their magnitude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E6767-12ED-A644-7D63-65557A43E844}"/>
              </a:ext>
            </a:extLst>
          </p:cNvPr>
          <p:cNvSpPr txBox="1"/>
          <p:nvPr/>
        </p:nvSpPr>
        <p:spPr>
          <a:xfrm>
            <a:off x="7875269" y="1565910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MAE = (1/n)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Σ|y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ᵢ - ȳ|</a:t>
            </a:r>
          </a:p>
        </p:txBody>
      </p:sp>
      <p:pic>
        <p:nvPicPr>
          <p:cNvPr id="2050" name="Picture 2" descr="neuralforecast - PyTorch Losses">
            <a:extLst>
              <a:ext uri="{FF2B5EF4-FFF2-40B4-BE49-F238E27FC236}">
                <a16:creationId xmlns:a16="http://schemas.microsoft.com/office/drawing/2014/main" id="{2E985820-3DBA-A09C-08F1-F3D8A30D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20" y="2127944"/>
            <a:ext cx="4016733" cy="28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8766-210A-618D-401C-CF62F39FDF45}"/>
              </a:ext>
            </a:extLst>
          </p:cNvPr>
          <p:cNvSpPr txBox="1"/>
          <p:nvPr/>
        </p:nvSpPr>
        <p:spPr>
          <a:xfrm>
            <a:off x="2714625" y="205740"/>
            <a:ext cx="723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Regression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5349-6CA6-030F-94F8-80116F6E00DC}"/>
              </a:ext>
            </a:extLst>
          </p:cNvPr>
          <p:cNvSpPr txBox="1"/>
          <p:nvPr/>
        </p:nvSpPr>
        <p:spPr>
          <a:xfrm>
            <a:off x="800100" y="1565910"/>
            <a:ext cx="553212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Square Error (MAE):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 Square error  calculates average squared of  differences of predict and actual  value .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MSE is recommended where it is conducive to the learning process to penalize significantly the presence of outliers.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E6767-12ED-A644-7D63-65557A43E844}"/>
              </a:ext>
            </a:extLst>
          </p:cNvPr>
          <p:cNvSpPr txBox="1"/>
          <p:nvPr/>
        </p:nvSpPr>
        <p:spPr>
          <a:xfrm>
            <a:off x="7875267" y="1565910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MSE = (1/n) * Σ(yᵢ - ȳ)²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neuralforecast - PyTorch Losses">
            <a:extLst>
              <a:ext uri="{FF2B5EF4-FFF2-40B4-BE49-F238E27FC236}">
                <a16:creationId xmlns:a16="http://schemas.microsoft.com/office/drawing/2014/main" id="{1957903F-F16C-4B38-BEBC-2448E76C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54" y="1935242"/>
            <a:ext cx="4995861" cy="31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8766-210A-618D-401C-CF62F39FDF45}"/>
              </a:ext>
            </a:extLst>
          </p:cNvPr>
          <p:cNvSpPr txBox="1"/>
          <p:nvPr/>
        </p:nvSpPr>
        <p:spPr>
          <a:xfrm>
            <a:off x="2714625" y="92923"/>
            <a:ext cx="723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Regression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5349-6CA6-030F-94F8-80116F6E00DC}"/>
              </a:ext>
            </a:extLst>
          </p:cNvPr>
          <p:cNvSpPr txBox="1"/>
          <p:nvPr/>
        </p:nvSpPr>
        <p:spPr>
          <a:xfrm>
            <a:off x="800100" y="1414915"/>
            <a:ext cx="553212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Huber Loss\Smooth MAE: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Huber loss  takes advantages of MAE and MSE . Its hybrid nature makes it less sensitive to outliers  just like MAE but also penalize minor error in data set like 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E6767-12ED-A644-7D63-65557A43E844}"/>
              </a:ext>
            </a:extLst>
          </p:cNvPr>
          <p:cNvSpPr txBox="1"/>
          <p:nvPr/>
        </p:nvSpPr>
        <p:spPr>
          <a:xfrm>
            <a:off x="6730111" y="1414915"/>
            <a:ext cx="5742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y, f(x)) = (1/2) * (f(x) - y)^2   if |f(x) - y| &lt;=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              = δ * |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f(x) - y| - (1/2) 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δ^2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if |f(x) - y| &gt;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Loss Functions in Machine Learning | by Dr. Roi Yehoshua | Towards Data  Science">
            <a:extLst>
              <a:ext uri="{FF2B5EF4-FFF2-40B4-BE49-F238E27FC236}">
                <a16:creationId xmlns:a16="http://schemas.microsoft.com/office/drawing/2014/main" id="{A2F7B668-625F-E29F-2137-FB174668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45" y="2061246"/>
            <a:ext cx="4936049" cy="3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7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8766-210A-618D-401C-CF62F39FDF45}"/>
              </a:ext>
            </a:extLst>
          </p:cNvPr>
          <p:cNvSpPr txBox="1"/>
          <p:nvPr/>
        </p:nvSpPr>
        <p:spPr>
          <a:xfrm>
            <a:off x="2906978" y="86627"/>
            <a:ext cx="752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Loss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5349-6CA6-030F-94F8-80116F6E00DC}"/>
              </a:ext>
            </a:extLst>
          </p:cNvPr>
          <p:cNvSpPr txBox="1"/>
          <p:nvPr/>
        </p:nvSpPr>
        <p:spPr>
          <a:xfrm>
            <a:off x="800099" y="1288991"/>
            <a:ext cx="5870207" cy="428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Binary Cross-Entropy Loss / Log Loss: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Binary Cross-Entropy Loss(BCE) is a performance measure for classification models that outputs a prediction with a probability value typically between 0 and 1, and this prediction value corresponds to the likelihood of a data sample belonging to a class or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E6767-12ED-A644-7D63-65557A43E844}"/>
              </a:ext>
            </a:extLst>
          </p:cNvPr>
          <p:cNvSpPr txBox="1"/>
          <p:nvPr/>
        </p:nvSpPr>
        <p:spPr>
          <a:xfrm>
            <a:off x="7161749" y="1365993"/>
            <a:ext cx="532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L(y, f(x)) = -[y * log(f(x)) + (1 - y) * log(1 - f(x))]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raining curves for our model with Binary Cross entropy loss. | Download  Scientific Diagram">
            <a:extLst>
              <a:ext uri="{FF2B5EF4-FFF2-40B4-BE49-F238E27FC236}">
                <a16:creationId xmlns:a16="http://schemas.microsoft.com/office/drawing/2014/main" id="{B232B85D-F962-ABA7-FC99-B186BCC5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71" y="1735325"/>
            <a:ext cx="376343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8766-210A-618D-401C-CF62F39FDF45}"/>
              </a:ext>
            </a:extLst>
          </p:cNvPr>
          <p:cNvSpPr txBox="1"/>
          <p:nvPr/>
        </p:nvSpPr>
        <p:spPr>
          <a:xfrm>
            <a:off x="2906978" y="86627"/>
            <a:ext cx="752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Loss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5349-6CA6-030F-94F8-80116F6E00DC}"/>
              </a:ext>
            </a:extLst>
          </p:cNvPr>
          <p:cNvSpPr txBox="1"/>
          <p:nvPr/>
        </p:nvSpPr>
        <p:spPr>
          <a:xfrm>
            <a:off x="1070558" y="2229068"/>
            <a:ext cx="5410200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Categorical Cross-Entropy Loss</a:t>
            </a:r>
            <a:r>
              <a:rPr lang="en-US" sz="2400" b="1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05192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case where  classes/categories  are greater than 2 ,categorical cross-entropy used .</a:t>
            </a:r>
            <a:endParaRPr lang="en-US" sz="2400" i="0" dirty="0">
              <a:solidFill>
                <a:srgbClr val="05192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34D0E-6405-3B38-CCB9-01CA47A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60" y="1158189"/>
            <a:ext cx="54102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egorical cross-entropy loss and the classification accuracy of... |  Download Scientific Diagram">
            <a:extLst>
              <a:ext uri="{FF2B5EF4-FFF2-40B4-BE49-F238E27FC236}">
                <a16:creationId xmlns:a16="http://schemas.microsoft.com/office/drawing/2014/main" id="{5A13197E-C741-C266-A810-68B43B0F0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3" b="92308" l="6706" r="96706">
                        <a14:foregroundMark x1="18588" y1="20930" x2="36588" y2="6261"/>
                        <a14:foregroundMark x1="36588" y1="6261" x2="59765" y2="7692"/>
                        <a14:foregroundMark x1="59765" y1="7692" x2="84588" y2="3757"/>
                        <a14:foregroundMark x1="17412" y1="22361" x2="17765" y2="60644"/>
                        <a14:foregroundMark x1="17765" y1="60644" x2="37294" y2="83900"/>
                        <a14:foregroundMark x1="37294" y1="83900" x2="77176" y2="87299"/>
                        <a14:foregroundMark x1="77176" y1="87299" x2="90706" y2="84615"/>
                        <a14:foregroundMark x1="90706" y1="84615" x2="89529" y2="6619"/>
                        <a14:foregroundMark x1="4353" y1="0" x2="3176" y2="85868"/>
                        <a14:foregroundMark x1="3176" y1="85868" x2="14824" y2="92487"/>
                        <a14:foregroundMark x1="14824" y1="92487" x2="30118" y2="86762"/>
                        <a14:foregroundMark x1="30118" y1="86762" x2="43294" y2="89803"/>
                        <a14:foregroundMark x1="43294" y1="89803" x2="62706" y2="89445"/>
                        <a14:foregroundMark x1="62706" y1="89445" x2="91412" y2="90519"/>
                        <a14:foregroundMark x1="91412" y1="90519" x2="94941" y2="59213"/>
                        <a14:foregroundMark x1="94941" y1="59213" x2="93294" y2="3757"/>
                        <a14:foregroundMark x1="96706" y1="34526" x2="96706" y2="1431"/>
                        <a14:foregroundMark x1="6706" y1="84973" x2="6706" y2="84973"/>
                        <a14:foregroundMark x1="8941" y1="92308" x2="8941" y2="92308"/>
                        <a14:backgroundMark x1="60235" y1="98569" x2="35765" y2="96422"/>
                        <a14:backgroundMark x1="98706" y1="52594" x2="98235" y2="35242"/>
                        <a14:backgroundMark x1="98235" y1="37567" x2="98118" y2="54383"/>
                        <a14:backgroundMark x1="98118" y1="54383" x2="99176" y2="38104"/>
                        <a14:backgroundMark x1="99176" y1="38104" x2="97412" y2="45617"/>
                        <a14:backgroundMark x1="39412" y1="94454" x2="60235" y2="99284"/>
                        <a14:backgroundMark x1="97176" y1="54383" x2="98353" y2="36852"/>
                        <a14:backgroundMark x1="98353" y1="36852" x2="99176" y2="56708"/>
                        <a14:backgroundMark x1="39882" y1="96064" x2="50588" y2="96064"/>
                        <a14:backgroundMark x1="50588" y1="96064" x2="60471" y2="95707"/>
                        <a14:backgroundMark x1="60000" y1="98211" x2="37647" y2="97138"/>
                        <a14:backgroundMark x1="37647" y1="97138" x2="58706" y2="98569"/>
                        <a14:backgroundMark x1="59529" y1="98211" x2="60471" y2="99284"/>
                        <a14:backgroundMark x1="99412" y1="48122" x2="98941" y2="42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3" t="4063" r="2542" b="7051"/>
          <a:stretch/>
        </p:blipFill>
        <p:spPr bwMode="auto">
          <a:xfrm>
            <a:off x="7166610" y="2640330"/>
            <a:ext cx="4584205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D7E25-4C1C-7F57-B111-448DCE0E19FC}"/>
              </a:ext>
            </a:extLst>
          </p:cNvPr>
          <p:cNvSpPr txBox="1"/>
          <p:nvPr/>
        </p:nvSpPr>
        <p:spPr>
          <a:xfrm>
            <a:off x="2322897" y="0"/>
            <a:ext cx="754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Key Considerations in Selecting a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4EFC9-86A7-96A9-C346-C6CF8D6966DF}"/>
              </a:ext>
            </a:extLst>
          </p:cNvPr>
          <p:cNvSpPr txBox="1"/>
          <p:nvPr/>
        </p:nvSpPr>
        <p:spPr>
          <a:xfrm>
            <a:off x="1010652" y="1482290"/>
            <a:ext cx="596766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 of Learning Problem</a:t>
            </a:r>
          </a:p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Sensitivity to Outliers</a:t>
            </a:r>
          </a:p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Desired Model Behavior</a:t>
            </a:r>
            <a:endParaRPr lang="en-US" sz="2400" dirty="0">
              <a:solidFill>
                <a:srgbClr val="05192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Computational Efficiency</a:t>
            </a:r>
          </a:p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Convergence Properties</a:t>
            </a:r>
            <a:endParaRPr lang="en-US" sz="2400" dirty="0">
              <a:solidFill>
                <a:srgbClr val="05192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57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scale of the Task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7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8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432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Studio-Feixen-Sans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ul huda</dc:creator>
  <cp:lastModifiedBy>noor ul huda</cp:lastModifiedBy>
  <cp:revision>7</cp:revision>
  <dcterms:created xsi:type="dcterms:W3CDTF">2024-06-26T17:18:27Z</dcterms:created>
  <dcterms:modified xsi:type="dcterms:W3CDTF">2024-07-03T04:06:08Z</dcterms:modified>
</cp:coreProperties>
</file>