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-3.svg" ContentType="image/svg+xml"/>
  <Override PartName="/ppt/media/image-2-2.svg" ContentType="image/svg+xml"/>
  <Override PartName="/ppt/media/image-3-2.svg" ContentType="image/svg+xml"/>
  <Override PartName="/ppt/media/image-4-2.svg" ContentType="image/svg+xml"/>
  <Override PartName="/ppt/media/image-4-4.svg" ContentType="image/svg+xml"/>
  <Override PartName="/ppt/media/image-5-2.svg" ContentType="image/svg+xml"/>
  <Override PartName="/ppt/media/image-7-2.svg" ContentType="image/svg+xml"/>
  <Override PartName="/ppt/media/image-7-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https://developer.hashicorp.com/terraform/intro#:~:text=Terraform%20is%20an%20infrastructure%20as,prem%20resources%20safely%20and%20efficiently" TargetMode="External"/><Relationship Id="rId2" Type="http://schemas.openxmlformats.org/officeDocument/2006/relationships/hyperlink" Target="https://about.gitlab.com/topics/gitops/gitlab-enables-infrastructure-as-code/#:~:text=This%20demo%20demonstrates%20how%20to,the%20single%20source%20of%20truth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hyperlink" Target="https://developer.hashicorp.com/terraform/intro#:~:text=Terraform%20is%20an%20infrastructure%20as,prem%20resources%20safely%20and%20efficiently" TargetMode="External"/><Relationship Id="rId4" Type="http://schemas.openxmlformats.org/officeDocument/2006/relationships/hyperlink" Target="https://quickstarts.snowflake.com/guide/terraforming_snowflake/index.html#0#:~:text=%E2%9A%A0%EF%B8%8F%20Disclaimer%3A%20You%20may%20have,project%20roadmap%20for%20more%20information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hyperlink" Target="https://developer.hashicorp.com/terraform/intro#:~:text=Terraform%20is%20an%20infrastructure%20as,prem%20resources%20safely%20and%20efficiently" TargetMode="External"/><Relationship Id="rId4" Type="http://schemas.openxmlformats.org/officeDocument/2006/relationships/hyperlink" Target="https://quickstarts.snowflake.com/guide/terraforming_snowflake/index.html#0#:~:text=%E2%9A%A0%EF%B8%8F%20Disclaimer%3A%20You%20may%20have,project%20roadmap%20for%20more%20information" TargetMode="External"/><Relationship Id="rId5" Type="http://schemas.openxmlformats.org/officeDocument/2006/relationships/hyperlink" Target="https://developer.hashicorp.com/terraform/intro#:~:text=Terraform%20Registry,modifying%20your%20services%20and%20infrastructure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hyperlink" Target="https://about.gitlab.com/topics/gitops/gitlab-enables-infrastructure-as-code/#:~:text=This%20demo%20demonstrates%20how%20to,the%20single%20source%20of%20truth" TargetMode="External"/><Relationship Id="rId6" Type="http://schemas.openxmlformats.org/officeDocument/2006/relationships/hyperlink" Target="https://developer.hashicorp.com/terraform/cloud-docs/run/remote-operations#:~:text=HCP%20Terraform%20provides%20a%20central,manages%20runs%20can%20be%20unfamiliar" TargetMode="External"/><Relationship Id="rId7" Type="http://schemas.openxmlformats.org/officeDocument/2006/relationships/hyperlink" Target="https://www.env0.com/blog/terraform-workspaces-guide-examples-commands-and-best-practices#:~:text=With%20the%20help%20of%20Terraform,isolated%20and%20independent%20%2027" TargetMode="Externa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hyperlink" Target="https://about.gitlab.com/topics/gitops/gitlab-enables-infrastructure-as-code/#:~:text=This%20demo%20demonstrates%20how%20to,the%20single%20source%20of%20truth" TargetMode="External"/><Relationship Id="rId4" Type="http://schemas.openxmlformats.org/officeDocument/2006/relationships/hyperlink" Target="https://developer.hashicorp.com/terraform/cloud-docs/run/remote-operations#:~:text=HCP%20Terraform%20provides%20a%20central,manages%20runs%20can%20be%20unfamiliar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chamila.dev/blog/2021-11-12_automating-snowflake/#:~:text=Approach%202%20" TargetMode="External"/><Relationship Id="rId2" Type="http://schemas.openxmlformats.org/officeDocument/2006/relationships/hyperlink" Target="https://chamila.dev/blog/2021-11-12_automating-snowflake/#:~:text=Idempotency" TargetMode="External"/><Relationship Id="rId3" Type="http://schemas.openxmlformats.org/officeDocument/2006/relationships/hyperlink" Target="https://www.red-gate.com/products/flyway/#:~:text=Redgate%20Flyway%20extends%20DevOps%20practices,critical%20data%20safe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hyperlink" Target="https://www.env0.com/blog/terraform-workspaces-guide-examples-commands-and-best-practices#:~:text=With%20the%20help%20of%20Terraform,isolated%20and%20independent%20%2027" TargetMode="External"/><Relationship Id="rId6" Type="http://schemas.openxmlformats.org/officeDocument/2006/relationships/hyperlink" Target="https://developer.hashicorp.com/terraform/intro#:~:text=Terraform%20Registry,modifying%20your%20services%20and%20infrastructure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https://about.gitlab.com/topics/gitops/gitlab-enables-infrastructure-as-code/#:~:text=This%20demo%20demonstrates%20how%20to,the%20single%20source%20of%20truth" TargetMode="External"/><Relationship Id="rId2" Type="http://schemas.openxmlformats.org/officeDocument/2006/relationships/hyperlink" Target="https://developer.hashicorp.com/terraform/cloud-docs/run/remote-operations#:~:text=Protecting%20Private%20Environments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hyperlink" Target="https://about.gitlab.com/topics/gitops/gitlab-enables-infrastructure-as-code/#:~:text=This%20demo%20demonstrates%20how%20to,the%20single%20source%20of%20truth" TargetMode="External"/><Relationship Id="rId3" Type="http://schemas.openxmlformats.org/officeDocument/2006/relationships/hyperlink" Target="https://chamila.dev/blog/2021-11-12_automating-snowflake/#:~:text=Approach%202%20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1e83c7e1-37cc-4256-b4ce-cc2908de57b5.png">    </p:cNvPr>
          <p:cNvPicPr>
            <a:picLocks noChangeAspect="1"/>
          </p:cNvPicPr>
          <p:nvPr/>
        </p:nvPicPr>
        <p:blipFill>
          <a:blip r:embed="rId1"/>
          <a:srcRect l="18889" r="18889" t="0" b="0"/>
          <a:stretch/>
        </p:blipFill>
        <p:spPr>
          <a:xfrm>
            <a:off x="5303520" y="365760"/>
            <a:ext cx="3840480" cy="41148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" y="457200"/>
            <a:ext cx="548640" cy="5486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74320" y="128016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Terraform for Snowflake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274320" y="219456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Migrating from GitLab CI/CD &amp; Flyway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274320" y="274320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beginner’s guide to Infrastructure as Code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274320" y="459486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13 September 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&amp; Next Steps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841248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Terraform empowers Snowflake teams to manage cloud resources as code, providing automation, versioning and reproducibility.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migrating from Flyway-only workflows to a dual‑approach you maintain reliable schema migrations while automating platform provisioning.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Leverage Terraform Cloud for shared state, runs and policy enforcement; integrate your pipelines within GitLab for end‑to‑end automation.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steps: set up your TFC organisation and workspaces, convert existing resources to code, refine modules and review with your team.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[20]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[21]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5029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Terraform &amp; IaC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Terraform Cloud &amp; state management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Integrating Terraform with GitLab CI/CD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Flyway &amp; schemachange migration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Modules, Workspaces &amp; best practices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Workflow overview &amp; conclusion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83680" y="1828800"/>
            <a:ext cx="914400" cy="9144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Terraform fundamentals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5029200" cy="292608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Terraform is a declarative IaC tool that builds, changes and versions resources across cloud and on‑premises systems.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Uses providers to interact with APIs; the Snowflake provider can manage warehouses, databases, roles and grants.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Tracks infrastructure state locally or remotely; applies desired configuration by reconciling the state.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Configurations are modular and reusable via modules; inputs and outputs make code composable.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577840" y="1097280"/>
            <a:ext cx="3383280" cy="2926080"/>
          </a:xfrm>
          <a:prstGeom prst="roundRect">
            <a:avLst>
              <a:gd name="adj" fmla="val 156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669280" y="1188720"/>
            <a:ext cx="3200400" cy="2743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30A18"/>
                </a:solidFill>
              </a:rPr>
              <a:t># Snowflake provider configuration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provider "snowflake" {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account  = var.account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region   = var.region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resource "snowflake_warehouse" "compute_wh" {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name        = "COMPUTE_WH"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warehouse_size = "XSMALL"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
</a:t>
            </a:r>
            <a:endParaRPr lang="en-US" sz="9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412480" y="822960"/>
            <a:ext cx="365760" cy="36576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[3]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Terraform Cloud &amp; State Management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512064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Remote backend stores state centrally and locks it during runs.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Workspaces represent environments (dev/stage/prod) with isolated state.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Remote operations run in disposable VMs with cost estimation and policy enforcement.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Collaboration features: version control integration, notifications and RBAC.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400800" y="1554480"/>
            <a:ext cx="548640" cy="5486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040880" y="16002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 is locked during runs</a:t>
            </a:r>
            <a:endParaRPr lang="en-US" sz="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0" y="2468880"/>
            <a:ext cx="548640" cy="5486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040880" y="2514600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Workspaces isolate environments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[6]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6"/>
              </a:rPr>
              <a:t>[7]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7"/>
              </a:rPr>
              <a:t>[8]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GitLab CI/CD Integration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5029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 Terraform code in your GitLab repository and use Git as the single source of truth.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 stages in .gitlab-ci.yml: init → plan → apply.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Configure the backend to point at Terraform Cloud with your organisation and workspace.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Inject Snowflake credentials and API tokens via CI/CD variables or environment variables.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Enable branch protection and merge request reviews to enforce quality.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669280" y="1188720"/>
            <a:ext cx="3200400" cy="2834640"/>
          </a:xfrm>
          <a:prstGeom prst="roundRect">
            <a:avLst>
              <a:gd name="adj" fmla="val 1613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715000" y="1234440"/>
            <a:ext cx="3108960" cy="2743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.gitlab-ci.yml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stages: [init, plan, apply]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init:
  script:
    - terraform init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plan:
  script:
    - terraform plan -out=tfplan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apply:
  script:
    - terraform apply -auto-approve tfplan
</a:t>
            </a:r>
            <a:endParaRPr lang="en-US" sz="9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69280" y="731520"/>
            <a:ext cx="548640" cy="54864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[9]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[10]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Schema vs Infrastructure</a:t>
            </a:r>
            <a:endParaRPr lang="en-US" sz="24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65760" y="1188720"/>
          <a:ext cx="841248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3474720"/>
                <a:gridCol w="347472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Flyway/schemachange (Imperative)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Terraform (Declarative)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Approach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Executes SQL scripts sequentially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Defines desired state and lets Terraform reconcile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State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No state file – manual tracking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Maintains state file and history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Idempotency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Handled manually via scripts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Automatic idempotency &amp; diff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Resource deletion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Not supported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Deletes resources removed from code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Use case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Schema migrations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Infrastructure provisioning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Tools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Python-based CLI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HCL &amp; providers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365760" y="4114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Flyway/schemachange manages database changes while Terraform manages the platform and access.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[11]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[12]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[13]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Modules, Variables &amp; Workspaces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502920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Organize Snowflake resources into reusable modules (e.g., warehouse, database, role).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Define variables for account, region, naming conventions and access roles.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Outputs expose identifiers for cross‑module references (e.g., warehouse ID).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Workspaces support multiple environments using the same configuration without code duplication.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Terraform Cloud’s workspace variables to inject environment‑specific values and secrets.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583680" y="1463040"/>
            <a:ext cx="731520" cy="7315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406640" y="150876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Reusable modules</a:t>
            </a:r>
            <a:endParaRPr lang="en-US" sz="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3680" y="2468880"/>
            <a:ext cx="731520" cy="7315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06640" y="25146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Isolated workspaces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[14]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6"/>
              </a:rPr>
              <a:t>[15]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 &amp; Governance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841248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version control (Git) and GitLab merge requests for all IaC changes.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Always configure a remote backend (Terraform Cloud) to protect state and enable locking.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Leverage modules and variables to avoid duplication and enforce standards.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 secrets in GitLab CI/CD variables or encrypted state, never hard‑code credentials.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Enable cost estimation and policy checks (Sentinel/OPA) on Terraform Cloud.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continuous integration: run terraform fmt, validate and plan on every commit.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/>
              </a:rPr>
              <a:t>[16]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[17]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CI/CD &amp; Terraform Workflow</a:t>
            </a:r>
            <a:endParaRPr lang="en-US" sz="2400" dirty="0"/>
          </a:p>
        </p:txBody>
      </p:sp>
      <p:pic>
        <p:nvPicPr>
          <p:cNvPr id="3" name="Image 0" descr="/home/oai/share/terraform_snowflake_diagram_simpl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4640" y="1280160"/>
            <a:ext cx="4354719" cy="29260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429768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GitLab triggers Terraform runs in Terraform Cloud; Flyway applies DB migrations; both target Snowflake.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36576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[18]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[19]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2025-09-12T20:23:26Z</dcterms:created>
  <dcterms:modified xsi:type="dcterms:W3CDTF">2025-09-12T20:23:26Z</dcterms:modified>
</cp:coreProperties>
</file>