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3"/>
  </p:notesMasterIdLst>
  <p:sldIdLst>
    <p:sldId id="264" r:id="rId2"/>
    <p:sldId id="261" r:id="rId3"/>
    <p:sldId id="260" r:id="rId4"/>
    <p:sldId id="265" r:id="rId5"/>
    <p:sldId id="266" r:id="rId6"/>
    <p:sldId id="267" r:id="rId7"/>
    <p:sldId id="268" r:id="rId8"/>
    <p:sldId id="262" r:id="rId9"/>
    <p:sldId id="269" r:id="rId10"/>
    <p:sldId id="271" r:id="rId11"/>
    <p:sldId id="263" r:id="rId12"/>
    <p:sldId id="278" r:id="rId13"/>
    <p:sldId id="272" r:id="rId14"/>
    <p:sldId id="273" r:id="rId15"/>
    <p:sldId id="274" r:id="rId16"/>
    <p:sldId id="276" r:id="rId17"/>
    <p:sldId id="279" r:id="rId18"/>
    <p:sldId id="275" r:id="rId19"/>
    <p:sldId id="277" r:id="rId20"/>
    <p:sldId id="280" r:id="rId21"/>
    <p:sldId id="258" r:id="rId2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2325C8-FBBD-4932-9471-D48E54CDCCAC}" type="datetimeFigureOut">
              <a:rPr lang="en-US" altLang="en-US"/>
              <a:pPr>
                <a:defRPr/>
              </a:pPr>
              <a:t>5/5/2017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27DB-B1BF-4D0B-A3CB-23545D04F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1330642500 h 528"/>
                <a:gd name="T6" fmla="*/ 12003212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55242"/>
            <a:ext cx="134778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65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1330642500 h 528"/>
                <a:gd name="T6" fmla="*/ 12003212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9313AF-FF46-4C1A-BA9F-0DF14DB33632}" type="datetime1">
              <a:rPr lang="en-US" altLang="en-US"/>
              <a:pPr>
                <a:defRPr/>
              </a:pPr>
              <a:t>5/5/2017</a:t>
            </a:fld>
            <a:endParaRPr lang="en-US" altLang="en-US"/>
          </a:p>
        </p:txBody>
      </p:sp>
      <p:sp>
        <p:nvSpPr>
          <p:cNvPr id="1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#SSxx</a:t>
            </a: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F98F86-7151-4842-9BB2-147485BE0B0E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5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55242"/>
            <a:ext cx="134778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1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2" y="274638"/>
            <a:ext cx="9245601" cy="1143000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B060B-1879-4E8F-9C9B-DF1AA2C66C8C}" type="datetime1">
              <a:rPr lang="en-US" altLang="en-US"/>
              <a:pPr>
                <a:defRPr/>
              </a:pPr>
              <a:t>5/5/2017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C53C-9F89-4DDE-A73C-FCE67BB39BDF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3031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9119307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F935D-7DC9-490B-A2DC-C5FEE91E0A52}" type="datetime1">
              <a:rPr lang="en-US" altLang="en-US"/>
              <a:pPr>
                <a:defRPr/>
              </a:pPr>
              <a:t>5/5/2017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1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55242"/>
            <a:ext cx="134778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1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971C3-8548-400E-81F0-EE54678C5B18}" type="datetime1">
              <a:rPr lang="en-US" altLang="en-US"/>
              <a:pPr>
                <a:defRPr/>
              </a:pPr>
              <a:t>5/5/2017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2448-CAF6-4A22-A237-37BB83832CC2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1163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F591-681C-4ADA-88AA-11A2CAAD5A00}" type="datetime1">
              <a:rPr lang="en-US" altLang="en-US"/>
              <a:pPr>
                <a:defRPr/>
              </a:pPr>
              <a:t>5/5/2017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5107-C8C1-4D11-BFFE-58E0D86D297D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30892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2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48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91F468-1428-4FCF-884D-AA773390401A}" type="datetime1">
              <a:rPr lang="en-US" altLang="en-US"/>
              <a:pPr>
                <a:defRPr/>
              </a:pPr>
              <a:t>5/5/2017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2" name="Picture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255242"/>
            <a:ext cx="134778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8" r:id="rId3"/>
    <p:sldLayoutId id="2147483763" r:id="rId4"/>
    <p:sldLayoutId id="2147483764" r:id="rId5"/>
    <p:sldLayoutId id="2147483759" r:id="rId6"/>
    <p:sldLayoutId id="2147483760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066800"/>
            <a:ext cx="7772400" cy="15240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Converting </a:t>
            </a:r>
            <a:r>
              <a:rPr lang="en-US" dirty="0">
                <a:effectLst/>
              </a:rPr>
              <a:t>Non-Imputed Dates for SDTM Data Sets With PROC FCMP</a:t>
            </a:r>
            <a:endParaRPr lang="en-US" dirty="0">
              <a:ea typeface="+mj-ea"/>
            </a:endParaRP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919748" y="2819400"/>
            <a:ext cx="9891252" cy="2209800"/>
          </a:xfrm>
        </p:spPr>
        <p:txBody>
          <a:bodyPr/>
          <a:lstStyle/>
          <a:p>
            <a:pPr marR="0" algn="l"/>
            <a:r>
              <a:rPr lang="en-US" altLang="en-US" dirty="0" smtClean="0"/>
              <a:t>Noory Kim</a:t>
            </a:r>
          </a:p>
          <a:p>
            <a:pPr marR="0" algn="l"/>
            <a:r>
              <a:rPr lang="en-US" altLang="en-US" dirty="0" smtClean="0"/>
              <a:t>Statistical Programmer, CROS NT LLC, Chapel Hill NC USA</a:t>
            </a:r>
          </a:p>
          <a:p>
            <a:pPr marR="0" algn="l"/>
            <a:r>
              <a:rPr lang="en-US" altLang="en-US" dirty="0" smtClean="0"/>
              <a:t>MS Biostatistics, UNC Chapel Hill</a:t>
            </a:r>
          </a:p>
          <a:p>
            <a:pPr marR="0" algn="l"/>
            <a:r>
              <a:rPr lang="en-US" dirty="0"/>
              <a:t>SAS Certified Advanced Programmer for SAS 9</a:t>
            </a:r>
          </a:p>
          <a:p>
            <a:pPr marR="0" algn="l"/>
            <a:endParaRPr lang="en-US" altLang="en-US" dirty="0"/>
          </a:p>
          <a:p>
            <a:pPr marR="0" algn="l"/>
            <a:endParaRPr lang="en-US" altLang="en-US" dirty="0"/>
          </a:p>
        </p:txBody>
      </p:sp>
      <p:sp>
        <p:nvSpPr>
          <p:cNvPr id="7172" name="Subtitle 2"/>
          <p:cNvSpPr txBox="1">
            <a:spLocks/>
          </p:cNvSpPr>
          <p:nvPr/>
        </p:nvSpPr>
        <p:spPr bwMode="auto">
          <a:xfrm>
            <a:off x="1752600" y="5715000"/>
            <a:ext cx="3200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PharmaSUG</a:t>
            </a:r>
            <a:r>
              <a:rPr lang="en-US" altLang="en-US" sz="2400" dirty="0">
                <a:solidFill>
                  <a:schemeClr val="bg1"/>
                </a:solidFill>
              </a:rPr>
              <a:t> 2017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Paper </a:t>
            </a:r>
            <a:r>
              <a:rPr lang="en-US" altLang="en-US" sz="2400" dirty="0" smtClean="0">
                <a:solidFill>
                  <a:schemeClr val="bg1"/>
                </a:solidFill>
              </a:rPr>
              <a:t>TT07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Paper Example: Expected Input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56684" y="1219200"/>
            <a:ext cx="10972800" cy="1371600"/>
          </a:xfrm>
        </p:spPr>
        <p:txBody>
          <a:bodyPr/>
          <a:lstStyle/>
          <a:p>
            <a:r>
              <a:rPr lang="it-IT" dirty="0" smtClean="0"/>
              <a:t>All input date values are 9 characters following the pattern </a:t>
            </a:r>
            <a:r>
              <a:rPr lang="it-IT" i="1" dirty="0" smtClean="0"/>
              <a:t>DDMMMYYYY</a:t>
            </a:r>
          </a:p>
          <a:p>
            <a:endParaRPr lang="it-IT" i="1" dirty="0" smtClean="0"/>
          </a:p>
          <a:p>
            <a:r>
              <a:rPr lang="en-US" dirty="0" smtClean="0"/>
              <a:t>Any year or day with a non-numeric character will be regarded as missing.</a:t>
            </a:r>
          </a:p>
          <a:p>
            <a:pPr lvl="1"/>
            <a:r>
              <a:rPr lang="en-US" sz="2700" b="1" dirty="0" smtClean="0"/>
              <a:t>UK</a:t>
            </a:r>
            <a:r>
              <a:rPr lang="en-US" sz="2700" dirty="0" smtClean="0"/>
              <a:t>MAY2017		</a:t>
            </a:r>
            <a:r>
              <a:rPr lang="en-US" sz="2700" dirty="0" smtClean="0">
                <a:sym typeface="Wingdings" panose="05000000000000000000" pitchFamily="2" charset="2"/>
              </a:rPr>
              <a:t>	2017-05</a:t>
            </a:r>
            <a:endParaRPr lang="en-US" sz="2700" dirty="0" smtClean="0"/>
          </a:p>
          <a:p>
            <a:pPr lvl="1"/>
            <a:r>
              <a:rPr lang="en-US" sz="2700" dirty="0" smtClean="0"/>
              <a:t>14MAY</a:t>
            </a:r>
            <a:r>
              <a:rPr lang="en-US" sz="2700" b="1" dirty="0" smtClean="0"/>
              <a:t>UNKN	</a:t>
            </a:r>
            <a:r>
              <a:rPr lang="en-US" sz="2700" b="1" dirty="0" smtClean="0">
                <a:sym typeface="Wingdings" panose="05000000000000000000" pitchFamily="2" charset="2"/>
              </a:rPr>
              <a:t> 	</a:t>
            </a:r>
            <a:r>
              <a:rPr lang="en-US" sz="2700" i="1" dirty="0" smtClean="0">
                <a:sym typeface="Wingdings" panose="05000000000000000000" pitchFamily="2" charset="2"/>
              </a:rPr>
              <a:t>null</a:t>
            </a:r>
          </a:p>
          <a:p>
            <a:pPr lvl="1"/>
            <a:endParaRPr lang="en-US" sz="2700" i="1" dirty="0" smtClean="0"/>
          </a:p>
          <a:p>
            <a:r>
              <a:rPr lang="en-US" dirty="0" smtClean="0"/>
              <a:t>Any month not matching an English abbreviation (“JAN”, “FEB”, etc.) will be regarded as missing.</a:t>
            </a:r>
          </a:p>
          <a:p>
            <a:pPr lvl="1"/>
            <a:r>
              <a:rPr lang="en-US" sz="2700" dirty="0" smtClean="0"/>
              <a:t>14</a:t>
            </a:r>
            <a:r>
              <a:rPr lang="en-US" sz="2700" b="1" dirty="0" smtClean="0"/>
              <a:t>UNK</a:t>
            </a:r>
            <a:r>
              <a:rPr lang="en-US" sz="2700" dirty="0" smtClean="0"/>
              <a:t>2017		</a:t>
            </a:r>
            <a:r>
              <a:rPr lang="en-US" sz="2700" dirty="0" smtClean="0">
                <a:sym typeface="Wingdings" panose="05000000000000000000" pitchFamily="2" charset="2"/>
              </a:rPr>
              <a:t>	2017</a:t>
            </a:r>
            <a:endParaRPr lang="en-US" sz="2700" b="1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9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3050"/>
            <a:ext cx="7467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Paper Example: Target Output</a:t>
            </a:r>
            <a:endParaRPr lang="en-US" dirty="0">
              <a:ea typeface="+mj-ea"/>
            </a:endParaRP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B7850F-888D-4F6F-959D-32A7A2B35886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72291"/>
              </p:ext>
            </p:extLst>
          </p:nvPr>
        </p:nvGraphicFramePr>
        <p:xfrm>
          <a:off x="486728" y="1219196"/>
          <a:ext cx="11400472" cy="517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027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Expected Input</a:t>
                      </a:r>
                      <a:endParaRPr lang="en-US" sz="2400" b="1" baseline="0" dirty="0" smtClean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Target Output</a:t>
                      </a:r>
                      <a:endParaRPr lang="en-US" sz="24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Conversion Rule</a:t>
                      </a:r>
                      <a:endParaRPr lang="en-US" sz="24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2017-05-14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6625760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2017-05-14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Ignore letter case of month component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UNMAY2017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UNUNK2017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5555292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14UNK2017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Ignore day value if month is </a:t>
                      </a: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unknown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14MAYUKUK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i="1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null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Ignore day and month if year is </a:t>
                      </a: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unknown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3057390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UNUNKUKUK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  <a:tabLst>
                          <a:tab pos="845820" algn="ctr"/>
                        </a:tabLst>
                      </a:pPr>
                      <a:r>
                        <a:rPr lang="en-US" sz="2600" i="1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null	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99JAN2017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2017-01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Ignore day if after last actual</a:t>
                      </a:r>
                      <a:r>
                        <a:rPr lang="en-US" sz="2600" baseline="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day of the month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31FEB2017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i="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2017-02</a:t>
                      </a:r>
                      <a:endParaRPr lang="en-US" sz="2600" i="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Ignore day if after last actual</a:t>
                      </a:r>
                      <a:r>
                        <a:rPr lang="en-US" sz="2600" baseline="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day of the month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Paper Example: Pseudocode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2622339" y="2248680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YYYY all digits?</a:t>
            </a:r>
            <a:endParaRPr lang="en-US" sz="2400" dirty="0"/>
          </a:p>
        </p:txBody>
      </p:sp>
      <p:sp>
        <p:nvSpPr>
          <p:cNvPr id="4" name="Flowchart: Process 3"/>
          <p:cNvSpPr/>
          <p:nvPr/>
        </p:nvSpPr>
        <p:spPr>
          <a:xfrm>
            <a:off x="6086582" y="1068894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null value</a:t>
            </a:r>
            <a:endParaRPr lang="en-US" sz="2400" dirty="0"/>
          </a:p>
        </p:txBody>
      </p:sp>
      <p:sp>
        <p:nvSpPr>
          <p:cNvPr id="8" name="Flowchart: Decision 7"/>
          <p:cNvSpPr/>
          <p:nvPr/>
        </p:nvSpPr>
        <p:spPr>
          <a:xfrm>
            <a:off x="50323" y="1152626"/>
            <a:ext cx="3879088" cy="1525744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the input non-missing?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41241" y="2812505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10" name="TextBox 9"/>
          <p:cNvSpPr txBox="1"/>
          <p:nvPr/>
        </p:nvSpPr>
        <p:spPr>
          <a:xfrm>
            <a:off x="4375195" y="1060126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12" name="Down Arrow 11"/>
          <p:cNvSpPr/>
          <p:nvPr/>
        </p:nvSpPr>
        <p:spPr>
          <a:xfrm rot="18484962" flipH="1">
            <a:off x="2515533" y="2413266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477280" flipH="1">
            <a:off x="5125371" y="3473864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07805" y="3889169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16" name="Down Arrow 15"/>
          <p:cNvSpPr/>
          <p:nvPr/>
        </p:nvSpPr>
        <p:spPr>
          <a:xfrm rot="16200000" flipH="1">
            <a:off x="4812575" y="1349720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3781169" flipH="1">
            <a:off x="5552076" y="1974167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11483" y="2269719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19" name="Flowchart: Decision 18"/>
          <p:cNvSpPr/>
          <p:nvPr/>
        </p:nvSpPr>
        <p:spPr>
          <a:xfrm>
            <a:off x="5331898" y="3327960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MMM a 3-character Eng. abbr.?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8137265" y="1929908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</a:t>
            </a:r>
            <a:endParaRPr lang="en-US" sz="2400" dirty="0"/>
          </a:p>
        </p:txBody>
      </p:sp>
      <p:sp>
        <p:nvSpPr>
          <p:cNvPr id="21" name="Down Arrow 20"/>
          <p:cNvSpPr/>
          <p:nvPr/>
        </p:nvSpPr>
        <p:spPr>
          <a:xfrm rot="13781169" flipH="1">
            <a:off x="7629791" y="2829754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7104" y="3115024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23" name="TextBox 22"/>
          <p:cNvSpPr txBox="1"/>
          <p:nvPr/>
        </p:nvSpPr>
        <p:spPr>
          <a:xfrm>
            <a:off x="10615084" y="4148927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24" name="Flowchart: Decision 23"/>
          <p:cNvSpPr/>
          <p:nvPr/>
        </p:nvSpPr>
        <p:spPr>
          <a:xfrm>
            <a:off x="8015192" y="4459274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DD all digits?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0982" y="4943277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28" name="Down Arrow 27"/>
          <p:cNvSpPr/>
          <p:nvPr/>
        </p:nvSpPr>
        <p:spPr>
          <a:xfrm rot="18477280" flipH="1">
            <a:off x="7789603" y="4624546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781169" flipH="1">
            <a:off x="10143743" y="3797275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0224993" y="2812553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9270015" y="6108539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32" name="Down Arrow 31"/>
          <p:cNvSpPr/>
          <p:nvPr/>
        </p:nvSpPr>
        <p:spPr>
          <a:xfrm rot="3126070" flipH="1">
            <a:off x="8837663" y="5694709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237379" y="6144985"/>
            <a:ext cx="3527206" cy="5917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YYYY-MM-DD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2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86701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Paper Example: Layer 1 - Year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41656"/>
            <a:ext cx="10134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smtClean="0">
                <a:latin typeface="Courier"/>
                <a:cs typeface="Courier"/>
              </a:rPr>
              <a:t>function </a:t>
            </a:r>
            <a:r>
              <a:rPr lang="en-US" sz="2700" b="1" dirty="0" err="1" smtClean="0">
                <a:latin typeface="Courier"/>
                <a:cs typeface="Courier"/>
              </a:rPr>
              <a:t>convertDate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indate</a:t>
            </a:r>
            <a:r>
              <a:rPr lang="en-US" sz="2700" dirty="0" smtClean="0">
                <a:latin typeface="Courier"/>
                <a:cs typeface="Courier"/>
              </a:rPr>
              <a:t> $) $;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	length outdate $10;</a:t>
            </a: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if length(</a:t>
            </a:r>
            <a:r>
              <a:rPr lang="en-US" sz="2700" b="1" dirty="0" err="1" smtClean="0">
                <a:solidFill>
                  <a:srgbClr val="0070C0"/>
                </a:solidFill>
                <a:latin typeface="Courier"/>
                <a:cs typeface="Courier"/>
              </a:rPr>
              <a:t>indate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) 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ne ' '</a:t>
            </a:r>
            <a:r>
              <a:rPr lang="en-US" sz="2700" dirty="0">
                <a:solidFill>
                  <a:srgbClr val="0070C0"/>
                </a:solidFill>
                <a:latin typeface="Courier"/>
                <a:cs typeface="Courier"/>
              </a:rPr>
              <a:t> </a:t>
            </a:r>
            <a:r>
              <a:rPr lang="en-US" sz="2700" dirty="0" smtClean="0">
                <a:latin typeface="Courier"/>
                <a:cs typeface="Courier"/>
              </a:rPr>
              <a:t>then do;</a:t>
            </a: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smtClean="0">
                <a:latin typeface="Courier"/>
                <a:cs typeface="Courier"/>
              </a:rPr>
              <a:t>	</a:t>
            </a:r>
            <a:r>
              <a:rPr lang="en-US" sz="2700" dirty="0" err="1" smtClean="0">
                <a:latin typeface="Courier"/>
                <a:cs typeface="Courier"/>
              </a:rPr>
              <a:t>yyyy</a:t>
            </a:r>
            <a:r>
              <a:rPr lang="en-US" sz="2700" dirty="0" smtClean="0">
                <a:latin typeface="Courier"/>
                <a:cs typeface="Courier"/>
              </a:rPr>
              <a:t> = </a:t>
            </a:r>
            <a:r>
              <a:rPr lang="en-US" sz="2700" dirty="0" err="1" smtClean="0">
                <a:latin typeface="Courier"/>
                <a:cs typeface="Courier"/>
              </a:rPr>
              <a:t>substr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indate</a:t>
            </a:r>
            <a:r>
              <a:rPr lang="en-US" sz="2700" dirty="0" smtClean="0">
                <a:latin typeface="Courier"/>
                <a:cs typeface="Courier"/>
              </a:rPr>
              <a:t>, 6, 4);</a:t>
            </a: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smtClean="0">
                <a:latin typeface="Courier"/>
                <a:cs typeface="Courier"/>
              </a:rPr>
              <a:t>	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if </a:t>
            </a:r>
            <a:r>
              <a:rPr lang="en-US" sz="2700" b="1" dirty="0" err="1" smtClean="0">
                <a:solidFill>
                  <a:srgbClr val="0070C0"/>
                </a:solidFill>
                <a:latin typeface="Courier"/>
                <a:cs typeface="Courier"/>
              </a:rPr>
              <a:t>notdigit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(</a:t>
            </a:r>
            <a:r>
              <a:rPr lang="en-US" sz="2700" b="1" dirty="0" err="1" smtClean="0">
                <a:solidFill>
                  <a:srgbClr val="0070C0"/>
                </a:solidFill>
                <a:latin typeface="Courier"/>
                <a:cs typeface="Courier"/>
              </a:rPr>
              <a:t>yyyy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) = 0</a:t>
            </a:r>
            <a:r>
              <a:rPr lang="en-US" sz="2700" dirty="0" smtClean="0">
                <a:latin typeface="Courier"/>
                <a:cs typeface="Courier"/>
              </a:rPr>
              <a:t> then do;</a:t>
            </a:r>
          </a:p>
          <a:p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smtClean="0">
                <a:latin typeface="Courier"/>
                <a:cs typeface="Courier"/>
              </a:rPr>
              <a:t>		... &lt;</a:t>
            </a:r>
            <a:r>
              <a:rPr lang="en-US" sz="2700" b="1" dirty="0" smtClean="0">
                <a:latin typeface="Courier"/>
                <a:cs typeface="Courier"/>
              </a:rPr>
              <a:t>Layers 2 and 3</a:t>
            </a:r>
            <a:r>
              <a:rPr lang="en-US" sz="2700" dirty="0" smtClean="0">
                <a:latin typeface="Courier"/>
                <a:cs typeface="Courier"/>
              </a:rPr>
              <a:t>&gt;</a:t>
            </a:r>
            <a:endParaRPr lang="en-US" sz="2700" dirty="0">
              <a:latin typeface="Courier"/>
              <a:cs typeface="Courier"/>
            </a:endParaRPr>
          </a:p>
          <a:p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		end;</a:t>
            </a:r>
          </a:p>
          <a:p>
            <a:r>
              <a:rPr lang="en-US" sz="2700" dirty="0" smtClean="0">
                <a:latin typeface="Courier"/>
                <a:cs typeface="Courier"/>
              </a:rPr>
              <a:t>		else 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outdate = 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' '</a:t>
            </a:r>
            <a:r>
              <a:rPr lang="en-US" sz="2700" dirty="0">
                <a:latin typeface="Courier"/>
                <a:cs typeface="Courier"/>
              </a:rPr>
              <a:t>;</a:t>
            </a:r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smtClean="0">
                <a:latin typeface="Courier"/>
                <a:cs typeface="Courier"/>
              </a:rPr>
              <a:t>else 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outdate = 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' '</a:t>
            </a:r>
            <a:r>
              <a:rPr lang="en-US" sz="2700" dirty="0">
                <a:latin typeface="Courier"/>
                <a:cs typeface="Courier"/>
              </a:rPr>
              <a:t>;</a:t>
            </a:r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dirty="0" err="1" smtClean="0">
                <a:latin typeface="Courier"/>
                <a:cs typeface="Courier"/>
              </a:rPr>
              <a:t>endsub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  <a:endParaRPr lang="en-US" sz="2700" dirty="0">
              <a:latin typeface="Courier"/>
              <a:cs typeface="Courier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8382000" y="1141656"/>
            <a:ext cx="3879088" cy="1525744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the input non-missing?</a:t>
            </a:r>
            <a:endParaRPr lang="en-US" sz="2400" dirty="0"/>
          </a:p>
        </p:txBody>
      </p:sp>
      <p:sp>
        <p:nvSpPr>
          <p:cNvPr id="7" name="Flowchart: Decision 6"/>
          <p:cNvSpPr/>
          <p:nvPr/>
        </p:nvSpPr>
        <p:spPr>
          <a:xfrm>
            <a:off x="0" y="2894443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YYYY all digits?</a:t>
            </a:r>
            <a:endParaRPr lang="en-US" sz="2400" dirty="0"/>
          </a:p>
        </p:txBody>
      </p:sp>
      <p:sp>
        <p:nvSpPr>
          <p:cNvPr id="8" name="Flowchart: Process 7"/>
          <p:cNvSpPr/>
          <p:nvPr/>
        </p:nvSpPr>
        <p:spPr>
          <a:xfrm>
            <a:off x="7239000" y="4876800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null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2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05800" cy="86701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Paper Example: Layer 2 - Month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41656"/>
            <a:ext cx="101346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smtClean="0">
                <a:latin typeface="Courier"/>
                <a:cs typeface="Courier"/>
              </a:rPr>
              <a:t>mmm = </a:t>
            </a:r>
            <a:r>
              <a:rPr lang="en-US" sz="2700" dirty="0" err="1" smtClean="0">
                <a:latin typeface="Courier"/>
                <a:cs typeface="Courier"/>
              </a:rPr>
              <a:t>upcase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substr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indate</a:t>
            </a:r>
            <a:r>
              <a:rPr lang="en-US" sz="2700" dirty="0" smtClean="0">
                <a:latin typeface="Courier"/>
                <a:cs typeface="Courier"/>
              </a:rPr>
              <a:t>, 3, 3));</a:t>
            </a:r>
          </a:p>
          <a:p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mm</a:t>
            </a:r>
            <a:r>
              <a:rPr lang="en-US" sz="2700" dirty="0" smtClean="0">
                <a:solidFill>
                  <a:srgbClr val="0070C0"/>
                </a:solidFill>
                <a:latin typeface="Courier"/>
                <a:cs typeface="Courier"/>
              </a:rPr>
              <a:t> </a:t>
            </a:r>
            <a:r>
              <a:rPr lang="en-US" sz="2700" dirty="0">
                <a:solidFill>
                  <a:srgbClr val="0070C0"/>
                </a:solidFill>
                <a:latin typeface="Courier"/>
                <a:cs typeface="Courier"/>
              </a:rPr>
              <a:t>= 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put(mmm, </a:t>
            </a:r>
            <a:r>
              <a:rPr lang="en-US" sz="2700" b="1" dirty="0">
                <a:solidFill>
                  <a:srgbClr val="7030A0"/>
                </a:solidFill>
                <a:latin typeface="Courier"/>
                <a:cs typeface="Courier"/>
              </a:rPr>
              <a:t>$month</a:t>
            </a:r>
            <a:r>
              <a:rPr lang="en-US" sz="2700" b="1" dirty="0">
                <a:latin typeface="Courier"/>
                <a:cs typeface="Courier"/>
              </a:rPr>
              <a:t>.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)</a:t>
            </a:r>
            <a:r>
              <a:rPr lang="en-US" sz="2700" b="1" dirty="0">
                <a:latin typeface="Courier"/>
                <a:cs typeface="Courier"/>
              </a:rPr>
              <a:t>;	</a:t>
            </a:r>
          </a:p>
          <a:p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if 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mm ne ' '</a:t>
            </a:r>
            <a:r>
              <a:rPr lang="en-US" sz="2700" dirty="0">
                <a:latin typeface="Courier"/>
                <a:cs typeface="Courier"/>
              </a:rPr>
              <a:t> then do;    				</a:t>
            </a:r>
          </a:p>
          <a:p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	... </a:t>
            </a:r>
            <a:r>
              <a:rPr lang="en-US" sz="2700" dirty="0">
                <a:latin typeface="Courier"/>
                <a:cs typeface="Courier"/>
              </a:rPr>
              <a:t>&lt;</a:t>
            </a:r>
            <a:r>
              <a:rPr lang="en-US" sz="2700" b="1" dirty="0" smtClean="0">
                <a:latin typeface="Courier"/>
                <a:cs typeface="Courier"/>
              </a:rPr>
              <a:t>Layer 3</a:t>
            </a:r>
            <a:r>
              <a:rPr lang="en-US" sz="2700" dirty="0">
                <a:latin typeface="Courier"/>
                <a:cs typeface="Courier"/>
              </a:rPr>
              <a:t>&gt;</a:t>
            </a:r>
          </a:p>
          <a:p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end;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else </a:t>
            </a:r>
            <a:r>
              <a:rPr lang="en-US" sz="2700" dirty="0">
                <a:latin typeface="Courier"/>
                <a:cs typeface="Courier"/>
              </a:rPr>
              <a:t>outdate = </a:t>
            </a:r>
            <a:r>
              <a:rPr lang="en-US" sz="2700" dirty="0" err="1">
                <a:latin typeface="Courier"/>
                <a:cs typeface="Courier"/>
              </a:rPr>
              <a:t>yyyy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  <a:endParaRPr lang="en-US" sz="2700" dirty="0">
              <a:latin typeface="Courier"/>
              <a:cs typeface="Courier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477000" y="3623029"/>
            <a:ext cx="5541433" cy="176026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600" dirty="0" smtClean="0"/>
              <a:t>In this example the format </a:t>
            </a:r>
            <a:r>
              <a:rPr lang="en-US" sz="2600" b="1" dirty="0" smtClean="0">
                <a:solidFill>
                  <a:srgbClr val="7030A0"/>
                </a:solidFill>
              </a:rPr>
              <a:t>$month</a:t>
            </a:r>
            <a:r>
              <a:rPr lang="en-US" sz="2600" dirty="0" smtClean="0"/>
              <a:t> uses standard English </a:t>
            </a:r>
            <a:r>
              <a:rPr lang="en-US" sz="2600" dirty="0" err="1" smtClean="0"/>
              <a:t>abbrevations</a:t>
            </a:r>
            <a:r>
              <a:rPr lang="en-US" sz="2600" dirty="0"/>
              <a:t> </a:t>
            </a:r>
            <a:r>
              <a:rPr lang="en-US" sz="2600" dirty="0" smtClean="0"/>
              <a:t>(e.g. </a:t>
            </a:r>
            <a:r>
              <a:rPr lang="en-US" altLang="en-US" sz="2600" dirty="0" smtClean="0"/>
              <a:t>‘JAN’ = ‘01’; ‘FEB’ = ‘02’, ..., </a:t>
            </a:r>
            <a:r>
              <a:rPr lang="en-US" altLang="en-US" sz="2600" dirty="0"/>
              <a:t>o</a:t>
            </a:r>
            <a:r>
              <a:rPr lang="en-US" altLang="en-US" sz="2600" dirty="0" smtClean="0"/>
              <a:t>ther = ‘ ’)</a:t>
            </a:r>
            <a:endParaRPr lang="en-US" altLang="en-US" sz="2600" dirty="0"/>
          </a:p>
        </p:txBody>
      </p:sp>
      <p:sp>
        <p:nvSpPr>
          <p:cNvPr id="7" name="Flowchart: Decision 6"/>
          <p:cNvSpPr/>
          <p:nvPr/>
        </p:nvSpPr>
        <p:spPr>
          <a:xfrm>
            <a:off x="5791200" y="1814645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MMM a 3-character Eng. abbr.?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492500" y="4926092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05800" cy="86701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Paper Example: Layer 3 – Day 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41656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err="1" smtClean="0">
                <a:latin typeface="Courier"/>
                <a:cs typeface="Courier"/>
              </a:rPr>
              <a:t>dd</a:t>
            </a:r>
            <a:r>
              <a:rPr lang="en-US" sz="2700" dirty="0" smtClean="0">
                <a:latin typeface="Courier"/>
                <a:cs typeface="Courier"/>
              </a:rPr>
              <a:t> = </a:t>
            </a:r>
            <a:r>
              <a:rPr lang="en-US" sz="2700" dirty="0" err="1">
                <a:latin typeface="Courier"/>
                <a:cs typeface="Courier"/>
              </a:rPr>
              <a:t>substr</a:t>
            </a:r>
            <a:r>
              <a:rPr lang="en-US" sz="2700" dirty="0">
                <a:latin typeface="Courier"/>
                <a:cs typeface="Courier"/>
              </a:rPr>
              <a:t>(</a:t>
            </a:r>
            <a:r>
              <a:rPr lang="en-US" sz="2700" dirty="0" err="1">
                <a:latin typeface="Courier"/>
                <a:cs typeface="Courier"/>
              </a:rPr>
              <a:t>indate</a:t>
            </a:r>
            <a:r>
              <a:rPr lang="en-US" sz="2700" dirty="0">
                <a:latin typeface="Courier"/>
                <a:cs typeface="Courier"/>
              </a:rPr>
              <a:t>, 1, 2);	</a:t>
            </a:r>
          </a:p>
          <a:p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b="1" dirty="0" smtClean="0">
                <a:latin typeface="Courier"/>
                <a:cs typeface="Courier"/>
              </a:rPr>
              <a:t>if </a:t>
            </a:r>
            <a:r>
              <a:rPr lang="en-US" sz="2700" b="1" dirty="0" err="1">
                <a:latin typeface="Courier"/>
                <a:cs typeface="Courier"/>
              </a:rPr>
              <a:t>notdigit</a:t>
            </a:r>
            <a:r>
              <a:rPr lang="en-US" sz="2700" b="1" dirty="0">
                <a:latin typeface="Courier"/>
                <a:cs typeface="Courier"/>
              </a:rPr>
              <a:t>(</a:t>
            </a:r>
            <a:r>
              <a:rPr lang="en-US" sz="2700" b="1" dirty="0" err="1">
                <a:latin typeface="Courier"/>
                <a:cs typeface="Courier"/>
              </a:rPr>
              <a:t>dd</a:t>
            </a:r>
            <a:r>
              <a:rPr lang="en-US" sz="2700" b="1" dirty="0">
                <a:latin typeface="Courier"/>
                <a:cs typeface="Courier"/>
              </a:rPr>
              <a:t>) = 0</a:t>
            </a:r>
            <a:r>
              <a:rPr lang="en-US" sz="2700" dirty="0">
                <a:latin typeface="Courier"/>
                <a:cs typeface="Courier"/>
              </a:rPr>
              <a:t> then do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 </a:t>
            </a:r>
          </a:p>
          <a:p>
            <a:pPr lvl="1"/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outdate = </a:t>
            </a:r>
            <a:r>
              <a:rPr lang="en-US" sz="2700" b="1" dirty="0" err="1" smtClean="0">
                <a:solidFill>
                  <a:srgbClr val="0070C0"/>
                </a:solidFill>
                <a:latin typeface="Courier"/>
                <a:cs typeface="Courier"/>
              </a:rPr>
              <a:t>yyyy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 || '-' || strip(mm) || '-' || </a:t>
            </a:r>
            <a:r>
              <a:rPr lang="en-US" sz="2700" b="1" dirty="0" err="1" smtClean="0">
                <a:solidFill>
                  <a:srgbClr val="0070C0"/>
                </a:solidFill>
                <a:latin typeface="Courier"/>
                <a:cs typeface="Courier"/>
              </a:rPr>
              <a:t>dd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;</a:t>
            </a:r>
            <a:endParaRPr lang="en-US" sz="2700" b="1" dirty="0">
              <a:solidFill>
                <a:srgbClr val="0070C0"/>
              </a:solidFill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	                   </a:t>
            </a:r>
          </a:p>
          <a:p>
            <a:r>
              <a:rPr lang="en-US" sz="2700" dirty="0" smtClean="0">
                <a:latin typeface="Courier"/>
                <a:cs typeface="Courier"/>
              </a:rPr>
              <a:t>end;</a:t>
            </a:r>
          </a:p>
          <a:p>
            <a:r>
              <a:rPr lang="en-US" sz="2700" dirty="0" smtClean="0">
                <a:latin typeface="Courier"/>
                <a:cs typeface="Courier"/>
              </a:rPr>
              <a:t>else </a:t>
            </a:r>
            <a:r>
              <a:rPr lang="en-US" sz="2700" dirty="0">
                <a:latin typeface="Courier"/>
                <a:cs typeface="Courier"/>
              </a:rPr>
              <a:t>outdate = </a:t>
            </a:r>
            <a:r>
              <a:rPr lang="en-US" sz="2700" b="1" dirty="0" err="1">
                <a:solidFill>
                  <a:srgbClr val="0070C0"/>
                </a:solidFill>
                <a:latin typeface="Courier"/>
                <a:cs typeface="Courier"/>
              </a:rPr>
              <a:t>yyyy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 || '-' || strip(mm)</a:t>
            </a:r>
            <a:r>
              <a:rPr lang="en-US" sz="2700" dirty="0">
                <a:latin typeface="Courier"/>
                <a:cs typeface="Courier"/>
              </a:rPr>
              <a:t>;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7239000" y="1277078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DD all digits?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7494697" y="4510594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</a:t>
            </a:r>
            <a:endParaRPr lang="en-US" sz="2400" dirty="0"/>
          </a:p>
        </p:txBody>
      </p:sp>
      <p:sp>
        <p:nvSpPr>
          <p:cNvPr id="9" name="Flowchart: Process 8"/>
          <p:cNvSpPr/>
          <p:nvPr/>
        </p:nvSpPr>
        <p:spPr>
          <a:xfrm>
            <a:off x="7494697" y="3250723"/>
            <a:ext cx="3527206" cy="5917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YYYY-MM-DD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3050"/>
            <a:ext cx="9067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Paper Example: Output</a:t>
            </a:r>
            <a:endParaRPr lang="en-US" dirty="0">
              <a:ea typeface="+mj-ea"/>
            </a:endParaRP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B7850F-888D-4F6F-959D-32A7A2B35886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1893"/>
              </p:ext>
            </p:extLst>
          </p:nvPr>
        </p:nvGraphicFramePr>
        <p:xfrm>
          <a:off x="2971800" y="1295402"/>
          <a:ext cx="4925085" cy="49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703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b="1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Input</a:t>
                      </a:r>
                      <a:endParaRPr lang="en-US" sz="2600" b="1" baseline="0" dirty="0" smtClean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b="1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Output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2017-05-14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6625760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2017-05-14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UNMAY2017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UNUNK2017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5555292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14UNK2017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14MAYUKUK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i="1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null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3057390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UNUNKUKUK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  <a:tabLst>
                          <a:tab pos="845820" algn="ctr"/>
                        </a:tabLst>
                      </a:pPr>
                      <a:r>
                        <a:rPr lang="en-US" sz="2600" i="1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null	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99JAN2017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2017-01-</a:t>
                      </a:r>
                      <a:r>
                        <a:rPr lang="en-US" sz="2600" dirty="0" smtClean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99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31FEB2017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i="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2017-02-</a:t>
                      </a:r>
                      <a:r>
                        <a:rPr lang="en-US" sz="2600" i="0" dirty="0" smtClean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31</a:t>
                      </a:r>
                      <a:endParaRPr lang="en-US" sz="2600" i="0" dirty="0">
                        <a:solidFill>
                          <a:srgbClr val="FF0000"/>
                        </a:solidFill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>
            <a:off x="8077200" y="1828800"/>
            <a:ext cx="533400" cy="3429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1600" y="3049369"/>
            <a:ext cx="228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Matches target output</a:t>
            </a:r>
            <a:endParaRPr lang="en-US" sz="2600" dirty="0"/>
          </a:p>
        </p:txBody>
      </p:sp>
      <p:sp>
        <p:nvSpPr>
          <p:cNvPr id="9" name="Right Brace 8"/>
          <p:cNvSpPr/>
          <p:nvPr/>
        </p:nvSpPr>
        <p:spPr>
          <a:xfrm>
            <a:off x="8089900" y="5371775"/>
            <a:ext cx="520700" cy="838200"/>
          </a:xfrm>
          <a:prstGeom prst="rightBrace">
            <a:avLst/>
          </a:prstGeom>
          <a:solidFill>
            <a:srgbClr val="FF000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991600" y="5544653"/>
            <a:ext cx="228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Invalid dates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58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065" y="111897"/>
            <a:ext cx="9525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Modified </a:t>
            </a:r>
            <a:r>
              <a:rPr lang="en-US" sz="4400" dirty="0" smtClean="0"/>
              <a:t>Example: Pseudocode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2622339" y="2248680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YYYY all digits?</a:t>
            </a:r>
            <a:endParaRPr lang="en-US" sz="2400" dirty="0"/>
          </a:p>
        </p:txBody>
      </p:sp>
      <p:sp>
        <p:nvSpPr>
          <p:cNvPr id="4" name="Flowchart: Process 3"/>
          <p:cNvSpPr/>
          <p:nvPr/>
        </p:nvSpPr>
        <p:spPr>
          <a:xfrm>
            <a:off x="6086582" y="1068894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null value</a:t>
            </a:r>
            <a:endParaRPr lang="en-US" sz="2400" dirty="0"/>
          </a:p>
        </p:txBody>
      </p:sp>
      <p:sp>
        <p:nvSpPr>
          <p:cNvPr id="8" name="Flowchart: Decision 7"/>
          <p:cNvSpPr/>
          <p:nvPr/>
        </p:nvSpPr>
        <p:spPr>
          <a:xfrm>
            <a:off x="50323" y="1152626"/>
            <a:ext cx="3879088" cy="1525744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the input non-missing?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41241" y="2812505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10" name="TextBox 9"/>
          <p:cNvSpPr txBox="1"/>
          <p:nvPr/>
        </p:nvSpPr>
        <p:spPr>
          <a:xfrm>
            <a:off x="4375195" y="1060126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12" name="Down Arrow 11"/>
          <p:cNvSpPr/>
          <p:nvPr/>
        </p:nvSpPr>
        <p:spPr>
          <a:xfrm rot="18484962" flipH="1">
            <a:off x="2515533" y="2413266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477280" flipH="1">
            <a:off x="5125371" y="3473864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07805" y="3889169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16" name="Down Arrow 15"/>
          <p:cNvSpPr/>
          <p:nvPr/>
        </p:nvSpPr>
        <p:spPr>
          <a:xfrm rot="16200000" flipH="1">
            <a:off x="4812575" y="1349720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3781169" flipH="1">
            <a:off x="5552076" y="1974167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11483" y="2269719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19" name="Flowchart: Decision 18"/>
          <p:cNvSpPr/>
          <p:nvPr/>
        </p:nvSpPr>
        <p:spPr>
          <a:xfrm>
            <a:off x="5331898" y="3327960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MMM a 3-character Eng. abbr.?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8137265" y="1929908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</a:t>
            </a:r>
            <a:endParaRPr lang="en-US" sz="2400" dirty="0"/>
          </a:p>
        </p:txBody>
      </p:sp>
      <p:sp>
        <p:nvSpPr>
          <p:cNvPr id="21" name="Down Arrow 20"/>
          <p:cNvSpPr/>
          <p:nvPr/>
        </p:nvSpPr>
        <p:spPr>
          <a:xfrm rot="13781169" flipH="1">
            <a:off x="7629791" y="2829754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7104" y="3115024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54970" y="4061748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  <p:sp>
        <p:nvSpPr>
          <p:cNvPr id="24" name="Flowchart: Decision 23"/>
          <p:cNvSpPr/>
          <p:nvPr/>
        </p:nvSpPr>
        <p:spPr>
          <a:xfrm>
            <a:off x="8015192" y="4459274"/>
            <a:ext cx="4038601" cy="1572738"/>
          </a:xfrm>
          <a:prstGeom prst="flowChartDecisio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DD all digits?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00982" y="4943277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28" name="Down Arrow 27"/>
          <p:cNvSpPr/>
          <p:nvPr/>
        </p:nvSpPr>
        <p:spPr>
          <a:xfrm rot="18477280" flipH="1">
            <a:off x="7789603" y="4624546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781169" flipH="1">
            <a:off x="9858654" y="3776480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0224993" y="2812553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812815" y="5872490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32" name="Down Arrow 31"/>
          <p:cNvSpPr/>
          <p:nvPr/>
        </p:nvSpPr>
        <p:spPr>
          <a:xfrm rot="3126070" flipH="1">
            <a:off x="8332743" y="5402368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74922" y="5518396"/>
            <a:ext cx="3527206" cy="5917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YYYY-MM-DD</a:t>
            </a:r>
            <a:endParaRPr lang="en-US" sz="2400" dirty="0"/>
          </a:p>
        </p:txBody>
      </p:sp>
      <p:sp>
        <p:nvSpPr>
          <p:cNvPr id="34" name="Flowchart: Decision 33"/>
          <p:cNvSpPr/>
          <p:nvPr/>
        </p:nvSpPr>
        <p:spPr>
          <a:xfrm>
            <a:off x="4438171" y="5225597"/>
            <a:ext cx="4038601" cy="1572738"/>
          </a:xfrm>
          <a:prstGeom prst="flowChartDecision">
            <a:avLst/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YYYY-MM-DD a valid date?</a:t>
            </a:r>
          </a:p>
        </p:txBody>
      </p:sp>
      <p:sp>
        <p:nvSpPr>
          <p:cNvPr id="35" name="Down Arrow 34"/>
          <p:cNvSpPr/>
          <p:nvPr/>
        </p:nvSpPr>
        <p:spPr>
          <a:xfrm rot="5400000" flipH="1">
            <a:off x="4243366" y="5690405"/>
            <a:ext cx="487681" cy="57053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98313" y="4734429"/>
            <a:ext cx="2909682" cy="5431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</a:t>
            </a:r>
            <a:endParaRPr lang="en-US" sz="2400" dirty="0"/>
          </a:p>
        </p:txBody>
      </p:sp>
      <p:sp>
        <p:nvSpPr>
          <p:cNvPr id="37" name="Down Arrow 36"/>
          <p:cNvSpPr/>
          <p:nvPr/>
        </p:nvSpPr>
        <p:spPr>
          <a:xfrm rot="6781240" flipH="1">
            <a:off x="4544832" y="4992266"/>
            <a:ext cx="487681" cy="57053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32181" y="6188196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Yes</a:t>
            </a:r>
            <a:endParaRPr lang="en-US" sz="2700" dirty="0"/>
          </a:p>
        </p:txBody>
      </p:sp>
      <p:sp>
        <p:nvSpPr>
          <p:cNvPr id="39" name="TextBox 38"/>
          <p:cNvSpPr txBox="1"/>
          <p:nvPr/>
        </p:nvSpPr>
        <p:spPr>
          <a:xfrm>
            <a:off x="4955628" y="4848818"/>
            <a:ext cx="91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No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910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9906000" cy="86701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Modified Example: Layer 3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115062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outdate 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= </a:t>
            </a:r>
            <a:r>
              <a:rPr lang="en-US" sz="2700" b="1" dirty="0" err="1">
                <a:solidFill>
                  <a:srgbClr val="0070C0"/>
                </a:solidFill>
                <a:latin typeface="Courier"/>
                <a:cs typeface="Courier"/>
              </a:rPr>
              <a:t>yyyy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 || '-' || strip(mm) || '-' || </a:t>
            </a:r>
            <a:r>
              <a:rPr lang="en-US" sz="2700" b="1" dirty="0" err="1">
                <a:solidFill>
                  <a:srgbClr val="0070C0"/>
                </a:solidFill>
                <a:latin typeface="Courier"/>
                <a:cs typeface="Courier"/>
              </a:rPr>
              <a:t>dd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;</a:t>
            </a:r>
            <a:endParaRPr lang="en-US" sz="2700" b="1" dirty="0">
              <a:solidFill>
                <a:srgbClr val="0070C0"/>
              </a:solidFill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year  = </a:t>
            </a:r>
            <a:r>
              <a:rPr lang="en-US" sz="2700" dirty="0">
                <a:latin typeface="Courier"/>
                <a:cs typeface="Courier"/>
              </a:rPr>
              <a:t>input(</a:t>
            </a:r>
            <a:r>
              <a:rPr lang="en-US" sz="2700" dirty="0" err="1">
                <a:latin typeface="Courier"/>
                <a:cs typeface="Courier"/>
              </a:rPr>
              <a:t>yyyy</a:t>
            </a:r>
            <a:r>
              <a:rPr lang="en-US" sz="2700" dirty="0">
                <a:latin typeface="Courier"/>
                <a:cs typeface="Courier"/>
              </a:rPr>
              <a:t>, 8</a:t>
            </a:r>
            <a:r>
              <a:rPr lang="en-US" sz="2700" dirty="0" smtClean="0">
                <a:latin typeface="Courier"/>
                <a:cs typeface="Courier"/>
              </a:rPr>
              <a:t>.); </a:t>
            </a:r>
          </a:p>
          <a:p>
            <a:r>
              <a:rPr lang="en-US" sz="2700" dirty="0" smtClean="0">
                <a:latin typeface="Courier"/>
                <a:cs typeface="Courier"/>
              </a:rPr>
              <a:t>month </a:t>
            </a:r>
            <a:r>
              <a:rPr lang="en-US" sz="2700" dirty="0">
                <a:latin typeface="Courier"/>
                <a:cs typeface="Courier"/>
              </a:rPr>
              <a:t>= input(mm, 8.);</a:t>
            </a:r>
          </a:p>
          <a:p>
            <a:r>
              <a:rPr lang="en-US" sz="2700" dirty="0" smtClean="0">
                <a:latin typeface="Courier"/>
                <a:cs typeface="Courier"/>
              </a:rPr>
              <a:t>day   = </a:t>
            </a:r>
            <a:r>
              <a:rPr lang="en-US" sz="2700" dirty="0">
                <a:latin typeface="Courier"/>
                <a:cs typeface="Courier"/>
              </a:rPr>
              <a:t>input(</a:t>
            </a:r>
            <a:r>
              <a:rPr lang="en-US" sz="2700" dirty="0" err="1">
                <a:latin typeface="Courier"/>
                <a:cs typeface="Courier"/>
              </a:rPr>
              <a:t>dd</a:t>
            </a:r>
            <a:r>
              <a:rPr lang="en-US" sz="2700" dirty="0">
                <a:latin typeface="Courier"/>
                <a:cs typeface="Courier"/>
              </a:rPr>
              <a:t>, 8.);</a:t>
            </a:r>
          </a:p>
          <a:p>
            <a:r>
              <a:rPr lang="en-US" sz="2700" dirty="0">
                <a:latin typeface="Courier"/>
                <a:cs typeface="Courier"/>
              </a:rPr>
              <a:t> </a:t>
            </a:r>
          </a:p>
          <a:p>
            <a:r>
              <a:rPr lang="en-US" sz="2700" dirty="0" err="1" smtClean="0">
                <a:latin typeface="Courier"/>
                <a:cs typeface="Courier"/>
              </a:rPr>
              <a:t>month_start</a:t>
            </a:r>
            <a:r>
              <a:rPr lang="en-US" sz="2700" dirty="0" smtClean="0">
                <a:latin typeface="Courier"/>
                <a:cs typeface="Courier"/>
              </a:rPr>
              <a:t>   = </a:t>
            </a:r>
            <a:r>
              <a:rPr lang="en-US" sz="2700" dirty="0" err="1" smtClean="0">
                <a:latin typeface="Courier"/>
                <a:cs typeface="Courier"/>
              </a:rPr>
              <a:t>mdy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mo</a:t>
            </a:r>
            <a:r>
              <a:rPr lang="en-US" sz="2700" dirty="0" smtClean="0">
                <a:latin typeface="Courier"/>
                <a:cs typeface="Courier"/>
              </a:rPr>
              <a:t>, </a:t>
            </a:r>
            <a:r>
              <a:rPr lang="en-US" sz="2700" dirty="0">
                <a:latin typeface="Courier"/>
                <a:cs typeface="Courier"/>
              </a:rPr>
              <a:t>1, </a:t>
            </a:r>
            <a:r>
              <a:rPr lang="en-US" sz="2700" dirty="0" err="1" smtClean="0">
                <a:latin typeface="Courier"/>
                <a:cs typeface="Courier"/>
              </a:rPr>
              <a:t>yr</a:t>
            </a:r>
            <a:r>
              <a:rPr lang="en-US" sz="2700" dirty="0">
                <a:latin typeface="Courier"/>
                <a:cs typeface="Courier"/>
              </a:rPr>
              <a:t>);</a:t>
            </a:r>
          </a:p>
          <a:p>
            <a:r>
              <a:rPr lang="en-US" sz="2700" dirty="0" err="1" smtClean="0">
                <a:latin typeface="Courier"/>
                <a:cs typeface="Courier"/>
              </a:rPr>
              <a:t>month_end</a:t>
            </a:r>
            <a:r>
              <a:rPr lang="en-US" sz="2700" dirty="0" smtClean="0">
                <a:latin typeface="Courier"/>
                <a:cs typeface="Courier"/>
              </a:rPr>
              <a:t>     = </a:t>
            </a:r>
            <a:r>
              <a:rPr lang="en-US" sz="2700" dirty="0" err="1">
                <a:latin typeface="Courier"/>
                <a:cs typeface="Courier"/>
              </a:rPr>
              <a:t>intnx</a:t>
            </a:r>
            <a:r>
              <a:rPr lang="en-US" sz="2700" dirty="0">
                <a:latin typeface="Courier"/>
                <a:cs typeface="Courier"/>
              </a:rPr>
              <a:t>('month', </a:t>
            </a:r>
            <a:r>
              <a:rPr lang="en-US" sz="2700" dirty="0" err="1" smtClean="0">
                <a:latin typeface="Courier"/>
                <a:cs typeface="Courier"/>
              </a:rPr>
              <a:t>mo_start</a:t>
            </a:r>
            <a:r>
              <a:rPr lang="en-US" sz="2700" dirty="0">
                <a:latin typeface="Courier"/>
                <a:cs typeface="Courier"/>
              </a:rPr>
              <a:t>, 0, 'end</a:t>
            </a:r>
            <a:r>
              <a:rPr lang="en-US" sz="2700" dirty="0" smtClean="0">
                <a:latin typeface="Courier"/>
                <a:cs typeface="Courier"/>
              </a:rPr>
              <a:t>');          </a:t>
            </a:r>
            <a:r>
              <a:rPr lang="en-US" sz="2700" dirty="0" err="1" smtClean="0">
                <a:latin typeface="Courier"/>
                <a:cs typeface="Courier"/>
              </a:rPr>
              <a:t>month_lastday</a:t>
            </a:r>
            <a:r>
              <a:rPr lang="en-US" sz="2700" dirty="0" smtClean="0">
                <a:latin typeface="Courier"/>
                <a:cs typeface="Courier"/>
              </a:rPr>
              <a:t> = day(</a:t>
            </a:r>
            <a:r>
              <a:rPr lang="en-US" sz="2700" dirty="0" err="1" smtClean="0">
                <a:latin typeface="Courier"/>
                <a:cs typeface="Courier"/>
              </a:rPr>
              <a:t>month_end</a:t>
            </a:r>
            <a:r>
              <a:rPr lang="en-US" sz="2700" dirty="0" smtClean="0">
                <a:latin typeface="Courier"/>
                <a:cs typeface="Courier"/>
              </a:rPr>
              <a:t>);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 </a:t>
            </a:r>
          </a:p>
          <a:p>
            <a:r>
              <a:rPr lang="en-US" sz="2700" b="1" dirty="0" smtClean="0">
                <a:latin typeface="Courier"/>
                <a:cs typeface="Courier"/>
              </a:rPr>
              <a:t>if </a:t>
            </a:r>
            <a:r>
              <a:rPr lang="en-US" sz="2700" b="1" dirty="0">
                <a:latin typeface="Courier"/>
                <a:cs typeface="Courier"/>
              </a:rPr>
              <a:t>(day &lt; 1) or (day &gt; </a:t>
            </a:r>
            <a:r>
              <a:rPr lang="en-US" sz="2700" b="1" dirty="0" err="1" smtClean="0">
                <a:latin typeface="Courier"/>
                <a:cs typeface="Courier"/>
              </a:rPr>
              <a:t>month_lastday</a:t>
            </a:r>
            <a:r>
              <a:rPr lang="en-US" sz="2700" b="1" dirty="0">
                <a:latin typeface="Courier"/>
                <a:cs typeface="Courier"/>
              </a:rPr>
              <a:t>)</a:t>
            </a:r>
            <a:r>
              <a:rPr lang="en-US" sz="2700" dirty="0">
                <a:latin typeface="Courier"/>
                <a:cs typeface="Courier"/>
              </a:rPr>
              <a:t> </a:t>
            </a:r>
            <a:endParaRPr lang="en-US" sz="2700" dirty="0" smtClean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 </a:t>
            </a:r>
            <a:r>
              <a:rPr lang="en-US" sz="2700" dirty="0" smtClean="0">
                <a:latin typeface="Courier"/>
                <a:cs typeface="Courier"/>
              </a:rPr>
              <a:t>then 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outdate 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= </a:t>
            </a:r>
            <a:r>
              <a:rPr lang="en-US" sz="2700" b="1" dirty="0" err="1">
                <a:solidFill>
                  <a:srgbClr val="0070C0"/>
                </a:solidFill>
                <a:latin typeface="Courier"/>
                <a:cs typeface="Courier"/>
              </a:rPr>
              <a:t>yyyy</a:t>
            </a:r>
            <a:r>
              <a:rPr lang="en-US" sz="2700" b="1" dirty="0">
                <a:solidFill>
                  <a:srgbClr val="0070C0"/>
                </a:solidFill>
                <a:latin typeface="Courier"/>
                <a:cs typeface="Courier"/>
              </a:rPr>
              <a:t> || '-' || strip(mm</a:t>
            </a:r>
            <a:r>
              <a:rPr lang="en-US" sz="2700" b="1" dirty="0" smtClean="0">
                <a:solidFill>
                  <a:srgbClr val="0070C0"/>
                </a:solidFill>
                <a:latin typeface="Courier"/>
                <a:cs typeface="Courier"/>
              </a:rPr>
              <a:t>)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  <a:endParaRPr lang="en-US" sz="2700" dirty="0">
              <a:latin typeface="Courier"/>
              <a:cs typeface="Courier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7979832" y="3962400"/>
            <a:ext cx="4038601" cy="1572738"/>
          </a:xfrm>
          <a:prstGeom prst="flowChartDecision">
            <a:avLst/>
          </a:prstGeom>
          <a:solidFill>
            <a:srgbClr val="00B0F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YYYY-MM-DD a valid date?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8208652" y="1601106"/>
            <a:ext cx="3527206" cy="5917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YYYY-MM-DD</a:t>
            </a:r>
            <a:endParaRPr lang="en-US" sz="2400" dirty="0"/>
          </a:p>
        </p:txBody>
      </p:sp>
      <p:sp>
        <p:nvSpPr>
          <p:cNvPr id="9" name="Flowchart: Process 8"/>
          <p:cNvSpPr/>
          <p:nvPr/>
        </p:nvSpPr>
        <p:spPr>
          <a:xfrm>
            <a:off x="7294252" y="5623786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YYYY-MM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09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3050"/>
            <a:ext cx="10058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Modified Example: Output</a:t>
            </a:r>
            <a:endParaRPr lang="en-US" dirty="0">
              <a:ea typeface="+mj-ea"/>
            </a:endParaRP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B7850F-888D-4F6F-959D-32A7A2B35886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38776"/>
              </p:ext>
            </p:extLst>
          </p:nvPr>
        </p:nvGraphicFramePr>
        <p:xfrm>
          <a:off x="3352800" y="1295402"/>
          <a:ext cx="4544085" cy="491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703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b="1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Input</a:t>
                      </a:r>
                      <a:endParaRPr lang="en-US" sz="2600" b="1" baseline="0" dirty="0" smtClean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b="1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Output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2017-05-14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6625760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2017-05-14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UNMAY2017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UNUNK2017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5555292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14UNK2017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14MAYUKUK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i="1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null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3057390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UNUNKUKUK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  <a:tabLst>
                          <a:tab pos="845820" algn="ctr"/>
                        </a:tabLst>
                      </a:pPr>
                      <a:r>
                        <a:rPr lang="en-US" sz="2600" i="1" dirty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null	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99JAN2017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2017-01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4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31FEB2017</a:t>
                      </a:r>
                      <a:endParaRPr lang="en-US" sz="2600" dirty="0"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600" i="0" dirty="0" smtClean="0">
                          <a:effectLst/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2017-02</a:t>
                      </a:r>
                      <a:endParaRPr lang="en-US" sz="2600" i="0" dirty="0">
                        <a:solidFill>
                          <a:srgbClr val="FF0000"/>
                        </a:solidFill>
                        <a:effectLst/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>
            <a:off x="8382000" y="5727700"/>
            <a:ext cx="228600" cy="494975"/>
          </a:xfrm>
          <a:prstGeom prst="rightBrace">
            <a:avLst/>
          </a:prstGeom>
          <a:solidFill>
            <a:srgbClr val="FFC00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0958" y="5257800"/>
            <a:ext cx="289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(Could still use a data query: “2017-02-28”?)</a:t>
            </a:r>
            <a:endParaRPr lang="en-US" sz="2600" dirty="0"/>
          </a:p>
        </p:txBody>
      </p:sp>
      <p:sp>
        <p:nvSpPr>
          <p:cNvPr id="10" name="Right Brace 9"/>
          <p:cNvSpPr/>
          <p:nvPr/>
        </p:nvSpPr>
        <p:spPr>
          <a:xfrm>
            <a:off x="7987042" y="1905000"/>
            <a:ext cx="394958" cy="43049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39200" y="3657600"/>
            <a:ext cx="228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All dates are valid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289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4"/>
            <a:ext cx="11201400" cy="259079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Section 1: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Defining Custom Functions with the SAS Function Compiler (PROC FCMP)</a:t>
            </a:r>
            <a:endParaRPr lang="en-US" dirty="0">
              <a:ea typeface="+mj-ea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B37918-C1E9-4311-B892-3EDA9C3BB77D}" type="slidenum">
              <a:rPr lang="en-US" altLang="en-US" sz="10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Summary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85800" y="1474907"/>
            <a:ext cx="10972800" cy="1371600"/>
          </a:xfrm>
        </p:spPr>
        <p:txBody>
          <a:bodyPr/>
          <a:lstStyle/>
          <a:p>
            <a:r>
              <a:rPr lang="it-IT" sz="2600" dirty="0" smtClean="0"/>
              <a:t>PROC FCMP </a:t>
            </a:r>
          </a:p>
          <a:p>
            <a:pPr lvl="1"/>
            <a:r>
              <a:rPr lang="it-IT" sz="2600" dirty="0" smtClean="0"/>
              <a:t>Program custom functions to use </a:t>
            </a:r>
            <a:r>
              <a:rPr lang="it-IT" sz="2600" i="1" dirty="0" smtClean="0"/>
              <a:t>within </a:t>
            </a:r>
            <a:r>
              <a:rPr lang="it-IT" sz="2600" dirty="0" smtClean="0"/>
              <a:t>a DATA or PROC step</a:t>
            </a:r>
          </a:p>
          <a:p>
            <a:pPr lvl="1"/>
            <a:r>
              <a:rPr lang="it-IT" sz="2600" dirty="0" smtClean="0"/>
              <a:t>Increase modularity and reusability of code</a:t>
            </a:r>
          </a:p>
          <a:p>
            <a:pPr lvl="1"/>
            <a:r>
              <a:rPr lang="it-IT" sz="2600" dirty="0" smtClean="0"/>
              <a:t>Syntax similar to DATA step syntax</a:t>
            </a:r>
          </a:p>
          <a:p>
            <a:r>
              <a:rPr lang="it-IT" sz="2600" dirty="0" smtClean="0"/>
              <a:t>Partial dates in SDTM data sets</a:t>
            </a:r>
          </a:p>
          <a:p>
            <a:pPr lvl="1"/>
            <a:r>
              <a:rPr lang="it-IT" sz="2600" dirty="0" smtClean="0"/>
              <a:t>ISO8601 </a:t>
            </a:r>
            <a:r>
              <a:rPr lang="it-IT" sz="2600" dirty="0"/>
              <a:t>format (e.g. 2017-05)</a:t>
            </a:r>
          </a:p>
          <a:p>
            <a:pPr lvl="1"/>
            <a:r>
              <a:rPr lang="it-IT" sz="2600" dirty="0" smtClean="0"/>
              <a:t>Imputation not allowed by FDA</a:t>
            </a:r>
          </a:p>
          <a:p>
            <a:r>
              <a:rPr lang="it-IT" sz="2600" dirty="0" smtClean="0"/>
              <a:t>Converting partial dates</a:t>
            </a:r>
          </a:p>
          <a:p>
            <a:pPr lvl="1"/>
            <a:r>
              <a:rPr lang="it-IT" sz="2600" dirty="0" smtClean="0"/>
              <a:t>Need to anticipate missing values and missing value codes</a:t>
            </a:r>
          </a:p>
          <a:p>
            <a:pPr lvl="1"/>
            <a:r>
              <a:rPr lang="it-IT" sz="2600" dirty="0" smtClean="0"/>
              <a:t>Avoid outputting invalid dates (e.g. 2017-01-99)</a:t>
            </a:r>
          </a:p>
          <a:p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708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2743200" y="1676400"/>
            <a:ext cx="701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Name: </a:t>
            </a: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Noory Kim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Organization: </a:t>
            </a: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CROS NT LLC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Address: </a:t>
            </a: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501 </a:t>
            </a:r>
            <a:r>
              <a:rPr lang="en-US" altLang="en-US" sz="2000" dirty="0" err="1" smtClean="0">
                <a:solidFill>
                  <a:srgbClr val="005DA2"/>
                </a:solidFill>
                <a:latin typeface="Arial" panose="020B0604020202020204" pitchFamily="34" charset="0"/>
              </a:rPr>
              <a:t>Eastowne</a:t>
            </a: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 Drive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City, State ZIP: </a:t>
            </a: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Chapel Hill, NC 27514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Work Phone: </a:t>
            </a: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919-929-5015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E-mail: </a:t>
            </a: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noory.kim@crosnt.com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solidFill>
                  <a:srgbClr val="005DA2"/>
                </a:solidFill>
                <a:latin typeface="Arial" panose="020B0604020202020204" pitchFamily="34" charset="0"/>
              </a:rPr>
              <a:t>Web</a:t>
            </a:r>
            <a:r>
              <a:rPr lang="en-US" altLang="en-US" sz="2000" smtClean="0">
                <a:solidFill>
                  <a:srgbClr val="005DA2"/>
                </a:solidFill>
                <a:latin typeface="Arial" panose="020B0604020202020204" pitchFamily="34" charset="0"/>
              </a:rPr>
              <a:t>: www.crosnt.com</a:t>
            </a:r>
            <a:endParaRPr lang="en-US" altLang="en-US" sz="2000" dirty="0" smtClean="0">
              <a:solidFill>
                <a:srgbClr val="005DA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7E776-CF53-4D6A-A712-4E7E6E152D90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685800" y="1832154"/>
            <a:ext cx="10972800" cy="1371600"/>
          </a:xfrm>
        </p:spPr>
        <p:txBody>
          <a:bodyPr/>
          <a:lstStyle/>
          <a:p>
            <a:r>
              <a:rPr lang="en-US" dirty="0" smtClean="0"/>
              <a:t>To write custom functions for use </a:t>
            </a:r>
            <a:r>
              <a:rPr lang="en-US" i="1" dirty="0" smtClean="0"/>
              <a:t>inside </a:t>
            </a:r>
            <a:r>
              <a:rPr lang="en-US" dirty="0" smtClean="0"/>
              <a:t>a DATA or PROC </a:t>
            </a:r>
            <a:r>
              <a:rPr lang="en-US" dirty="0" smtClean="0"/>
              <a:t>step statement</a:t>
            </a:r>
            <a:endParaRPr lang="en-US" dirty="0" smtClean="0"/>
          </a:p>
          <a:p>
            <a:endParaRPr 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increase the modularity and reusability of your code</a:t>
            </a:r>
          </a:p>
          <a:p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Why use PROC FCMP?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819400"/>
            <a:ext cx="8991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atin typeface="Courier"/>
                <a:cs typeface="Courier"/>
              </a:rPr>
              <a:t>data two;</a:t>
            </a:r>
          </a:p>
          <a:p>
            <a:r>
              <a:rPr lang="en-US" sz="2700" dirty="0" smtClean="0">
                <a:latin typeface="Courier"/>
                <a:cs typeface="Courier"/>
              </a:rPr>
              <a:t>  set </a:t>
            </a:r>
            <a:r>
              <a:rPr lang="en-US" sz="2700" dirty="0">
                <a:latin typeface="Courier"/>
                <a:cs typeface="Courier"/>
              </a:rPr>
              <a:t>one;</a:t>
            </a:r>
          </a:p>
          <a:p>
            <a:r>
              <a:rPr lang="en-US" sz="2700" dirty="0" smtClean="0">
                <a:latin typeface="Courier"/>
                <a:cs typeface="Courier"/>
              </a:rPr>
              <a:t>  length </a:t>
            </a:r>
            <a:r>
              <a:rPr lang="en-US" sz="2700" dirty="0">
                <a:latin typeface="Courier"/>
                <a:cs typeface="Courier"/>
              </a:rPr>
              <a:t>date_iso8601 $10;</a:t>
            </a:r>
          </a:p>
          <a:p>
            <a:r>
              <a:rPr lang="en-US" sz="2700" b="1" dirty="0" smtClean="0">
                <a:latin typeface="Courier"/>
                <a:cs typeface="Courier"/>
              </a:rPr>
              <a:t>  </a:t>
            </a:r>
            <a:r>
              <a:rPr lang="en-US" sz="2700" dirty="0">
                <a:latin typeface="Courier"/>
                <a:cs typeface="Courier"/>
              </a:rPr>
              <a:t>date_iso8601 = </a:t>
            </a:r>
            <a:r>
              <a:rPr lang="en-US" sz="2700" b="1" dirty="0" err="1">
                <a:latin typeface="Courier"/>
                <a:cs typeface="Courier"/>
              </a:rPr>
              <a:t>convertdate</a:t>
            </a:r>
            <a:r>
              <a:rPr lang="en-US" sz="2700" dirty="0">
                <a:latin typeface="Courier"/>
                <a:cs typeface="Courier"/>
              </a:rPr>
              <a:t>(date_date9);</a:t>
            </a:r>
          </a:p>
          <a:p>
            <a:r>
              <a:rPr lang="en-US" sz="2700" dirty="0">
                <a:latin typeface="Courier"/>
                <a:cs typeface="Courier"/>
              </a:rPr>
              <a:t>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86701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Example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141656"/>
            <a:ext cx="10134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err="1" smtClean="0">
                <a:latin typeface="Courier"/>
                <a:cs typeface="Courier"/>
              </a:rPr>
              <a:t>proc</a:t>
            </a:r>
            <a:r>
              <a:rPr lang="en-US" sz="2700" dirty="0" smtClean="0">
                <a:latin typeface="Courier"/>
                <a:cs typeface="Courier"/>
              </a:rPr>
              <a:t> </a:t>
            </a:r>
            <a:r>
              <a:rPr lang="en-US" sz="2700" dirty="0" err="1">
                <a:latin typeface="Courier"/>
                <a:cs typeface="Courier"/>
              </a:rPr>
              <a:t>fcmp</a:t>
            </a:r>
            <a:r>
              <a:rPr lang="en-US" sz="2700" dirty="0">
                <a:latin typeface="Courier"/>
                <a:cs typeface="Courier"/>
              </a:rPr>
              <a:t> </a:t>
            </a:r>
            <a:r>
              <a:rPr lang="en-US" sz="2700" dirty="0" err="1" smtClean="0">
                <a:latin typeface="Courier"/>
                <a:cs typeface="Courier"/>
              </a:rPr>
              <a:t>outlib</a:t>
            </a:r>
            <a:r>
              <a:rPr lang="en-US" sz="2700" dirty="0" smtClean="0">
                <a:latin typeface="Courier"/>
                <a:cs typeface="Courier"/>
              </a:rPr>
              <a:t>=</a:t>
            </a:r>
            <a:r>
              <a:rPr lang="en-US" sz="2700" dirty="0" err="1" smtClean="0">
                <a:latin typeface="Courier"/>
                <a:cs typeface="Courier"/>
              </a:rPr>
              <a:t>funccol.functions.conversions</a:t>
            </a:r>
            <a:r>
              <a:rPr lang="en-US" sz="2700" dirty="0">
                <a:latin typeface="Courier"/>
                <a:cs typeface="Courier"/>
              </a:rPr>
              <a:t>;</a:t>
            </a:r>
          </a:p>
          <a:p>
            <a:r>
              <a:rPr lang="en-US" sz="2700" dirty="0">
                <a:latin typeface="Courier"/>
                <a:cs typeface="Courier"/>
              </a:rPr>
              <a:t>	function </a:t>
            </a:r>
            <a:r>
              <a:rPr lang="en-US" sz="2700" b="1" dirty="0" err="1" smtClean="0">
                <a:latin typeface="Courier"/>
                <a:cs typeface="Courier"/>
              </a:rPr>
              <a:t>ToCelsius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fahrenheit</a:t>
            </a:r>
            <a:r>
              <a:rPr lang="en-US" sz="2700" dirty="0" smtClean="0">
                <a:latin typeface="Courier"/>
                <a:cs typeface="Courier"/>
              </a:rPr>
              <a:t>);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		</a:t>
            </a:r>
            <a:r>
              <a:rPr lang="en-US" sz="2700" dirty="0" err="1" smtClean="0">
                <a:latin typeface="Courier"/>
                <a:cs typeface="Courier"/>
              </a:rPr>
              <a:t>celsius</a:t>
            </a:r>
            <a:r>
              <a:rPr lang="en-US" sz="2700" dirty="0" smtClean="0">
                <a:latin typeface="Courier"/>
                <a:cs typeface="Courier"/>
              </a:rPr>
              <a:t> </a:t>
            </a:r>
            <a:r>
              <a:rPr lang="en-US" sz="2700" dirty="0">
                <a:latin typeface="Courier"/>
                <a:cs typeface="Courier"/>
              </a:rPr>
              <a:t>= </a:t>
            </a:r>
            <a:r>
              <a:rPr lang="en-US" sz="2700" dirty="0" smtClean="0">
                <a:latin typeface="Courier"/>
                <a:cs typeface="Courier"/>
              </a:rPr>
              <a:t>100/180 * (</a:t>
            </a:r>
            <a:r>
              <a:rPr lang="en-US" sz="2700" dirty="0">
                <a:latin typeface="Courier"/>
                <a:cs typeface="Courier"/>
              </a:rPr>
              <a:t>f</a:t>
            </a:r>
            <a:r>
              <a:rPr lang="en-US" sz="2700" dirty="0" smtClean="0">
                <a:latin typeface="Courier"/>
                <a:cs typeface="Courier"/>
              </a:rPr>
              <a:t>ahrenheit-32);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		return(</a:t>
            </a:r>
            <a:r>
              <a:rPr lang="en-US" sz="2700" dirty="0" err="1" smtClean="0">
                <a:latin typeface="Courier"/>
                <a:cs typeface="Courier"/>
              </a:rPr>
              <a:t>celsius</a:t>
            </a:r>
            <a:r>
              <a:rPr lang="en-US" sz="2700" dirty="0" smtClean="0">
                <a:latin typeface="Courier"/>
                <a:cs typeface="Courier"/>
              </a:rPr>
              <a:t>);</a:t>
            </a: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err="1" smtClean="0">
                <a:latin typeface="Courier"/>
                <a:cs typeface="Courier"/>
              </a:rPr>
              <a:t>endsub</a:t>
            </a:r>
            <a:r>
              <a:rPr lang="en-US" sz="2700" dirty="0">
                <a:latin typeface="Courier"/>
                <a:cs typeface="Courier"/>
              </a:rPr>
              <a:t>;</a:t>
            </a:r>
          </a:p>
          <a:p>
            <a:r>
              <a:rPr lang="en-US" sz="2700" dirty="0">
                <a:latin typeface="Courier"/>
                <a:cs typeface="Courier"/>
              </a:rPr>
              <a:t>run;</a:t>
            </a:r>
          </a:p>
          <a:p>
            <a:r>
              <a:rPr lang="en-US" sz="2700" dirty="0" smtClean="0">
                <a:latin typeface="Courier"/>
                <a:cs typeface="Courier"/>
              </a:rPr>
              <a:t>...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data temperatures;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	set </a:t>
            </a:r>
            <a:r>
              <a:rPr lang="en-US" sz="2700" dirty="0" err="1" smtClean="0">
                <a:latin typeface="Courier"/>
                <a:cs typeface="Courier"/>
              </a:rPr>
              <a:t>sashelp.humid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err="1" smtClean="0">
                <a:latin typeface="Courier"/>
                <a:cs typeface="Courier"/>
              </a:rPr>
              <a:t>BulbTempC</a:t>
            </a:r>
            <a:r>
              <a:rPr lang="en-US" sz="2700" dirty="0" smtClean="0">
                <a:latin typeface="Courier"/>
                <a:cs typeface="Courier"/>
              </a:rPr>
              <a:t> = </a:t>
            </a:r>
            <a:r>
              <a:rPr lang="en-US" sz="2700" b="1" dirty="0" err="1" smtClean="0">
                <a:latin typeface="Courier"/>
                <a:cs typeface="Courier"/>
              </a:rPr>
              <a:t>ToCelsius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BulbTemp</a:t>
            </a:r>
            <a:r>
              <a:rPr lang="en-US" sz="2700" dirty="0" smtClean="0">
                <a:latin typeface="Courier"/>
                <a:cs typeface="Courier"/>
              </a:rPr>
              <a:t>);</a:t>
            </a: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err="1" smtClean="0">
                <a:latin typeface="Courier"/>
                <a:cs typeface="Courier"/>
              </a:rPr>
              <a:t>AirTempC</a:t>
            </a:r>
            <a:r>
              <a:rPr lang="en-US" sz="2700" dirty="0" smtClean="0">
                <a:latin typeface="Courier"/>
                <a:cs typeface="Courier"/>
              </a:rPr>
              <a:t> = </a:t>
            </a:r>
            <a:r>
              <a:rPr lang="en-US" sz="2700" b="1" dirty="0" err="1" smtClean="0">
                <a:latin typeface="Courier"/>
                <a:cs typeface="Courier"/>
              </a:rPr>
              <a:t>ToCelsius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dirty="0" err="1" smtClean="0">
                <a:latin typeface="Courier"/>
                <a:cs typeface="Courier"/>
              </a:rPr>
              <a:t>AirTemp</a:t>
            </a:r>
            <a:r>
              <a:rPr lang="en-US" sz="2700" dirty="0" smtClean="0">
                <a:latin typeface="Courier"/>
                <a:cs typeface="Courier"/>
              </a:rPr>
              <a:t>);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run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  <a:endParaRPr lang="en-US" sz="2700" dirty="0">
              <a:latin typeface="Courier"/>
              <a:cs typeface="Courier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6854440" y="2604045"/>
            <a:ext cx="4894118" cy="867162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This FCMP step defines and compiles a function.</a:t>
            </a:r>
            <a:endParaRPr lang="en-US" dirty="0"/>
          </a:p>
          <a:p>
            <a:endParaRPr lang="en-US" alt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6820958" y="5762662"/>
            <a:ext cx="4914900" cy="828641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This DATA step invokes the function (twice).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Skeleton of a PROC FCMP step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1512990"/>
            <a:ext cx="10134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err="1" smtClean="0">
                <a:latin typeface="Courier"/>
                <a:cs typeface="Courier"/>
              </a:rPr>
              <a:t>proc</a:t>
            </a:r>
            <a:r>
              <a:rPr lang="en-US" sz="2700" dirty="0" smtClean="0">
                <a:latin typeface="Courier"/>
                <a:cs typeface="Courier"/>
              </a:rPr>
              <a:t> </a:t>
            </a:r>
            <a:r>
              <a:rPr lang="en-US" sz="2700" dirty="0" err="1">
                <a:latin typeface="Courier"/>
                <a:cs typeface="Courier"/>
              </a:rPr>
              <a:t>fcmp</a:t>
            </a:r>
            <a:r>
              <a:rPr lang="en-US" sz="2700" dirty="0">
                <a:latin typeface="Courier"/>
                <a:cs typeface="Courier"/>
              </a:rPr>
              <a:t> </a:t>
            </a:r>
            <a:r>
              <a:rPr lang="en-US" sz="2700" dirty="0" err="1" smtClean="0">
                <a:latin typeface="Courier"/>
                <a:cs typeface="Courier"/>
              </a:rPr>
              <a:t>outlib</a:t>
            </a:r>
            <a:r>
              <a:rPr lang="en-US" sz="2700" dirty="0" smtClean="0">
                <a:latin typeface="Courier"/>
                <a:cs typeface="Courier"/>
              </a:rPr>
              <a:t>=</a:t>
            </a:r>
            <a:r>
              <a:rPr lang="en-US" sz="2700" i="1" dirty="0" err="1" smtClean="0">
                <a:latin typeface="Courier"/>
                <a:cs typeface="Courier"/>
              </a:rPr>
              <a:t>libname.dataset.package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	function </a:t>
            </a:r>
            <a:r>
              <a:rPr lang="en-US" sz="2700" b="1" dirty="0" err="1" smtClean="0">
                <a:latin typeface="Courier"/>
                <a:cs typeface="Courier"/>
              </a:rPr>
              <a:t>functionName</a:t>
            </a:r>
            <a:r>
              <a:rPr lang="en-US" sz="2700" dirty="0" smtClean="0">
                <a:latin typeface="Courier"/>
                <a:cs typeface="Courier"/>
              </a:rPr>
              <a:t>(</a:t>
            </a:r>
            <a:r>
              <a:rPr lang="en-US" sz="2700" b="1" i="1" dirty="0" smtClean="0">
                <a:solidFill>
                  <a:srgbClr val="00B0F0"/>
                </a:solidFill>
                <a:latin typeface="Courier"/>
                <a:cs typeface="Courier"/>
              </a:rPr>
              <a:t>inputVar1</a:t>
            </a:r>
            <a:r>
              <a:rPr lang="en-US" sz="2700" i="1" dirty="0" smtClean="0">
                <a:latin typeface="Courier"/>
                <a:cs typeface="Courier"/>
              </a:rPr>
              <a:t> &lt;</a:t>
            </a:r>
            <a:r>
              <a:rPr lang="en-US" sz="2700" b="1" i="1" dirty="0" smtClean="0">
                <a:solidFill>
                  <a:srgbClr val="00B0F0"/>
                </a:solidFill>
                <a:latin typeface="Courier"/>
                <a:cs typeface="Courier"/>
              </a:rPr>
              <a:t>$</a:t>
            </a:r>
            <a:r>
              <a:rPr lang="en-US" sz="2700" i="1" dirty="0" smtClean="0">
                <a:latin typeface="Courier"/>
                <a:cs typeface="Courier"/>
              </a:rPr>
              <a:t>&gt;,…</a:t>
            </a:r>
            <a:r>
              <a:rPr lang="en-US" sz="2700" dirty="0" smtClean="0">
                <a:latin typeface="Courier"/>
                <a:cs typeface="Courier"/>
              </a:rPr>
              <a:t>) &lt;</a:t>
            </a:r>
            <a:r>
              <a:rPr lang="en-US" sz="2700" b="1" i="1" dirty="0" smtClean="0">
                <a:solidFill>
                  <a:srgbClr val="00B050"/>
                </a:solidFill>
                <a:latin typeface="Courier"/>
                <a:cs typeface="Courier"/>
              </a:rPr>
              <a:t>$</a:t>
            </a:r>
            <a:r>
              <a:rPr lang="en-US" sz="2700" dirty="0" smtClean="0">
                <a:latin typeface="Courier"/>
                <a:cs typeface="Courier"/>
              </a:rPr>
              <a:t>&gt;;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>
                <a:latin typeface="Courier"/>
                <a:cs typeface="Courier"/>
              </a:rPr>
              <a:t>		</a:t>
            </a:r>
            <a:r>
              <a:rPr lang="en-US" sz="2700" dirty="0" smtClean="0">
                <a:latin typeface="Courier"/>
                <a:cs typeface="Courier"/>
              </a:rPr>
              <a:t>&lt; </a:t>
            </a:r>
            <a:r>
              <a:rPr lang="en-US" sz="2700" i="1" dirty="0" smtClean="0">
                <a:latin typeface="Courier"/>
                <a:cs typeface="Courier"/>
              </a:rPr>
              <a:t>function code </a:t>
            </a:r>
            <a:r>
              <a:rPr lang="en-US" sz="2700" dirty="0" smtClean="0">
                <a:latin typeface="Courier"/>
                <a:cs typeface="Courier"/>
              </a:rPr>
              <a:t>&gt;</a:t>
            </a:r>
            <a:endParaRPr lang="en-US" sz="2700" dirty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		return(</a:t>
            </a:r>
            <a:r>
              <a:rPr lang="en-US" sz="2700" b="1" i="1" dirty="0" err="1" smtClean="0">
                <a:solidFill>
                  <a:srgbClr val="00B050"/>
                </a:solidFill>
                <a:latin typeface="Courier"/>
                <a:cs typeface="Courier"/>
              </a:rPr>
              <a:t>outputVar</a:t>
            </a:r>
            <a:r>
              <a:rPr lang="en-US" sz="2700" dirty="0" smtClean="0">
                <a:latin typeface="Courier"/>
                <a:cs typeface="Courier"/>
              </a:rPr>
              <a:t>);</a:t>
            </a:r>
          </a:p>
          <a:p>
            <a:r>
              <a:rPr lang="en-US" sz="2700" dirty="0">
                <a:latin typeface="Courier"/>
                <a:cs typeface="Courier"/>
              </a:rPr>
              <a:t>	</a:t>
            </a:r>
            <a:r>
              <a:rPr lang="en-US" sz="2700" dirty="0" err="1" smtClean="0">
                <a:latin typeface="Courier"/>
                <a:cs typeface="Courier"/>
              </a:rPr>
              <a:t>endsub</a:t>
            </a:r>
            <a:r>
              <a:rPr lang="en-US" sz="2700" dirty="0">
                <a:latin typeface="Courier"/>
                <a:cs typeface="Courier"/>
              </a:rPr>
              <a:t>;</a:t>
            </a:r>
          </a:p>
          <a:p>
            <a:r>
              <a:rPr lang="en-US" sz="2700" dirty="0">
                <a:latin typeface="Courier"/>
                <a:cs typeface="Courier"/>
              </a:rPr>
              <a:t>run</a:t>
            </a:r>
            <a:r>
              <a:rPr lang="en-US" sz="2700" dirty="0" smtClean="0">
                <a:latin typeface="Courier"/>
                <a:cs typeface="Courier"/>
              </a:rPr>
              <a:t>;</a:t>
            </a:r>
          </a:p>
          <a:p>
            <a:endParaRPr lang="en-US" sz="2700" dirty="0">
              <a:latin typeface="Courier"/>
              <a:cs typeface="Courier"/>
            </a:endParaRPr>
          </a:p>
          <a:p>
            <a:r>
              <a:rPr lang="en-US" sz="2700" dirty="0" smtClean="0">
                <a:latin typeface="Courier"/>
                <a:cs typeface="Courier"/>
              </a:rPr>
              <a:t>options </a:t>
            </a:r>
            <a:r>
              <a:rPr lang="en-US" sz="2700" dirty="0" err="1" smtClean="0">
                <a:latin typeface="Courier"/>
                <a:cs typeface="Courier"/>
              </a:rPr>
              <a:t>cmplib</a:t>
            </a:r>
            <a:r>
              <a:rPr lang="en-US" sz="2700" dirty="0">
                <a:latin typeface="Courier"/>
                <a:cs typeface="Courier"/>
              </a:rPr>
              <a:t>=(</a:t>
            </a:r>
            <a:r>
              <a:rPr lang="en-US" sz="2700" i="1" dirty="0" err="1">
                <a:latin typeface="Courier"/>
                <a:cs typeface="Courier"/>
              </a:rPr>
              <a:t>libname.dataset</a:t>
            </a:r>
            <a:r>
              <a:rPr lang="en-US" sz="2700" dirty="0">
                <a:latin typeface="Courier"/>
                <a:cs typeface="Courier"/>
              </a:rPr>
              <a:t>); </a:t>
            </a:r>
          </a:p>
          <a:p>
            <a:endParaRPr lang="en-US" sz="2700" dirty="0">
              <a:latin typeface="Courier"/>
              <a:cs typeface="Courier"/>
            </a:endParaRPr>
          </a:p>
          <a:p>
            <a:endParaRPr lang="en-US" sz="2700" dirty="0">
              <a:latin typeface="Courier"/>
              <a:cs typeface="Courier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7652739" y="2743200"/>
            <a:ext cx="4121219" cy="95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>
                <a:ln w="0"/>
                <a:solidFill>
                  <a:srgbClr val="00B0F0"/>
                </a:solidFill>
              </a:rPr>
              <a:t>$</a:t>
            </a:r>
            <a:r>
              <a:rPr lang="en-US" dirty="0" smtClean="0">
                <a:ln w="0"/>
                <a:solidFill>
                  <a:srgbClr val="00B0F0"/>
                </a:solidFill>
              </a:rPr>
              <a:t>: </a:t>
            </a:r>
            <a:r>
              <a:rPr lang="en-US" dirty="0">
                <a:ln w="0"/>
                <a:solidFill>
                  <a:srgbClr val="00B0F0"/>
                </a:solidFill>
              </a:rPr>
              <a:t>input </a:t>
            </a:r>
            <a:r>
              <a:rPr lang="en-US" dirty="0" err="1">
                <a:ln w="0"/>
                <a:solidFill>
                  <a:srgbClr val="00B0F0"/>
                </a:solidFill>
              </a:rPr>
              <a:t>var</a:t>
            </a:r>
            <a:r>
              <a:rPr lang="en-US" dirty="0">
                <a:ln w="0"/>
                <a:solidFill>
                  <a:srgbClr val="00B0F0"/>
                </a:solidFill>
              </a:rPr>
              <a:t> is char</a:t>
            </a:r>
            <a:endParaRPr lang="en-US" b="1" dirty="0">
              <a:ln w="0"/>
              <a:solidFill>
                <a:srgbClr val="00B0F0"/>
              </a:solidFill>
            </a:endParaRPr>
          </a:p>
          <a:p>
            <a:r>
              <a:rPr lang="en-US" b="1" dirty="0">
                <a:ln w="0"/>
                <a:solidFill>
                  <a:srgbClr val="00B050"/>
                </a:solidFill>
              </a:rPr>
              <a:t>$</a:t>
            </a:r>
            <a:r>
              <a:rPr lang="en-US" dirty="0">
                <a:ln w="0"/>
                <a:solidFill>
                  <a:srgbClr val="00B050"/>
                </a:solidFill>
              </a:rPr>
              <a:t>: output </a:t>
            </a:r>
            <a:r>
              <a:rPr lang="en-US" dirty="0" err="1">
                <a:ln w="0"/>
                <a:solidFill>
                  <a:srgbClr val="00B050"/>
                </a:solidFill>
              </a:rPr>
              <a:t>var</a:t>
            </a:r>
            <a:r>
              <a:rPr lang="en-US" dirty="0">
                <a:ln w="0"/>
                <a:solidFill>
                  <a:srgbClr val="00B050"/>
                </a:solidFill>
              </a:rPr>
              <a:t> is char</a:t>
            </a:r>
          </a:p>
          <a:p>
            <a:endParaRPr lang="en-US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6324600" y="4924973"/>
            <a:ext cx="5711039" cy="93068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20713" indent="-228600" algn="l" rtl="0" eaLnBrk="1" fontAlgn="base" hangingPunct="1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58838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1" fontAlgn="base" hangingPunct="1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Loads compiled functions for use in the current SAS session.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3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Syntax of a PROC FCMP step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3276600"/>
            <a:ext cx="10134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proc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fcmp</a:t>
            </a:r>
            <a:r>
              <a:rPr lang="en-US" sz="2700" dirty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outlib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2700" i="1" dirty="0" err="1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libname.dataset.package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;</a:t>
            </a:r>
            <a:endParaRPr lang="en-US" sz="2700" dirty="0">
              <a:solidFill>
                <a:schemeClr val="tx1">
                  <a:alpha val="50000"/>
                </a:schemeClr>
              </a:solidFill>
              <a:latin typeface="Courier"/>
              <a:cs typeface="Courier"/>
            </a:endParaRPr>
          </a:p>
          <a:p>
            <a:r>
              <a:rPr lang="en-US" sz="2700" dirty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	function </a:t>
            </a:r>
            <a:r>
              <a:rPr lang="en-US" sz="2700" dirty="0" err="1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functionName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700" i="1" dirty="0" smtClean="0">
                <a:solidFill>
                  <a:srgbClr val="00B0F0">
                    <a:alpha val="50000"/>
                  </a:srgbClr>
                </a:solidFill>
                <a:latin typeface="Courier"/>
                <a:cs typeface="Courier"/>
              </a:rPr>
              <a:t>inputVar1</a:t>
            </a:r>
            <a:r>
              <a:rPr lang="en-US" sz="2700" i="1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 &lt;</a:t>
            </a:r>
            <a:r>
              <a:rPr lang="en-US" sz="2700" i="1" dirty="0" smtClean="0">
                <a:solidFill>
                  <a:srgbClr val="00B0F0">
                    <a:alpha val="50000"/>
                  </a:srgbClr>
                </a:solidFill>
                <a:latin typeface="Courier"/>
                <a:cs typeface="Courier"/>
              </a:rPr>
              <a:t>$</a:t>
            </a:r>
            <a:r>
              <a:rPr lang="en-US" sz="2700" i="1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&gt;,…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) &lt;</a:t>
            </a:r>
            <a:r>
              <a:rPr lang="en-US" sz="2700" i="1" dirty="0" smtClean="0">
                <a:solidFill>
                  <a:srgbClr val="00B050"/>
                </a:solidFill>
                <a:latin typeface="Courier"/>
                <a:cs typeface="Courier"/>
              </a:rPr>
              <a:t>$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&gt;;</a:t>
            </a:r>
          </a:p>
          <a:p>
            <a:r>
              <a:rPr lang="en-US" sz="2700" b="1" dirty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700" b="1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700" b="1" dirty="0" smtClean="0">
                <a:latin typeface="Courier"/>
                <a:cs typeface="Courier"/>
              </a:rPr>
              <a:t>length </a:t>
            </a:r>
            <a:r>
              <a:rPr lang="en-US" sz="2700" b="1" i="1" dirty="0" err="1" smtClean="0">
                <a:solidFill>
                  <a:srgbClr val="00B050"/>
                </a:solidFill>
                <a:latin typeface="Courier"/>
                <a:cs typeface="Courier"/>
              </a:rPr>
              <a:t>outputVar</a:t>
            </a:r>
            <a:r>
              <a:rPr lang="en-US" sz="2700" b="1" i="1" dirty="0" smtClean="0">
                <a:latin typeface="Courier"/>
                <a:cs typeface="Courier"/>
              </a:rPr>
              <a:t> </a:t>
            </a:r>
            <a:r>
              <a:rPr lang="en-US" sz="2700" b="1" dirty="0" smtClean="0">
                <a:latin typeface="Courier"/>
                <a:cs typeface="Courier"/>
              </a:rPr>
              <a:t>$10</a:t>
            </a:r>
            <a:r>
              <a:rPr lang="en-US" sz="2700" b="1" i="1" dirty="0" smtClean="0">
                <a:latin typeface="Courier"/>
                <a:cs typeface="Courier"/>
              </a:rPr>
              <a:t>;</a:t>
            </a:r>
            <a:endParaRPr lang="en-US" sz="2700" b="1" dirty="0">
              <a:latin typeface="Courier"/>
              <a:cs typeface="Courier"/>
            </a:endParaRPr>
          </a:p>
          <a:p>
            <a:r>
              <a:rPr lang="en-US" sz="2700" dirty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		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&lt; </a:t>
            </a:r>
            <a:r>
              <a:rPr lang="en-US" sz="2700" i="1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function code 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&gt;</a:t>
            </a:r>
            <a:endParaRPr lang="en-US" sz="2700" dirty="0">
              <a:solidFill>
                <a:schemeClr val="tx1">
                  <a:alpha val="50000"/>
                </a:schemeClr>
              </a:solidFill>
              <a:latin typeface="Courier"/>
              <a:cs typeface="Courier"/>
            </a:endParaRPr>
          </a:p>
          <a:p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		return(</a:t>
            </a:r>
            <a:r>
              <a:rPr lang="en-US" sz="2700" i="1" dirty="0" err="1" smtClean="0">
                <a:solidFill>
                  <a:srgbClr val="00B050">
                    <a:alpha val="50000"/>
                  </a:srgbClr>
                </a:solidFill>
                <a:latin typeface="Courier"/>
                <a:cs typeface="Courier"/>
              </a:rPr>
              <a:t>outputVar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2700" dirty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sz="2700" dirty="0" err="1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endsub</a:t>
            </a:r>
            <a:r>
              <a:rPr lang="en-US" sz="2700" dirty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700" dirty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run</a:t>
            </a:r>
            <a:r>
              <a:rPr lang="en-US" sz="2700" dirty="0" smtClean="0">
                <a:solidFill>
                  <a:schemeClr val="tx1">
                    <a:alpha val="50000"/>
                  </a:schemeClr>
                </a:solidFill>
                <a:latin typeface="Courier"/>
                <a:cs typeface="Courier"/>
              </a:rPr>
              <a:t>;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85800" y="1474907"/>
            <a:ext cx="10972800" cy="1371600"/>
          </a:xfrm>
        </p:spPr>
        <p:txBody>
          <a:bodyPr/>
          <a:lstStyle/>
          <a:p>
            <a:r>
              <a:rPr lang="en-US" dirty="0" smtClean="0"/>
              <a:t>PROC </a:t>
            </a:r>
            <a:r>
              <a:rPr lang="en-US" dirty="0"/>
              <a:t>FCMP syntax is </a:t>
            </a:r>
            <a:r>
              <a:rPr lang="en-US" dirty="0" smtClean="0"/>
              <a:t>similar to DATA </a:t>
            </a:r>
            <a:r>
              <a:rPr lang="en-US" dirty="0"/>
              <a:t>step syntax</a:t>
            </a:r>
            <a:r>
              <a:rPr lang="en-US" dirty="0" smtClean="0"/>
              <a:t>.</a:t>
            </a:r>
          </a:p>
          <a:p>
            <a:pPr lvl="1"/>
            <a:endParaRPr lang="en-US" sz="2200" dirty="0" smtClean="0"/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Need to use LENGTH </a:t>
            </a:r>
            <a:r>
              <a:rPr lang="en-US" dirty="0"/>
              <a:t>statements </a:t>
            </a:r>
            <a:r>
              <a:rPr lang="en-US" dirty="0" smtClean="0"/>
              <a:t>to </a:t>
            </a:r>
            <a:r>
              <a:rPr lang="en-US" dirty="0"/>
              <a:t>avoid </a:t>
            </a:r>
            <a:r>
              <a:rPr lang="en-US" dirty="0" smtClean="0"/>
              <a:t>outputting truncated character values.</a:t>
            </a:r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24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Syntax of a PROC FCMP step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85800" y="1474907"/>
            <a:ext cx="10972800" cy="1371600"/>
          </a:xfrm>
        </p:spPr>
        <p:txBody>
          <a:bodyPr/>
          <a:lstStyle/>
          <a:p>
            <a:r>
              <a:rPr lang="en-US" dirty="0" smtClean="0"/>
              <a:t>Caveat: Not all DATA step syntax is compatible with PROC FCMP.</a:t>
            </a:r>
          </a:p>
          <a:p>
            <a:pPr lvl="1"/>
            <a:r>
              <a:rPr lang="en-US" sz="2700" dirty="0" smtClean="0"/>
              <a:t>IN operator </a:t>
            </a:r>
          </a:p>
          <a:p>
            <a:pPr lvl="1"/>
            <a:r>
              <a:rPr lang="en-US" sz="2700" dirty="0" smtClean="0"/>
              <a:t>?? format modifier</a:t>
            </a:r>
            <a:endParaRPr lang="en-US" sz="27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Section 2: </a:t>
            </a:r>
            <a:r>
              <a:rPr lang="en-US" dirty="0" smtClean="0">
                <a:ea typeface="+mj-ea"/>
              </a:rPr>
              <a:t>Converting Dates for SDTM Datasets</a:t>
            </a:r>
            <a:endParaRPr lang="en-US" dirty="0">
              <a:ea typeface="+mj-ea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43599-F033-406A-B857-17CEA1A3A0B8}" type="slidenum">
              <a:rPr lang="en-US" altLang="en-US" sz="10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Date Values in SDTM Data Sets</a:t>
            </a:r>
            <a:endParaRPr lang="en-US" dirty="0">
              <a:ea typeface="+mj-ea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85800" y="1474907"/>
            <a:ext cx="10972800" cy="1371600"/>
          </a:xfrm>
        </p:spPr>
        <p:txBody>
          <a:bodyPr/>
          <a:lstStyle/>
          <a:p>
            <a:r>
              <a:rPr lang="it-IT" dirty="0" smtClean="0"/>
              <a:t>Use ISO8601 date formats</a:t>
            </a:r>
          </a:p>
          <a:p>
            <a:pPr lvl="1"/>
            <a:r>
              <a:rPr lang="it-IT" sz="2700" dirty="0" smtClean="0"/>
              <a:t>YYYY-MM-DD</a:t>
            </a:r>
          </a:p>
          <a:p>
            <a:pPr lvl="1"/>
            <a:r>
              <a:rPr lang="it-IT" sz="2700" dirty="0" smtClean="0"/>
              <a:t>YYYY-MM</a:t>
            </a:r>
          </a:p>
          <a:p>
            <a:pPr lvl="1"/>
            <a:r>
              <a:rPr lang="it-IT" sz="2700" dirty="0" smtClean="0"/>
              <a:t>YYYY</a:t>
            </a:r>
            <a:endParaRPr lang="en-US" sz="2700" dirty="0"/>
          </a:p>
          <a:p>
            <a:endParaRPr lang="en-US" dirty="0"/>
          </a:p>
          <a:p>
            <a:r>
              <a:rPr lang="en-US" dirty="0" smtClean="0"/>
              <a:t>FDA on imputing dates </a:t>
            </a:r>
          </a:p>
          <a:p>
            <a:pPr lvl="1"/>
            <a:r>
              <a:rPr lang="en-US" sz="2700" dirty="0" smtClean="0"/>
              <a:t>SDTM data sets: Partial dates cannot be imputed* </a:t>
            </a:r>
          </a:p>
          <a:p>
            <a:pPr lvl="1"/>
            <a:r>
              <a:rPr lang="en-US" sz="2700" dirty="0" err="1" smtClean="0"/>
              <a:t>ADaM</a:t>
            </a:r>
            <a:r>
              <a:rPr lang="en-US" sz="2700" dirty="0" smtClean="0"/>
              <a:t> data sets:</a:t>
            </a:r>
            <a:r>
              <a:rPr lang="en-US" sz="2700" dirty="0"/>
              <a:t> </a:t>
            </a:r>
            <a:r>
              <a:rPr lang="en-US" sz="2700" dirty="0" smtClean="0"/>
              <a:t>Imputation of partial </a:t>
            </a:r>
            <a:r>
              <a:rPr lang="en-US" sz="2700" dirty="0"/>
              <a:t>dates </a:t>
            </a:r>
            <a:r>
              <a:rPr lang="en-US" sz="2700" dirty="0" smtClean="0"/>
              <a:t>allowed</a:t>
            </a:r>
            <a:endParaRPr lang="en-US" sz="2700" dirty="0"/>
          </a:p>
          <a:p>
            <a:pPr lvl="1"/>
            <a:endParaRPr lang="en-US" sz="2700" dirty="0" smtClean="0"/>
          </a:p>
          <a:p>
            <a:pPr marL="392113" lvl="1" indent="0">
              <a:buNone/>
            </a:pPr>
            <a:r>
              <a:rPr lang="en-US" sz="2700" dirty="0" smtClean="0"/>
              <a:t>*That is, missing components cannot be guesstimated.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7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F75BD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3A3A67B-2A10-4722-9B15-05151CC408A6}" vid="{2E664D04-D97F-477B-AADA-9C43340E1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PharmaSUG2017_Presentation_Template</Template>
  <TotalTime>297</TotalTime>
  <Words>791</Words>
  <Application>Microsoft Office PowerPoint</Application>
  <PresentationFormat>Widescreen</PresentationFormat>
  <Paragraphs>290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Courier</vt:lpstr>
      <vt:lpstr>Helvetica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Converting Non-Imputed Dates for SDTM Data Sets With PROC FCMP</vt:lpstr>
      <vt:lpstr>Section 1:  Defining Custom Functions with the SAS Function Compiler (PROC FCMP)</vt:lpstr>
      <vt:lpstr>Why use PROC FCMP?</vt:lpstr>
      <vt:lpstr>Example</vt:lpstr>
      <vt:lpstr>Skeleton of a PROC FCMP step</vt:lpstr>
      <vt:lpstr>Syntax of a PROC FCMP step</vt:lpstr>
      <vt:lpstr>Syntax of a PROC FCMP step</vt:lpstr>
      <vt:lpstr>Section 2: Converting Dates for SDTM Datasets</vt:lpstr>
      <vt:lpstr>Date Values in SDTM Data Sets</vt:lpstr>
      <vt:lpstr>Paper Example: Expected Input</vt:lpstr>
      <vt:lpstr>Paper Example: Target Output</vt:lpstr>
      <vt:lpstr>Paper Example: Pseudocode</vt:lpstr>
      <vt:lpstr>Paper Example: Layer 1 - Year</vt:lpstr>
      <vt:lpstr>Paper Example: Layer 2 - Month</vt:lpstr>
      <vt:lpstr>Paper Example: Layer 3 – Day </vt:lpstr>
      <vt:lpstr>Paper Example: Output</vt:lpstr>
      <vt:lpstr>Modified Example: Pseudocode</vt:lpstr>
      <vt:lpstr>Modified Example: Layer 3</vt:lpstr>
      <vt:lpstr>Modified Example: Output</vt:lpstr>
      <vt:lpstr>Summary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Noory Kim</dc:creator>
  <cp:lastModifiedBy>Noory Kim</cp:lastModifiedBy>
  <cp:revision>120</cp:revision>
  <cp:lastPrinted>2017-05-04T20:35:22Z</cp:lastPrinted>
  <dcterms:created xsi:type="dcterms:W3CDTF">2017-04-07T21:10:27Z</dcterms:created>
  <dcterms:modified xsi:type="dcterms:W3CDTF">2017-05-05T21:16:18Z</dcterms:modified>
</cp:coreProperties>
</file>