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9" r:id="rId3"/>
    <p:sldId id="260" r:id="rId4"/>
    <p:sldId id="276" r:id="rId5"/>
    <p:sldId id="277" r:id="rId6"/>
    <p:sldId id="283" r:id="rId7"/>
    <p:sldId id="284" r:id="rId8"/>
    <p:sldId id="285" r:id="rId9"/>
    <p:sldId id="258" r:id="rId10"/>
  </p:sldIdLst>
  <p:sldSz cx="12192000" cy="6858000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FF6"/>
    <a:srgbClr val="3D5D19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1182" autoAdjust="0"/>
  </p:normalViewPr>
  <p:slideViewPr>
    <p:cSldViewPr>
      <p:cViewPr varScale="1">
        <p:scale>
          <a:sx n="44" d="100"/>
          <a:sy n="44" d="100"/>
        </p:scale>
        <p:origin x="774" y="30"/>
      </p:cViewPr>
      <p:guideLst>
        <p:guide orient="horz" pos="23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39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C3EA8-A738-40EB-A025-B4D3EA4DD4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08882-C482-43D0-B2D3-2BCE0A140A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8181183-57AC-4E1F-85FF-92EA50188434}" type="datetimeFigureOut">
              <a:rPr lang="en-US" smtClean="0"/>
              <a:t>2019-06-27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3C1C-8B38-4746-8983-DAE187B3E6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770A-A686-42E3-AD8E-4379A7B22C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AFEEA16-B692-46C7-BBD1-5E93B0A3D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8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2325C8-FBBD-4932-9471-D48E54CDCCAC}" type="datetimeFigureOut">
              <a:rPr lang="en-US" altLang="en-US"/>
              <a:pPr>
                <a:defRPr/>
              </a:pPr>
              <a:t>2019-06-27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7E27DB-B1BF-4D0B-A3CB-23545D04F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[morning/afternoon], my name is Noory and I’d like to talk to you for about 5 minutes about the challenge of counting unique days in date intervals that overlap.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79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Here’s a relatively simple example.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Question: How many unique calendar days are spanned by the intervals in light blue?  (pause 10-Mississippi)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- There are at least 2 ways to solve this:</a:t>
            </a:r>
          </a:p>
          <a:p>
            <a:pPr marL="0" indent="0">
              <a:buNone/>
            </a:pPr>
            <a:r>
              <a:rPr lang="en-US" dirty="0"/>
              <a:t>- 1. One way is to look at the overall range (in this case the entire month of January) and subtract the number of days that are missing.</a:t>
            </a:r>
          </a:p>
          <a:p>
            <a:pPr marL="0" indent="0">
              <a:buNone/>
            </a:pPr>
            <a:r>
              <a:rPr lang="en-US" dirty="0"/>
              <a:t>- 2. A second approach is to combine the intervals somehow.  This is the approach I will talk about today.</a:t>
            </a:r>
          </a:p>
          <a:p>
            <a:endParaRPr lang="en-US" dirty="0"/>
          </a:p>
          <a:p>
            <a:r>
              <a:rPr lang="en-US" baseline="0" dirty="0"/>
              <a:t>- Now this can be tricky to pull off.</a:t>
            </a:r>
          </a:p>
          <a:p>
            <a:r>
              <a:rPr lang="en-US" baseline="0" dirty="0"/>
              <a:t>+ There are at least 2 previous papers that combined the intervals in some way.  </a:t>
            </a:r>
          </a:p>
          <a:p>
            <a:r>
              <a:rPr lang="en-US" baseline="0" dirty="0"/>
              <a:t>- In this particular case they don’t end up with the same result.  </a:t>
            </a:r>
          </a:p>
          <a:p>
            <a:pPr marL="0" indent="0">
              <a:buFontTx/>
              <a:buNone/>
            </a:pPr>
            <a:r>
              <a:rPr lang="en-US" baseline="0" dirty="0"/>
              <a:t>- Now if you run these programs, you’ll find it’s not easy to follow their calculations, so checking their results can become difficult also.</a:t>
            </a:r>
          </a:p>
          <a:p>
            <a:endParaRPr lang="en-US" baseline="0" dirty="0"/>
          </a:p>
          <a:p>
            <a:r>
              <a:rPr lang="en-US" baseline="0" dirty="0"/>
              <a:t>- For a tricky problem like this, how can we work through this problem so that our results </a:t>
            </a:r>
            <a:r>
              <a:rPr lang="en-US" i="1" baseline="0" dirty="0"/>
              <a:t>are</a:t>
            </a:r>
            <a:r>
              <a:rPr lang="en-US" baseline="0" dirty="0"/>
              <a:t> easy to check?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74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916">
              <a:defRPr/>
            </a:pPr>
            <a:r>
              <a:rPr lang="en-US" dirty="0"/>
              <a:t>- What can help us is a concept from computer science known as a separation</a:t>
            </a:r>
            <a:r>
              <a:rPr lang="en-US" baseline="0" dirty="0"/>
              <a:t> of concerns.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essence, separating concerns means finishing one task completely before moving on to the next one.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 defTabSz="924916">
              <a:buFontTx/>
              <a:buNone/>
              <a:defRPr/>
            </a:pPr>
            <a:r>
              <a:rPr lang="en-US" dirty="0"/>
              <a:t>- So in this case, I would argue that the algorithm is rather elegant.</a:t>
            </a:r>
          </a:p>
          <a:p>
            <a:pPr marL="0" indent="0" defTabSz="924916">
              <a:buFontTx/>
              <a:buNone/>
              <a:defRPr/>
            </a:pPr>
            <a:r>
              <a:rPr lang="en-US" dirty="0"/>
              <a:t>+ To see this, consider an alternative.</a:t>
            </a:r>
          </a:p>
          <a:p>
            <a:pPr defTabSz="924916"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Question: Which algorithm do you prefer, and why?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- I can think of at least a couple of reasons: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.. More concise </a:t>
            </a:r>
            <a:r>
              <a:rPr lang="en-US" sz="1200" dirty="0">
                <a:sym typeface="Wingdings" panose="05000000000000000000" pitchFamily="2" charset="2"/>
              </a:rPr>
              <a:t> Easier to follow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.. More flexible – it doesn’t matter if you start with your left leg or your 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.. No multi-tasking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71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apply the same idea to counting distinct 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9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Going back to our example: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 First: combine intervals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US" dirty="0"/>
              <a:t>- To do this, we can first group together those intervals which can merge to form a consecutive sequence of calendar days.</a:t>
            </a:r>
          </a:p>
          <a:p>
            <a:r>
              <a:rPr lang="en-US" dirty="0"/>
              <a:t>- For each group, we assign an identifier.</a:t>
            </a:r>
            <a:endParaRPr lang="en-US" baseline="0" dirty="0"/>
          </a:p>
          <a:p>
            <a:r>
              <a:rPr lang="en-US" baseline="0" dirty="0"/>
              <a:t>+ And then determine the earliest and the latest day within each group.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So now we’re done combining intervals. Note that there is no longer any overlap. </a:t>
            </a:r>
          </a:p>
          <a:p>
            <a:pPr marL="0" indent="0">
              <a:buFontTx/>
              <a:buNone/>
            </a:pPr>
            <a:r>
              <a:rPr lang="en-US" baseline="0" dirty="0"/>
              <a:t>+ We’re now ready to count the days.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68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1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Since we now have a set of non-overlapping intervals, calculating the number of days </a:t>
            </a:r>
            <a:r>
              <a:rPr lang="en-US" baseline="0" dirty="0"/>
              <a:t>is more straightforward.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First, we determine the number of days in each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+ Then we add up the counts from all groups.</a:t>
            </a:r>
          </a:p>
          <a:p>
            <a:endParaRPr lang="en-US" dirty="0"/>
          </a:p>
          <a:p>
            <a:r>
              <a:rPr lang="en-US" dirty="0"/>
              <a:t>+ We see that our result matches the result from Cheng’s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35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to recap, we first combined intervals completely to get rid of duplicate days. </a:t>
            </a:r>
          </a:p>
          <a:p>
            <a:pPr marL="0" indent="0">
              <a:buFontTx/>
              <a:buNone/>
            </a:pPr>
            <a:r>
              <a:rPr lang="en-US" dirty="0"/>
              <a:t>This simplified counting the days and made it easier to check our result.</a:t>
            </a:r>
          </a:p>
          <a:p>
            <a:endParaRPr lang="en-US" dirty="0"/>
          </a:p>
          <a:p>
            <a:r>
              <a:rPr lang="en-US"/>
              <a:t>- </a:t>
            </a:r>
            <a:r>
              <a:rPr lang="en-US" dirty="0"/>
              <a:t>Thank you for your time and attention.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02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anyone else has a question, you can talk to me directly afterwards or contact me by email.</a:t>
            </a:r>
          </a:p>
          <a:p>
            <a:r>
              <a:rPr lang="en-US"/>
              <a:t>Thank you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E27DB-B1BF-4D0B-A3CB-23545D04F86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2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F966B7-570F-4BEB-B8FC-F2C67BAC5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905000"/>
            <a:ext cx="10820400" cy="1447800"/>
          </a:xfrm>
        </p:spPr>
        <p:txBody>
          <a:bodyPr/>
          <a:lstStyle>
            <a:lvl1pPr marL="109537" indent="0">
              <a:buNone/>
              <a:defRPr b="0"/>
            </a:lvl1pPr>
          </a:lstStyle>
          <a:p>
            <a:pPr lvl="0"/>
            <a:r>
              <a:rPr lang="en-US" dirty="0"/>
              <a:t>Author 1 Name: Author 1 Biography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56E759-A785-4CA1-AB64-B7F7F5B99B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505200"/>
            <a:ext cx="10820400" cy="1447800"/>
          </a:xfrm>
        </p:spPr>
        <p:txBody>
          <a:bodyPr/>
          <a:lstStyle>
            <a:lvl1pPr marL="109537" indent="0">
              <a:buNone/>
              <a:defRPr/>
            </a:lvl1pPr>
          </a:lstStyle>
          <a:p>
            <a:pPr lvl="0"/>
            <a:r>
              <a:rPr lang="en-US" dirty="0"/>
              <a:t>Author 2 Name: Author 2 Biography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4A65E2-FB4B-42EB-9349-589AE14A3E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C4BE6F43-98E8-4D63-B55D-DCF1C901179C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B295823-0575-43C8-AEFB-7D7DDD7F32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xx-xxx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C361B0-2C1B-468A-9569-6D7447D849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55CD069-371D-4FC1-A2F2-DE7927F0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26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66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ption 1">
    <p:bg>
      <p:bgPr>
        <a:gradFill flip="none" rotWithShape="1">
          <a:gsLst>
            <a:gs pos="99000">
              <a:schemeClr val="tx1">
                <a:lumMod val="65000"/>
                <a:lumOff val="35000"/>
              </a:schemeClr>
            </a:gs>
            <a:gs pos="50000">
              <a:schemeClr val="bg1">
                <a:lumMod val="75000"/>
              </a:schemeClr>
            </a:gs>
            <a:gs pos="0">
              <a:srgbClr val="DFEFF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>
            <a:extLst>
              <a:ext uri="{FF2B5EF4-FFF2-40B4-BE49-F238E27FC236}">
                <a16:creationId xmlns:a16="http://schemas.microsoft.com/office/drawing/2014/main" id="{25373C4E-0E55-4757-9EF8-4A5017921A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F03BBF-027E-4197-91D2-E79E59BA05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1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ption 2">
    <p:bg>
      <p:bgPr>
        <a:gradFill flip="none" rotWithShape="1">
          <a:gsLst>
            <a:gs pos="99000">
              <a:schemeClr val="accent1"/>
            </a:gs>
            <a:gs pos="24000">
              <a:schemeClr val="accent1">
                <a:lumMod val="40000"/>
                <a:lumOff val="6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>
            <a:extLst>
              <a:ext uri="{FF2B5EF4-FFF2-40B4-BE49-F238E27FC236}">
                <a16:creationId xmlns:a16="http://schemas.microsoft.com/office/drawing/2014/main" id="{25373C4E-0E55-4757-9EF8-4A5017921A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F03BBF-027E-4197-91D2-E79E59BA05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596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720B38A-29BE-4690-B34E-EAC209A30803}"/>
              </a:ext>
            </a:extLst>
          </p:cNvPr>
          <p:cNvSpPr txBox="1">
            <a:spLocks/>
          </p:cNvSpPr>
          <p:nvPr userDrawn="1"/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9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EC39-0796-485D-BA09-0314A1320B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1828800"/>
            <a:ext cx="4953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51E262-69CB-4F23-AF75-898EF63027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0" y="1828800"/>
            <a:ext cx="4953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9">
            <a:extLst>
              <a:ext uri="{FF2B5EF4-FFF2-40B4-BE49-F238E27FC236}">
                <a16:creationId xmlns:a16="http://schemas.microsoft.com/office/drawing/2014/main" id="{4EB547B0-6387-4912-9CA3-C05409BCE3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970433" y="6408741"/>
            <a:ext cx="2559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19" name="Footer Placeholder 21">
            <a:extLst>
              <a:ext uri="{FF2B5EF4-FFF2-40B4-BE49-F238E27FC236}">
                <a16:creationId xmlns:a16="http://schemas.microsoft.com/office/drawing/2014/main" id="{87BE3C48-5E78-4DCF-977D-F22F14AF89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839884" y="6408741"/>
            <a:ext cx="3134783" cy="365125"/>
          </a:xfrm>
        </p:spPr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xx-xxx</a:t>
            </a:r>
          </a:p>
        </p:txBody>
      </p:sp>
      <p:sp>
        <p:nvSpPr>
          <p:cNvPr id="20" name="Slide Number Placeholder 17">
            <a:extLst>
              <a:ext uri="{FF2B5EF4-FFF2-40B4-BE49-F238E27FC236}">
                <a16:creationId xmlns:a16="http://schemas.microsoft.com/office/drawing/2014/main" id="{3ACD8A34-2762-4252-87E2-A4107E267F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29484" y="6408741"/>
            <a:ext cx="48894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17015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A1241-4DEE-4FB0-A61B-564819636ADC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Paper Number BP-219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C53C-9F89-4DDE-A73C-FCE67BB39BDF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03031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5626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5626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966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966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xx-xxx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6CD2DECC-795F-453D-AE73-FED0C20E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111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B18377EC-49B2-4F4A-A62A-250F8457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433" y="6408741"/>
            <a:ext cx="2559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B893E797-9BE8-43E1-9DE5-7B455DD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9884" y="6408741"/>
            <a:ext cx="3134783" cy="365125"/>
          </a:xfrm>
        </p:spPr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BP-219</a:t>
            </a:r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7B7F3E19-2F40-4654-A4AB-4507AA7B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484" y="6408741"/>
            <a:ext cx="48894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7339F21-8FDE-454B-8F10-CC2B36F7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2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AAF47-D912-4DD2-AA43-93D0BB19EC22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Paper Number BP-219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2448-CAF6-4A22-A237-37BB83832CC2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0116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362200" y="301752"/>
            <a:ext cx="92202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2E470AB-BCE4-41CD-BB1E-89173243B18D}" type="datetime1">
              <a:rPr lang="en-US" altLang="en-US" smtClean="0"/>
              <a:t>2019-06-27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BP-219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1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339704-F9B3-4C6B-B54B-06AD26381A4A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82880"/>
            <a:ext cx="1914399" cy="13209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1" r:id="rId2"/>
    <p:sldLayoutId id="2147483766" r:id="rId3"/>
    <p:sldLayoutId id="2147483767" r:id="rId4"/>
    <p:sldLayoutId id="2147483762" r:id="rId5"/>
    <p:sldLayoutId id="2147483758" r:id="rId6"/>
    <p:sldLayoutId id="2147483763" r:id="rId7"/>
    <p:sldLayoutId id="2147483764" r:id="rId8"/>
    <p:sldLayoutId id="214748375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9" Type="http://schemas.openxmlformats.org/officeDocument/2006/relationships/tags" Target="../tags/tag63.xml"/><Relationship Id="rId21" Type="http://schemas.openxmlformats.org/officeDocument/2006/relationships/tags" Target="../tags/tag45.xml"/><Relationship Id="rId34" Type="http://schemas.openxmlformats.org/officeDocument/2006/relationships/tags" Target="../tags/tag58.xml"/><Relationship Id="rId42" Type="http://schemas.openxmlformats.org/officeDocument/2006/relationships/tags" Target="../tags/tag66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9" Type="http://schemas.openxmlformats.org/officeDocument/2006/relationships/tags" Target="../tags/tag53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37" Type="http://schemas.openxmlformats.org/officeDocument/2006/relationships/tags" Target="../tags/tag61.xml"/><Relationship Id="rId40" Type="http://schemas.openxmlformats.org/officeDocument/2006/relationships/tags" Target="../tags/tag64.xml"/><Relationship Id="rId45" Type="http://schemas.openxmlformats.org/officeDocument/2006/relationships/notesSlide" Target="../notesSlides/notesSlide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36" Type="http://schemas.openxmlformats.org/officeDocument/2006/relationships/tags" Target="../tags/tag60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4" Type="http://schemas.openxmlformats.org/officeDocument/2006/relationships/slideLayout" Target="../slideLayouts/slideLayout8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35" Type="http://schemas.openxmlformats.org/officeDocument/2006/relationships/tags" Target="../tags/tag59.xml"/><Relationship Id="rId43" Type="http://schemas.openxmlformats.org/officeDocument/2006/relationships/tags" Target="../tags/tag67.xml"/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tags" Target="../tags/tag57.xml"/><Relationship Id="rId38" Type="http://schemas.openxmlformats.org/officeDocument/2006/relationships/tags" Target="../tags/tag62.xml"/><Relationship Id="rId20" Type="http://schemas.openxmlformats.org/officeDocument/2006/relationships/tags" Target="../tags/tag44.xml"/><Relationship Id="rId4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42" Type="http://schemas.openxmlformats.org/officeDocument/2006/relationships/tags" Target="../tags/tag109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9" Type="http://schemas.openxmlformats.org/officeDocument/2006/relationships/tags" Target="../tags/tag96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45" Type="http://schemas.openxmlformats.org/officeDocument/2006/relationships/notesSlide" Target="../notesSlides/notesSlide6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4" Type="http://schemas.openxmlformats.org/officeDocument/2006/relationships/slideLayout" Target="../slideLayouts/slideLayout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43" Type="http://schemas.openxmlformats.org/officeDocument/2006/relationships/tags" Target="../tags/tag110.xml"/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20" Type="http://schemas.openxmlformats.org/officeDocument/2006/relationships/tags" Target="../tags/tag87.xml"/><Relationship Id="rId41" Type="http://schemas.openxmlformats.org/officeDocument/2006/relationships/tags" Target="../tags/tag10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notesSlide" Target="../notesSlides/notesSlide7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slideLayout" Target="../slideLayouts/slideLayout8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tags" Target="../tags/tag1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A5A-0B25-48B4-8CAC-30FC47FC6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the Days Count: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8DB10-EF43-4719-BCE1-522C1BA17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Counting Distinct Days </a:t>
            </a:r>
          </a:p>
          <a:p>
            <a:r>
              <a:rPr lang="en-US" sz="3600" dirty="0"/>
              <a:t>in Overlapping or Disjoint Date Intervals</a:t>
            </a:r>
          </a:p>
          <a:p>
            <a:endParaRPr lang="en-US" sz="3600" dirty="0"/>
          </a:p>
          <a:p>
            <a:r>
              <a:rPr lang="en-US" sz="3600" dirty="0"/>
              <a:t>Noory Kim</a:t>
            </a:r>
          </a:p>
          <a:p>
            <a:r>
              <a:rPr lang="en-US" sz="3600" dirty="0" err="1"/>
              <a:t>Synteract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528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D40D9-8660-4946-86C8-48E06323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169C2F-051B-4E34-B2AC-17E8814C3B83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D366-7162-43A5-BCA3-B5110FAC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Paper Number BP-219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DD4A2-60C1-46F4-BDAD-436093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</a:t>
            </a:fld>
            <a:endParaRPr lang="en-US" altLang="en-US" sz="11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distinct days are there?</a:t>
            </a:r>
          </a:p>
        </p:txBody>
      </p:sp>
      <p:sp>
        <p:nvSpPr>
          <p:cNvPr id="6" name="OTLSHAPE_TB_00000000000000000000000000000000_ScaleContainer">
            <a:extLst>
              <a:ext uri="{FF2B5EF4-FFF2-40B4-BE49-F238E27FC236}">
                <a16:creationId xmlns:a16="http://schemas.microsoft.com/office/drawing/2014/main" id="{D62D8EAB-A9E3-4942-89EF-BD994F8F9D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18646" y="1542832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DFFB56E1-2445-4D0E-AF6D-D4E09230C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72670" y="1588612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8" name="OTLSHAPE_TB_00000000000000000000000000000000_TimescaleInterval3">
            <a:extLst>
              <a:ext uri="{FF2B5EF4-FFF2-40B4-BE49-F238E27FC236}">
                <a16:creationId xmlns:a16="http://schemas.microsoft.com/office/drawing/2014/main" id="{4FC2AD3D-1E78-46D5-B61A-E398FA511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36742" y="1024944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" name="OTLSHAPE_T_4f126c63775247f9a2863f005cd302db_Shape">
            <a:extLst>
              <a:ext uri="{FF2B5EF4-FFF2-40B4-BE49-F238E27FC236}">
                <a16:creationId xmlns:a16="http://schemas.microsoft.com/office/drawing/2014/main" id="{CC6EEE60-4678-4076-B097-58506C2EB4E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97116" y="2081433"/>
            <a:ext cx="1716036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10" name="OTLSHAPE_T_4f126c63775247f9a2863f005cd302db_StartDate">
            <a:extLst>
              <a:ext uri="{FF2B5EF4-FFF2-40B4-BE49-F238E27FC236}">
                <a16:creationId xmlns:a16="http://schemas.microsoft.com/office/drawing/2014/main" id="{ABBD5D55-ED00-48A0-91DE-170C69DFB7E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95310" y="2101396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11" name="OTLSHAPE_T_4f126c63775247f9a2863f005cd302db_EndDate">
            <a:extLst>
              <a:ext uri="{FF2B5EF4-FFF2-40B4-BE49-F238E27FC236}">
                <a16:creationId xmlns:a16="http://schemas.microsoft.com/office/drawing/2014/main" id="{793A887F-A01A-4D5E-873D-FF1E05787B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32111" y="2102563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12" name="OTLSHAPE_T_4a3988c2716f429da6b36295feabf467_Shape">
            <a:extLst>
              <a:ext uri="{FF2B5EF4-FFF2-40B4-BE49-F238E27FC236}">
                <a16:creationId xmlns:a16="http://schemas.microsoft.com/office/drawing/2014/main" id="{8B2F781C-E10F-434A-B1EF-E16D8A3E112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12910" y="2513233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13" name="OTLSHAPE_T_4a3988c2716f429da6b36295feabf467_StartDate">
            <a:extLst>
              <a:ext uri="{FF2B5EF4-FFF2-40B4-BE49-F238E27FC236}">
                <a16:creationId xmlns:a16="http://schemas.microsoft.com/office/drawing/2014/main" id="{9C6A9C24-E6E5-45BD-B222-2B701AA1214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66811" y="2539092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14" name="OTLSHAPE_T_4a3988c2716f429da6b36295feabf467_EndDate">
            <a:extLst>
              <a:ext uri="{FF2B5EF4-FFF2-40B4-BE49-F238E27FC236}">
                <a16:creationId xmlns:a16="http://schemas.microsoft.com/office/drawing/2014/main" id="{9FB55FA2-D04A-4523-82F6-D8DB187F661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21109" y="2537375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15" name="OTLSHAPE_T_3c8b0aa3fccc45c9bccb440afdd2ae71_Shape">
            <a:extLst>
              <a:ext uri="{FF2B5EF4-FFF2-40B4-BE49-F238E27FC236}">
                <a16:creationId xmlns:a16="http://schemas.microsoft.com/office/drawing/2014/main" id="{1029E03E-DFE6-4B47-98C0-01CFF15B471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662409" y="2988335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16" name="OTLSHAPE_T_3c8b0aa3fccc45c9bccb440afdd2ae71_StartDate">
            <a:extLst>
              <a:ext uri="{FF2B5EF4-FFF2-40B4-BE49-F238E27FC236}">
                <a16:creationId xmlns:a16="http://schemas.microsoft.com/office/drawing/2014/main" id="{46112579-AB08-4516-9519-A2501B54525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040110" y="3025141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17" name="OTLSHAPE_T_3c8b0aa3fccc45c9bccb440afdd2ae71_EndDate">
            <a:extLst>
              <a:ext uri="{FF2B5EF4-FFF2-40B4-BE49-F238E27FC236}">
                <a16:creationId xmlns:a16="http://schemas.microsoft.com/office/drawing/2014/main" id="{21318C04-A98E-4B36-9700-A311A471E7D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70609" y="302764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18" name="OTLSHAPE_T_7f42f6d93c174d27ae530fee56b8bc89_Shape">
            <a:extLst>
              <a:ext uri="{FF2B5EF4-FFF2-40B4-BE49-F238E27FC236}">
                <a16:creationId xmlns:a16="http://schemas.microsoft.com/office/drawing/2014/main" id="{980FADD8-1459-465F-931F-9BA141AC759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89342" y="3929277"/>
            <a:ext cx="1012282" cy="283076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OTLSHAPE_T_7f42f6d93c174d27ae530fee56b8bc89_StartDate">
            <a:extLst>
              <a:ext uri="{FF2B5EF4-FFF2-40B4-BE49-F238E27FC236}">
                <a16:creationId xmlns:a16="http://schemas.microsoft.com/office/drawing/2014/main" id="{A4849262-690F-4C68-8794-A548D6DA0A9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499974" y="3958568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20" name="OTLSHAPE_T_7f42f6d93c174d27ae530fee56b8bc89_EndDate">
            <a:extLst>
              <a:ext uri="{FF2B5EF4-FFF2-40B4-BE49-F238E27FC236}">
                <a16:creationId xmlns:a16="http://schemas.microsoft.com/office/drawing/2014/main" id="{537CFAAF-CC21-4DAD-B4D4-F3B079FEBF9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201623" y="3957853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21" name="OTLSHAPE_T_438895b3b0ac43a5a8af403d723f2474_Shape">
            <a:extLst>
              <a:ext uri="{FF2B5EF4-FFF2-40B4-BE49-F238E27FC236}">
                <a16:creationId xmlns:a16="http://schemas.microsoft.com/office/drawing/2014/main" id="{2AA4BBE9-CB89-4CBC-9D12-27413C1269D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662542" y="4361078"/>
            <a:ext cx="23495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OTLSHAPE_T_438895b3b0ac43a5a8af403d723f2474_StartDate">
            <a:extLst>
              <a:ext uri="{FF2B5EF4-FFF2-40B4-BE49-F238E27FC236}">
                <a16:creationId xmlns:a16="http://schemas.microsoft.com/office/drawing/2014/main" id="{B3F4B5AE-218B-4253-81BC-5869BE9AD37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983092" y="4390368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23" name="OTLSHAPE_T_438895b3b0ac43a5a8af403d723f2474_EndDate">
            <a:extLst>
              <a:ext uri="{FF2B5EF4-FFF2-40B4-BE49-F238E27FC236}">
                <a16:creationId xmlns:a16="http://schemas.microsoft.com/office/drawing/2014/main" id="{57FD5B35-E804-4874-86A9-6753C3CC369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062841" y="4390368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24" name="OTLSHAPE_T_ad623822ebf4413f89b36a464b431589_Shape">
            <a:extLst>
              <a:ext uri="{FF2B5EF4-FFF2-40B4-BE49-F238E27FC236}">
                <a16:creationId xmlns:a16="http://schemas.microsoft.com/office/drawing/2014/main" id="{160D5B6A-34C0-49EC-88EE-D7D1A0CD45C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843642" y="4792878"/>
            <a:ext cx="20447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25" name="OTLSHAPE_T_ad623822ebf4413f89b36a464b431589_StartDate">
            <a:extLst>
              <a:ext uri="{FF2B5EF4-FFF2-40B4-BE49-F238E27FC236}">
                <a16:creationId xmlns:a16="http://schemas.microsoft.com/office/drawing/2014/main" id="{537DAA0A-C4E4-4249-99CE-1D76364E4D7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151784" y="4835582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26" name="OTLSHAPE_T_ad623822ebf4413f89b36a464b431589_EndDate">
            <a:extLst>
              <a:ext uri="{FF2B5EF4-FFF2-40B4-BE49-F238E27FC236}">
                <a16:creationId xmlns:a16="http://schemas.microsoft.com/office/drawing/2014/main" id="{44BC5F52-BFB4-4A70-A9C7-3590C2C13E5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939142" y="4822168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42" name="OTLSHAPE_T_7f42f6d93c174d27ae530fee56b8bc89_Shape">
            <a:extLst>
              <a:ext uri="{FF2B5EF4-FFF2-40B4-BE49-F238E27FC236}">
                <a16:creationId xmlns:a16="http://schemas.microsoft.com/office/drawing/2014/main" id="{AE293203-A822-49EF-80DA-6BD5DE8E03B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962991" y="3463436"/>
            <a:ext cx="1040508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3" name="OTLSHAPE_T_7f42f6d93c174d27ae530fee56b8bc89_StartDate">
            <a:extLst>
              <a:ext uri="{FF2B5EF4-FFF2-40B4-BE49-F238E27FC236}">
                <a16:creationId xmlns:a16="http://schemas.microsoft.com/office/drawing/2014/main" id="{1896AC64-F712-4D4D-ACE0-C66BA0D7513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266004" y="352222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44" name="OTLSHAPE_T_7f42f6d93c174d27ae530fee56b8bc89_EndDate">
            <a:extLst>
              <a:ext uri="{FF2B5EF4-FFF2-40B4-BE49-F238E27FC236}">
                <a16:creationId xmlns:a16="http://schemas.microsoft.com/office/drawing/2014/main" id="{2951B95C-2E54-47B2-ACB0-414042CFE2E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49218" y="350232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819C915-94E6-45F1-8674-07D2C837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07423"/>
              </p:ext>
            </p:extLst>
          </p:nvPr>
        </p:nvGraphicFramePr>
        <p:xfrm>
          <a:off x="578488" y="4912757"/>
          <a:ext cx="6295888" cy="150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078">
                  <a:extLst>
                    <a:ext uri="{9D8B030D-6E8A-4147-A177-3AD203B41FA5}">
                      <a16:colId xmlns:a16="http://schemas.microsoft.com/office/drawing/2014/main" val="252532244"/>
                    </a:ext>
                  </a:extLst>
                </a:gridCol>
                <a:gridCol w="4052810">
                  <a:extLst>
                    <a:ext uri="{9D8B030D-6E8A-4147-A177-3AD203B41FA5}">
                      <a16:colId xmlns:a16="http://schemas.microsoft.com/office/drawing/2014/main" val="2343943959"/>
                    </a:ext>
                  </a:extLst>
                </a:gridCol>
              </a:tblGrid>
              <a:tr h="589148"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of distinct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38057"/>
                  </a:ext>
                </a:extLst>
              </a:tr>
              <a:tr h="3189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Cheng (2006)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60023"/>
                  </a:ext>
                </a:extLst>
              </a:tr>
              <a:tr h="3189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Su</a:t>
                      </a:r>
                      <a:r>
                        <a:rPr lang="en-US" sz="2400" dirty="0"/>
                        <a:t> (2007)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99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BA61730-4BF5-4CB7-9E77-5E3F1CC6F253}"/>
              </a:ext>
            </a:extLst>
          </p:cNvPr>
          <p:cNvSpPr txBox="1"/>
          <p:nvPr/>
        </p:nvSpPr>
        <p:spPr>
          <a:xfrm>
            <a:off x="4562476" y="5508364"/>
            <a:ext cx="75156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28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4015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3" grpId="0"/>
      <p:bldP spid="14" grpId="0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5" grpId="0"/>
      <p:bldP spid="26" grpId="0"/>
      <p:bldP spid="42" grpId="0" animBg="1"/>
      <p:bldP spid="43" grpId="0"/>
      <p:bldP spid="44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C5C0CA-638B-4A18-80AB-13847D09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D620-4E72-4EE3-A005-FAB7F3BD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1840-2DFA-4B35-BD7C-70C1357EF81B}" type="datetime1">
              <a:rPr lang="en-US" altLang="en-US" smtClean="0"/>
              <a:pPr/>
              <a:t>2019-06-27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F885D5-0C98-4B0E-BBBE-6902676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Number BP-219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fld id="{06BAAD78-EE04-4D42-B818-F7C04A8E7217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7881315-EA89-4EB0-95D9-8895B349C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39280"/>
            <a:ext cx="5572601" cy="472910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3236E2-6749-4F75-B90F-F49278DF18F4}"/>
              </a:ext>
            </a:extLst>
          </p:cNvPr>
          <p:cNvSpPr txBox="1"/>
          <p:nvPr/>
        </p:nvSpPr>
        <p:spPr>
          <a:xfrm>
            <a:off x="6324600" y="1922498"/>
            <a:ext cx="5334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vs. </a:t>
            </a:r>
          </a:p>
          <a:p>
            <a:endParaRPr lang="en-US" sz="3600" dirty="0"/>
          </a:p>
          <a:p>
            <a:r>
              <a:rPr lang="en-US" sz="3600" dirty="0"/>
              <a:t>“First left pant leg, then left shoe, then right pant leg, then right shoe.”</a:t>
            </a:r>
          </a:p>
          <a:p>
            <a:endParaRPr lang="en-US" sz="3300" dirty="0"/>
          </a:p>
          <a:p>
            <a:endParaRPr lang="en-US" sz="33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0D8D2-68A5-4B67-A7D2-EDD47EB84AC6}"/>
              </a:ext>
            </a:extLst>
          </p:cNvPr>
          <p:cNvSpPr txBox="1"/>
          <p:nvPr/>
        </p:nvSpPr>
        <p:spPr>
          <a:xfrm>
            <a:off x="609600" y="64559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u="sng" dirty="0"/>
              <a:t>The Far Side</a:t>
            </a:r>
            <a:r>
              <a:rPr lang="en-US" dirty="0"/>
              <a:t> by Gary Larson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-0.22227 0.048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0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C5C0CA-638B-4A18-80AB-13847D09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D620-4E72-4EE3-A005-FAB7F3BD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1840-2DFA-4B35-BD7C-70C1357EF81B}" type="datetime1">
              <a:rPr lang="en-US" altLang="en-US" smtClean="0"/>
              <a:pPr/>
              <a:t>2019-06-27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F885D5-0C98-4B0E-BBBE-6902676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Number BP-219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fld id="{06BAAD78-EE04-4D42-B818-F7C04A8E7217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7881315-EA89-4EB0-95D9-8895B349C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6" y="1679636"/>
            <a:ext cx="5572601" cy="472910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3236E2-6749-4F75-B90F-F49278DF18F4}"/>
              </a:ext>
            </a:extLst>
          </p:cNvPr>
          <p:cNvSpPr txBox="1"/>
          <p:nvPr/>
        </p:nvSpPr>
        <p:spPr>
          <a:xfrm>
            <a:off x="6303433" y="1905000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First combine intervals,</a:t>
            </a:r>
          </a:p>
          <a:p>
            <a:r>
              <a:rPr lang="en-US" sz="3300" dirty="0"/>
              <a:t>THEN count up days.</a:t>
            </a:r>
          </a:p>
          <a:p>
            <a:endParaRPr lang="en-US" sz="3300" dirty="0"/>
          </a:p>
          <a:p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7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7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vs “Combine two intervals, then count unique days, then combine with another interval…”)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2FCCD-9021-4E6C-AA6A-C1052F634357}"/>
              </a:ext>
            </a:extLst>
          </p:cNvPr>
          <p:cNvSpPr txBox="1"/>
          <p:nvPr/>
        </p:nvSpPr>
        <p:spPr>
          <a:xfrm>
            <a:off x="609600" y="64559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u="sng" dirty="0"/>
              <a:t>The Far Side</a:t>
            </a:r>
            <a:r>
              <a:rPr lang="en-US" dirty="0"/>
              <a:t> by Gary Larson</a:t>
            </a:r>
          </a:p>
        </p:txBody>
      </p:sp>
    </p:spTree>
    <p:extLst>
      <p:ext uri="{BB962C8B-B14F-4D97-AF65-F5344CB8AC3E}">
        <p14:creationId xmlns:p14="http://schemas.microsoft.com/office/powerpoint/2010/main" val="27764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D40D9-8660-4946-86C8-48E06323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169C2F-051B-4E34-B2AC-17E8814C3B83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D366-7162-43A5-BCA3-B5110FAC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Paper Number BP-219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DD4A2-60C1-46F4-BDAD-436093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5</a:t>
            </a:fld>
            <a:endParaRPr lang="en-US" altLang="en-US" sz="11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combine intervals…</a:t>
            </a:r>
          </a:p>
        </p:txBody>
      </p:sp>
      <p:sp>
        <p:nvSpPr>
          <p:cNvPr id="6" name="OTLSHAPE_TB_00000000000000000000000000000000_ScaleContainer">
            <a:extLst>
              <a:ext uri="{FF2B5EF4-FFF2-40B4-BE49-F238E27FC236}">
                <a16:creationId xmlns:a16="http://schemas.microsoft.com/office/drawing/2014/main" id="{D62D8EAB-A9E3-4942-89EF-BD994F8F9D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18646" y="1542832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DFFB56E1-2445-4D0E-AF6D-D4E09230C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72670" y="1588612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8" name="OTLSHAPE_TB_00000000000000000000000000000000_TimescaleInterval3">
            <a:extLst>
              <a:ext uri="{FF2B5EF4-FFF2-40B4-BE49-F238E27FC236}">
                <a16:creationId xmlns:a16="http://schemas.microsoft.com/office/drawing/2014/main" id="{4FC2AD3D-1E78-46D5-B61A-E398FA511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36742" y="1024944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" name="OTLSHAPE_T_4f126c63775247f9a2863f005cd302db_Shape">
            <a:extLst>
              <a:ext uri="{FF2B5EF4-FFF2-40B4-BE49-F238E27FC236}">
                <a16:creationId xmlns:a16="http://schemas.microsoft.com/office/drawing/2014/main" id="{CC6EEE60-4678-4076-B097-58506C2EB4E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97116" y="2081433"/>
            <a:ext cx="1716036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10" name="OTLSHAPE_T_4f126c63775247f9a2863f005cd302db_StartDate">
            <a:extLst>
              <a:ext uri="{FF2B5EF4-FFF2-40B4-BE49-F238E27FC236}">
                <a16:creationId xmlns:a16="http://schemas.microsoft.com/office/drawing/2014/main" id="{ABBD5D55-ED00-48A0-91DE-170C69DFB7E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95310" y="2101396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11" name="OTLSHAPE_T_4f126c63775247f9a2863f005cd302db_EndDate">
            <a:extLst>
              <a:ext uri="{FF2B5EF4-FFF2-40B4-BE49-F238E27FC236}">
                <a16:creationId xmlns:a16="http://schemas.microsoft.com/office/drawing/2014/main" id="{793A887F-A01A-4D5E-873D-FF1E05787B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32111" y="2102563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12" name="OTLSHAPE_T_4a3988c2716f429da6b36295feabf467_Shape">
            <a:extLst>
              <a:ext uri="{FF2B5EF4-FFF2-40B4-BE49-F238E27FC236}">
                <a16:creationId xmlns:a16="http://schemas.microsoft.com/office/drawing/2014/main" id="{8B2F781C-E10F-434A-B1EF-E16D8A3E112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12910" y="2513233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13" name="OTLSHAPE_T_4a3988c2716f429da6b36295feabf467_StartDate">
            <a:extLst>
              <a:ext uri="{FF2B5EF4-FFF2-40B4-BE49-F238E27FC236}">
                <a16:creationId xmlns:a16="http://schemas.microsoft.com/office/drawing/2014/main" id="{9C6A9C24-E6E5-45BD-B222-2B701AA1214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66811" y="2539092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14" name="OTLSHAPE_T_4a3988c2716f429da6b36295feabf467_EndDate">
            <a:extLst>
              <a:ext uri="{FF2B5EF4-FFF2-40B4-BE49-F238E27FC236}">
                <a16:creationId xmlns:a16="http://schemas.microsoft.com/office/drawing/2014/main" id="{9FB55FA2-D04A-4523-82F6-D8DB187F661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21109" y="2537375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15" name="OTLSHAPE_T_3c8b0aa3fccc45c9bccb440afdd2ae71_Shape">
            <a:extLst>
              <a:ext uri="{FF2B5EF4-FFF2-40B4-BE49-F238E27FC236}">
                <a16:creationId xmlns:a16="http://schemas.microsoft.com/office/drawing/2014/main" id="{1029E03E-DFE6-4B47-98C0-01CFF15B471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662409" y="2988335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16" name="OTLSHAPE_T_3c8b0aa3fccc45c9bccb440afdd2ae71_StartDate">
            <a:extLst>
              <a:ext uri="{FF2B5EF4-FFF2-40B4-BE49-F238E27FC236}">
                <a16:creationId xmlns:a16="http://schemas.microsoft.com/office/drawing/2014/main" id="{46112579-AB08-4516-9519-A2501B54525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040110" y="3025141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17" name="OTLSHAPE_T_3c8b0aa3fccc45c9bccb440afdd2ae71_EndDate">
            <a:extLst>
              <a:ext uri="{FF2B5EF4-FFF2-40B4-BE49-F238E27FC236}">
                <a16:creationId xmlns:a16="http://schemas.microsoft.com/office/drawing/2014/main" id="{21318C04-A98E-4B36-9700-A311A471E7D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70609" y="302764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18" name="OTLSHAPE_T_7f42f6d93c174d27ae530fee56b8bc89_Shape">
            <a:extLst>
              <a:ext uri="{FF2B5EF4-FFF2-40B4-BE49-F238E27FC236}">
                <a16:creationId xmlns:a16="http://schemas.microsoft.com/office/drawing/2014/main" id="{980FADD8-1459-465F-931F-9BA141AC759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89342" y="3929277"/>
            <a:ext cx="1012282" cy="283076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OTLSHAPE_T_7f42f6d93c174d27ae530fee56b8bc89_StartDate">
            <a:extLst>
              <a:ext uri="{FF2B5EF4-FFF2-40B4-BE49-F238E27FC236}">
                <a16:creationId xmlns:a16="http://schemas.microsoft.com/office/drawing/2014/main" id="{A4849262-690F-4C68-8794-A548D6DA0A9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499974" y="3958568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20" name="OTLSHAPE_T_7f42f6d93c174d27ae530fee56b8bc89_EndDate">
            <a:extLst>
              <a:ext uri="{FF2B5EF4-FFF2-40B4-BE49-F238E27FC236}">
                <a16:creationId xmlns:a16="http://schemas.microsoft.com/office/drawing/2014/main" id="{537CFAAF-CC21-4DAD-B4D4-F3B079FEBF9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201623" y="3957853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21" name="OTLSHAPE_T_438895b3b0ac43a5a8af403d723f2474_Shape">
            <a:extLst>
              <a:ext uri="{FF2B5EF4-FFF2-40B4-BE49-F238E27FC236}">
                <a16:creationId xmlns:a16="http://schemas.microsoft.com/office/drawing/2014/main" id="{2AA4BBE9-CB89-4CBC-9D12-27413C1269D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662542" y="4361078"/>
            <a:ext cx="23495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OTLSHAPE_T_438895b3b0ac43a5a8af403d723f2474_StartDate">
            <a:extLst>
              <a:ext uri="{FF2B5EF4-FFF2-40B4-BE49-F238E27FC236}">
                <a16:creationId xmlns:a16="http://schemas.microsoft.com/office/drawing/2014/main" id="{B3F4B5AE-218B-4253-81BC-5869BE9AD37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983092" y="4390368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23" name="OTLSHAPE_T_438895b3b0ac43a5a8af403d723f2474_EndDate">
            <a:extLst>
              <a:ext uri="{FF2B5EF4-FFF2-40B4-BE49-F238E27FC236}">
                <a16:creationId xmlns:a16="http://schemas.microsoft.com/office/drawing/2014/main" id="{57FD5B35-E804-4874-86A9-6753C3CC369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062841" y="4390368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24" name="OTLSHAPE_T_ad623822ebf4413f89b36a464b431589_Shape">
            <a:extLst>
              <a:ext uri="{FF2B5EF4-FFF2-40B4-BE49-F238E27FC236}">
                <a16:creationId xmlns:a16="http://schemas.microsoft.com/office/drawing/2014/main" id="{160D5B6A-34C0-49EC-88EE-D7D1A0CD45C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843642" y="4792878"/>
            <a:ext cx="20447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25" name="OTLSHAPE_T_ad623822ebf4413f89b36a464b431589_StartDate">
            <a:extLst>
              <a:ext uri="{FF2B5EF4-FFF2-40B4-BE49-F238E27FC236}">
                <a16:creationId xmlns:a16="http://schemas.microsoft.com/office/drawing/2014/main" id="{537DAA0A-C4E4-4249-99CE-1D76364E4D7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151784" y="4835582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26" name="OTLSHAPE_T_ad623822ebf4413f89b36a464b431589_EndDate">
            <a:extLst>
              <a:ext uri="{FF2B5EF4-FFF2-40B4-BE49-F238E27FC236}">
                <a16:creationId xmlns:a16="http://schemas.microsoft.com/office/drawing/2014/main" id="{44BC5F52-BFB4-4A70-A9C7-3590C2C13E5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939142" y="4822168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28" name="OTLSHAPE_T_026c534c72944b4fb00701e140f5adb4_Shape">
            <a:extLst>
              <a:ext uri="{FF2B5EF4-FFF2-40B4-BE49-F238E27FC236}">
                <a16:creationId xmlns:a16="http://schemas.microsoft.com/office/drawing/2014/main" id="{1667847D-6454-48AC-B087-5392C7F8DC4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697116" y="5233926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29" name="OTLSHAPE_T_026c534c72944b4fb00701e140f5adb4_StartDate">
            <a:extLst>
              <a:ext uri="{FF2B5EF4-FFF2-40B4-BE49-F238E27FC236}">
                <a16:creationId xmlns:a16="http://schemas.microsoft.com/office/drawing/2014/main" id="{B8A34175-8143-4929-B415-A4D5637F20F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195310" y="5269565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0" name="OTLSHAPE_T_026c534c72944b4fb00701e140f5adb4_EndDate">
            <a:extLst>
              <a:ext uri="{FF2B5EF4-FFF2-40B4-BE49-F238E27FC236}">
                <a16:creationId xmlns:a16="http://schemas.microsoft.com/office/drawing/2014/main" id="{D6E59B0C-8267-4E65-9193-41CD814F180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421110" y="5272396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31" name="OTLSHAPE_T_026c534c72944b4fb00701e140f5adb4_Title">
            <a:extLst>
              <a:ext uri="{FF2B5EF4-FFF2-40B4-BE49-F238E27FC236}">
                <a16:creationId xmlns:a16="http://schemas.microsoft.com/office/drawing/2014/main" id="{1D18FD40-00EF-4216-B1D1-BBCC50BF474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037564" y="5272397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#1</a:t>
            </a:r>
          </a:p>
        </p:txBody>
      </p:sp>
      <p:sp>
        <p:nvSpPr>
          <p:cNvPr id="32" name="OTLSHAPE_T_e4d5c151cb184a1a9c09b891feef4685_Shape">
            <a:extLst>
              <a:ext uri="{FF2B5EF4-FFF2-40B4-BE49-F238E27FC236}">
                <a16:creationId xmlns:a16="http://schemas.microsoft.com/office/drawing/2014/main" id="{B89AEC35-9C89-4FAD-9AB2-A3DD26C028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662410" y="5667657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3" name="OTLSHAPE_T_e4d5c151cb184a1a9c09b891feef4685_StartDate">
            <a:extLst>
              <a:ext uri="{FF2B5EF4-FFF2-40B4-BE49-F238E27FC236}">
                <a16:creationId xmlns:a16="http://schemas.microsoft.com/office/drawing/2014/main" id="{7028F503-7725-4E6E-B77A-E8B28A79D65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040110" y="5681544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34" name="OTLSHAPE_T_e4d5c151cb184a1a9c09b891feef4685_EndDate">
            <a:extLst>
              <a:ext uri="{FF2B5EF4-FFF2-40B4-BE49-F238E27FC236}">
                <a16:creationId xmlns:a16="http://schemas.microsoft.com/office/drawing/2014/main" id="{78AD8367-D037-4EC1-9303-24ABD6A0105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201623" y="568154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35" name="OTLSHAPE_T_e4d5c151cb184a1a9c09b891feef4685_Title">
            <a:extLst>
              <a:ext uri="{FF2B5EF4-FFF2-40B4-BE49-F238E27FC236}">
                <a16:creationId xmlns:a16="http://schemas.microsoft.com/office/drawing/2014/main" id="{AA51FFD5-A476-4588-98D1-A6351327389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962991" y="5696947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36" name="OTLSHAPE_T_2b20c088d56445d6acb2b7833e4dce7e_Shape">
            <a:extLst>
              <a:ext uri="{FF2B5EF4-FFF2-40B4-BE49-F238E27FC236}">
                <a16:creationId xmlns:a16="http://schemas.microsoft.com/office/drawing/2014/main" id="{8B87EDF3-2362-49AB-AB46-E12F49635153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662542" y="6099457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37" name="OTLSHAPE_T_2b20c088d56445d6acb2b7833e4dce7e_StartDate">
            <a:extLst>
              <a:ext uri="{FF2B5EF4-FFF2-40B4-BE49-F238E27FC236}">
                <a16:creationId xmlns:a16="http://schemas.microsoft.com/office/drawing/2014/main" id="{C71DB026-15C7-4AD0-BE38-A5C079712AF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999055" y="6133440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38" name="OTLSHAPE_T_2b20c088d56445d6acb2b7833e4dce7e_EndDate">
            <a:extLst>
              <a:ext uri="{FF2B5EF4-FFF2-40B4-BE49-F238E27FC236}">
                <a16:creationId xmlns:a16="http://schemas.microsoft.com/office/drawing/2014/main" id="{6A91105B-B478-44F8-B858-2579C0DCC85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939142" y="6140735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39" name="OTLSHAPE_T_2b20c088d56445d6acb2b7833e4dce7e_Title">
            <a:extLst>
              <a:ext uri="{FF2B5EF4-FFF2-40B4-BE49-F238E27FC236}">
                <a16:creationId xmlns:a16="http://schemas.microsoft.com/office/drawing/2014/main" id="{07F50C84-B825-4DF2-8FBB-1C38F5E3D1E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100692" y="6135096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#3</a:t>
            </a:r>
          </a:p>
        </p:txBody>
      </p:sp>
      <p:sp>
        <p:nvSpPr>
          <p:cNvPr id="41" name="Down Arrow 1">
            <a:extLst>
              <a:ext uri="{FF2B5EF4-FFF2-40B4-BE49-F238E27FC236}">
                <a16:creationId xmlns:a16="http://schemas.microsoft.com/office/drawing/2014/main" id="{7C09A8EF-EA5D-453C-9F65-BE1CBB58A812}"/>
              </a:ext>
            </a:extLst>
          </p:cNvPr>
          <p:cNvSpPr/>
          <p:nvPr/>
        </p:nvSpPr>
        <p:spPr>
          <a:xfrm>
            <a:off x="5798790" y="4495280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7f42f6d93c174d27ae530fee56b8bc89_Shape">
            <a:extLst>
              <a:ext uri="{FF2B5EF4-FFF2-40B4-BE49-F238E27FC236}">
                <a16:creationId xmlns:a16="http://schemas.microsoft.com/office/drawing/2014/main" id="{AE293203-A822-49EF-80DA-6BD5DE8E03B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962991" y="3463436"/>
            <a:ext cx="1040508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3" name="OTLSHAPE_T_7f42f6d93c174d27ae530fee56b8bc89_StartDate">
            <a:extLst>
              <a:ext uri="{FF2B5EF4-FFF2-40B4-BE49-F238E27FC236}">
                <a16:creationId xmlns:a16="http://schemas.microsoft.com/office/drawing/2014/main" id="{1896AC64-F712-4D4D-ACE0-C66BA0D75133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266004" y="352222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44" name="OTLSHAPE_T_7f42f6d93c174d27ae530fee56b8bc89_EndDate">
            <a:extLst>
              <a:ext uri="{FF2B5EF4-FFF2-40B4-BE49-F238E27FC236}">
                <a16:creationId xmlns:a16="http://schemas.microsoft.com/office/drawing/2014/main" id="{2951B95C-2E54-47B2-ACB0-414042CFE2E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049218" y="350232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45" name="OTLSHAPE_T_026c534c72944b4fb00701e140f5adb4_Title">
            <a:extLst>
              <a:ext uri="{FF2B5EF4-FFF2-40B4-BE49-F238E27FC236}">
                <a16:creationId xmlns:a16="http://schemas.microsoft.com/office/drawing/2014/main" id="{4DC55370-F334-445F-A743-7C2BF82F870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942718" y="211707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46" name="OTLSHAPE_T_026c534c72944b4fb00701e140f5adb4_Title">
            <a:extLst>
              <a:ext uri="{FF2B5EF4-FFF2-40B4-BE49-F238E27FC236}">
                <a16:creationId xmlns:a16="http://schemas.microsoft.com/office/drawing/2014/main" id="{FCA7985F-1081-4F37-8288-CB47ADCE1E2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729194" y="253737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47" name="OTLSHAPE_T_026c534c72944b4fb00701e140f5adb4_Title">
            <a:extLst>
              <a:ext uri="{FF2B5EF4-FFF2-40B4-BE49-F238E27FC236}">
                <a16:creationId xmlns:a16="http://schemas.microsoft.com/office/drawing/2014/main" id="{8B626C1B-19FB-494C-ABA6-F613C68E54B1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083414" y="302879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49" name="OTLSHAPE_T_026c534c72944b4fb00701e140f5adb4_Title">
            <a:extLst>
              <a:ext uri="{FF2B5EF4-FFF2-40B4-BE49-F238E27FC236}">
                <a16:creationId xmlns:a16="http://schemas.microsoft.com/office/drawing/2014/main" id="{A1B94011-4203-4564-80CD-229184A8FF78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4887558" y="3502504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50" name="OTLSHAPE_T_026c534c72944b4fb00701e140f5adb4_Title">
            <a:extLst>
              <a:ext uri="{FF2B5EF4-FFF2-40B4-BE49-F238E27FC236}">
                <a16:creationId xmlns:a16="http://schemas.microsoft.com/office/drawing/2014/main" id="{7D48CBC4-DC58-4A82-AE1A-C0BD1456ED8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098990" y="3954216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51" name="OTLSHAPE_T_026c534c72944b4fb00701e140f5adb4_Title">
            <a:extLst>
              <a:ext uri="{FF2B5EF4-FFF2-40B4-BE49-F238E27FC236}">
                <a16:creationId xmlns:a16="http://schemas.microsoft.com/office/drawing/2014/main" id="{2F99BEB7-77A2-4800-950C-7944BC22D627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231226" y="4396718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#3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52" name="OTLSHAPE_T_026c534c72944b4fb00701e140f5adb4_Title">
            <a:extLst>
              <a:ext uri="{FF2B5EF4-FFF2-40B4-BE49-F238E27FC236}">
                <a16:creationId xmlns:a16="http://schemas.microsoft.com/office/drawing/2014/main" id="{74F7C64E-3024-4DD9-B3FB-800A6FCBB60D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9253576" y="483558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#3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93AB4-4AEB-4717-AAD7-8945BEB0861F}"/>
              </a:ext>
            </a:extLst>
          </p:cNvPr>
          <p:cNvSpPr txBox="1"/>
          <p:nvPr/>
        </p:nvSpPr>
        <p:spPr>
          <a:xfrm>
            <a:off x="153685" y="4129636"/>
            <a:ext cx="8024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retain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max_endt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first.&amp;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idVariable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max_endt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&amp;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endDateVariable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max_endt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max(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max_endt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&amp;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endDateVariable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lag_max_endt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lag(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max_endt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first.&amp;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idVariable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then do;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lag_max_endt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.;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end;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else if (.z 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lag_max_endt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&lt; &amp;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startDateVariable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- 1) then blockseq+1;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87FC54-F6CF-424E-8E38-198E0343EF5C}"/>
              </a:ext>
            </a:extLst>
          </p:cNvPr>
          <p:cNvSpPr txBox="1"/>
          <p:nvPr/>
        </p:nvSpPr>
        <p:spPr>
          <a:xfrm>
            <a:off x="240250" y="3081689"/>
            <a:ext cx="5112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select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min(&amp;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startDateVariable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block_stdt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max(&amp;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endDateVariable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…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group by &amp;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idVariable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1870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3" grpId="0"/>
      <p:bldP spid="34" grpId="0"/>
      <p:bldP spid="35" grpId="0"/>
      <p:bldP spid="37" grpId="0"/>
      <p:bldP spid="38" grpId="0"/>
      <p:bldP spid="39" grpId="0"/>
      <p:bldP spid="41" grpId="0" animBg="1"/>
      <p:bldP spid="45" grpId="0"/>
      <p:bldP spid="46" grpId="0"/>
      <p:bldP spid="47" grpId="0"/>
      <p:bldP spid="49" grpId="0"/>
      <p:bldP spid="50" grpId="0"/>
      <p:bldP spid="51" grpId="0"/>
      <p:bldP spid="52" grpId="0"/>
      <p:bldP spid="27" grpId="0"/>
      <p:bldP spid="27" grpId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D40D9-8660-4946-86C8-48E06323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169C2F-051B-4E34-B2AC-17E8814C3B83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D366-7162-43A5-BCA3-B5110FAC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Paper Number BP-219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DD4A2-60C1-46F4-BDAD-436093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6</a:t>
            </a:fld>
            <a:endParaRPr lang="en-US" altLang="en-US" sz="11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combine intervals…</a:t>
            </a:r>
          </a:p>
        </p:txBody>
      </p:sp>
      <p:sp>
        <p:nvSpPr>
          <p:cNvPr id="6" name="OTLSHAPE_TB_00000000000000000000000000000000_ScaleContainer">
            <a:extLst>
              <a:ext uri="{FF2B5EF4-FFF2-40B4-BE49-F238E27FC236}">
                <a16:creationId xmlns:a16="http://schemas.microsoft.com/office/drawing/2014/main" id="{D62D8EAB-A9E3-4942-89EF-BD994F8F9D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18646" y="1542832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DFFB56E1-2445-4D0E-AF6D-D4E09230C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72670" y="1588612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8" name="OTLSHAPE_TB_00000000000000000000000000000000_TimescaleInterval3">
            <a:extLst>
              <a:ext uri="{FF2B5EF4-FFF2-40B4-BE49-F238E27FC236}">
                <a16:creationId xmlns:a16="http://schemas.microsoft.com/office/drawing/2014/main" id="{4FC2AD3D-1E78-46D5-B61A-E398FA511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36742" y="1024944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" name="OTLSHAPE_T_4f126c63775247f9a2863f005cd302db_Shape">
            <a:extLst>
              <a:ext uri="{FF2B5EF4-FFF2-40B4-BE49-F238E27FC236}">
                <a16:creationId xmlns:a16="http://schemas.microsoft.com/office/drawing/2014/main" id="{CC6EEE60-4678-4076-B097-58506C2EB4E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97116" y="2081433"/>
            <a:ext cx="1716036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10" name="OTLSHAPE_T_4f126c63775247f9a2863f005cd302db_StartDate">
            <a:extLst>
              <a:ext uri="{FF2B5EF4-FFF2-40B4-BE49-F238E27FC236}">
                <a16:creationId xmlns:a16="http://schemas.microsoft.com/office/drawing/2014/main" id="{ABBD5D55-ED00-48A0-91DE-170C69DFB7E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95310" y="2101396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11" name="OTLSHAPE_T_4f126c63775247f9a2863f005cd302db_EndDate">
            <a:extLst>
              <a:ext uri="{FF2B5EF4-FFF2-40B4-BE49-F238E27FC236}">
                <a16:creationId xmlns:a16="http://schemas.microsoft.com/office/drawing/2014/main" id="{793A887F-A01A-4D5E-873D-FF1E05787B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32111" y="2102563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12" name="OTLSHAPE_T_4a3988c2716f429da6b36295feabf467_Shape">
            <a:extLst>
              <a:ext uri="{FF2B5EF4-FFF2-40B4-BE49-F238E27FC236}">
                <a16:creationId xmlns:a16="http://schemas.microsoft.com/office/drawing/2014/main" id="{8B2F781C-E10F-434A-B1EF-E16D8A3E112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12910" y="2513233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13" name="OTLSHAPE_T_4a3988c2716f429da6b36295feabf467_StartDate">
            <a:extLst>
              <a:ext uri="{FF2B5EF4-FFF2-40B4-BE49-F238E27FC236}">
                <a16:creationId xmlns:a16="http://schemas.microsoft.com/office/drawing/2014/main" id="{9C6A9C24-E6E5-45BD-B222-2B701AA1214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66811" y="2539092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14" name="OTLSHAPE_T_4a3988c2716f429da6b36295feabf467_EndDate">
            <a:extLst>
              <a:ext uri="{FF2B5EF4-FFF2-40B4-BE49-F238E27FC236}">
                <a16:creationId xmlns:a16="http://schemas.microsoft.com/office/drawing/2014/main" id="{9FB55FA2-D04A-4523-82F6-D8DB187F661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21109" y="2537375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15" name="OTLSHAPE_T_3c8b0aa3fccc45c9bccb440afdd2ae71_Shape">
            <a:extLst>
              <a:ext uri="{FF2B5EF4-FFF2-40B4-BE49-F238E27FC236}">
                <a16:creationId xmlns:a16="http://schemas.microsoft.com/office/drawing/2014/main" id="{1029E03E-DFE6-4B47-98C0-01CFF15B471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662409" y="2988335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16" name="OTLSHAPE_T_3c8b0aa3fccc45c9bccb440afdd2ae71_StartDate">
            <a:extLst>
              <a:ext uri="{FF2B5EF4-FFF2-40B4-BE49-F238E27FC236}">
                <a16:creationId xmlns:a16="http://schemas.microsoft.com/office/drawing/2014/main" id="{46112579-AB08-4516-9519-A2501B54525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040110" y="3025141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17" name="OTLSHAPE_T_3c8b0aa3fccc45c9bccb440afdd2ae71_EndDate">
            <a:extLst>
              <a:ext uri="{FF2B5EF4-FFF2-40B4-BE49-F238E27FC236}">
                <a16:creationId xmlns:a16="http://schemas.microsoft.com/office/drawing/2014/main" id="{21318C04-A98E-4B36-9700-A311A471E7D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70609" y="302764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18" name="OTLSHAPE_T_7f42f6d93c174d27ae530fee56b8bc89_Shape">
            <a:extLst>
              <a:ext uri="{FF2B5EF4-FFF2-40B4-BE49-F238E27FC236}">
                <a16:creationId xmlns:a16="http://schemas.microsoft.com/office/drawing/2014/main" id="{980FADD8-1459-465F-931F-9BA141AC759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89342" y="3929277"/>
            <a:ext cx="1012282" cy="283076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OTLSHAPE_T_7f42f6d93c174d27ae530fee56b8bc89_StartDate">
            <a:extLst>
              <a:ext uri="{FF2B5EF4-FFF2-40B4-BE49-F238E27FC236}">
                <a16:creationId xmlns:a16="http://schemas.microsoft.com/office/drawing/2014/main" id="{A4849262-690F-4C68-8794-A548D6DA0A9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499974" y="3958568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20" name="OTLSHAPE_T_7f42f6d93c174d27ae530fee56b8bc89_EndDate">
            <a:extLst>
              <a:ext uri="{FF2B5EF4-FFF2-40B4-BE49-F238E27FC236}">
                <a16:creationId xmlns:a16="http://schemas.microsoft.com/office/drawing/2014/main" id="{537CFAAF-CC21-4DAD-B4D4-F3B079FEBF9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201623" y="3957853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21" name="OTLSHAPE_T_438895b3b0ac43a5a8af403d723f2474_Shape">
            <a:extLst>
              <a:ext uri="{FF2B5EF4-FFF2-40B4-BE49-F238E27FC236}">
                <a16:creationId xmlns:a16="http://schemas.microsoft.com/office/drawing/2014/main" id="{2AA4BBE9-CB89-4CBC-9D12-27413C1269D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662542" y="4361078"/>
            <a:ext cx="23495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OTLSHAPE_T_438895b3b0ac43a5a8af403d723f2474_StartDate">
            <a:extLst>
              <a:ext uri="{FF2B5EF4-FFF2-40B4-BE49-F238E27FC236}">
                <a16:creationId xmlns:a16="http://schemas.microsoft.com/office/drawing/2014/main" id="{B3F4B5AE-218B-4253-81BC-5869BE9AD37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983092" y="4390368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23" name="OTLSHAPE_T_438895b3b0ac43a5a8af403d723f2474_EndDate">
            <a:extLst>
              <a:ext uri="{FF2B5EF4-FFF2-40B4-BE49-F238E27FC236}">
                <a16:creationId xmlns:a16="http://schemas.microsoft.com/office/drawing/2014/main" id="{57FD5B35-E804-4874-86A9-6753C3CC369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062841" y="4390368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24" name="OTLSHAPE_T_ad623822ebf4413f89b36a464b431589_Shape">
            <a:extLst>
              <a:ext uri="{FF2B5EF4-FFF2-40B4-BE49-F238E27FC236}">
                <a16:creationId xmlns:a16="http://schemas.microsoft.com/office/drawing/2014/main" id="{160D5B6A-34C0-49EC-88EE-D7D1A0CD45C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843642" y="4792878"/>
            <a:ext cx="20447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25" name="OTLSHAPE_T_ad623822ebf4413f89b36a464b431589_StartDate">
            <a:extLst>
              <a:ext uri="{FF2B5EF4-FFF2-40B4-BE49-F238E27FC236}">
                <a16:creationId xmlns:a16="http://schemas.microsoft.com/office/drawing/2014/main" id="{537DAA0A-C4E4-4249-99CE-1D76364E4D7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151784" y="4835582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26" name="OTLSHAPE_T_ad623822ebf4413f89b36a464b431589_EndDate">
            <a:extLst>
              <a:ext uri="{FF2B5EF4-FFF2-40B4-BE49-F238E27FC236}">
                <a16:creationId xmlns:a16="http://schemas.microsoft.com/office/drawing/2014/main" id="{44BC5F52-BFB4-4A70-A9C7-3590C2C13E5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939142" y="4822168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28" name="OTLSHAPE_T_026c534c72944b4fb00701e140f5adb4_Shape">
            <a:extLst>
              <a:ext uri="{FF2B5EF4-FFF2-40B4-BE49-F238E27FC236}">
                <a16:creationId xmlns:a16="http://schemas.microsoft.com/office/drawing/2014/main" id="{1667847D-6454-48AC-B087-5392C7F8DC4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697116" y="5233926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29" name="OTLSHAPE_T_026c534c72944b4fb00701e140f5adb4_StartDate">
            <a:extLst>
              <a:ext uri="{FF2B5EF4-FFF2-40B4-BE49-F238E27FC236}">
                <a16:creationId xmlns:a16="http://schemas.microsoft.com/office/drawing/2014/main" id="{B8A34175-8143-4929-B415-A4D5637F20F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195310" y="5269565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0" name="OTLSHAPE_T_026c534c72944b4fb00701e140f5adb4_EndDate">
            <a:extLst>
              <a:ext uri="{FF2B5EF4-FFF2-40B4-BE49-F238E27FC236}">
                <a16:creationId xmlns:a16="http://schemas.microsoft.com/office/drawing/2014/main" id="{D6E59B0C-8267-4E65-9193-41CD814F180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421110" y="5272396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31" name="OTLSHAPE_T_026c534c72944b4fb00701e140f5adb4_Title">
            <a:extLst>
              <a:ext uri="{FF2B5EF4-FFF2-40B4-BE49-F238E27FC236}">
                <a16:creationId xmlns:a16="http://schemas.microsoft.com/office/drawing/2014/main" id="{1D18FD40-00EF-4216-B1D1-BBCC50BF474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037564" y="5272397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#1</a:t>
            </a:r>
          </a:p>
        </p:txBody>
      </p:sp>
      <p:sp>
        <p:nvSpPr>
          <p:cNvPr id="32" name="OTLSHAPE_T_e4d5c151cb184a1a9c09b891feef4685_Shape">
            <a:extLst>
              <a:ext uri="{FF2B5EF4-FFF2-40B4-BE49-F238E27FC236}">
                <a16:creationId xmlns:a16="http://schemas.microsoft.com/office/drawing/2014/main" id="{B89AEC35-9C89-4FAD-9AB2-A3DD26C028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662410" y="5667657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3" name="OTLSHAPE_T_e4d5c151cb184a1a9c09b891feef4685_StartDate">
            <a:extLst>
              <a:ext uri="{FF2B5EF4-FFF2-40B4-BE49-F238E27FC236}">
                <a16:creationId xmlns:a16="http://schemas.microsoft.com/office/drawing/2014/main" id="{7028F503-7725-4E6E-B77A-E8B28A79D65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040110" y="5681544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34" name="OTLSHAPE_T_e4d5c151cb184a1a9c09b891feef4685_EndDate">
            <a:extLst>
              <a:ext uri="{FF2B5EF4-FFF2-40B4-BE49-F238E27FC236}">
                <a16:creationId xmlns:a16="http://schemas.microsoft.com/office/drawing/2014/main" id="{78AD8367-D037-4EC1-9303-24ABD6A0105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201623" y="568154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35" name="OTLSHAPE_T_e4d5c151cb184a1a9c09b891feef4685_Title">
            <a:extLst>
              <a:ext uri="{FF2B5EF4-FFF2-40B4-BE49-F238E27FC236}">
                <a16:creationId xmlns:a16="http://schemas.microsoft.com/office/drawing/2014/main" id="{AA51FFD5-A476-4588-98D1-A6351327389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962991" y="5696947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36" name="OTLSHAPE_T_2b20c088d56445d6acb2b7833e4dce7e_Shape">
            <a:extLst>
              <a:ext uri="{FF2B5EF4-FFF2-40B4-BE49-F238E27FC236}">
                <a16:creationId xmlns:a16="http://schemas.microsoft.com/office/drawing/2014/main" id="{8B87EDF3-2362-49AB-AB46-E12F49635153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662542" y="6099457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37" name="OTLSHAPE_T_2b20c088d56445d6acb2b7833e4dce7e_StartDate">
            <a:extLst>
              <a:ext uri="{FF2B5EF4-FFF2-40B4-BE49-F238E27FC236}">
                <a16:creationId xmlns:a16="http://schemas.microsoft.com/office/drawing/2014/main" id="{C71DB026-15C7-4AD0-BE38-A5C079712AF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999055" y="6133440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38" name="OTLSHAPE_T_2b20c088d56445d6acb2b7833e4dce7e_EndDate">
            <a:extLst>
              <a:ext uri="{FF2B5EF4-FFF2-40B4-BE49-F238E27FC236}">
                <a16:creationId xmlns:a16="http://schemas.microsoft.com/office/drawing/2014/main" id="{6A91105B-B478-44F8-B858-2579C0DCC85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939143" y="6130989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39" name="OTLSHAPE_T_2b20c088d56445d6acb2b7833e4dce7e_Title">
            <a:extLst>
              <a:ext uri="{FF2B5EF4-FFF2-40B4-BE49-F238E27FC236}">
                <a16:creationId xmlns:a16="http://schemas.microsoft.com/office/drawing/2014/main" id="{07F50C84-B825-4DF2-8FBB-1C38F5E3D1E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100692" y="6135096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#3</a:t>
            </a:r>
          </a:p>
        </p:txBody>
      </p:sp>
      <p:sp>
        <p:nvSpPr>
          <p:cNvPr id="41" name="Down Arrow 1">
            <a:extLst>
              <a:ext uri="{FF2B5EF4-FFF2-40B4-BE49-F238E27FC236}">
                <a16:creationId xmlns:a16="http://schemas.microsoft.com/office/drawing/2014/main" id="{7C09A8EF-EA5D-453C-9F65-BE1CBB58A812}"/>
              </a:ext>
            </a:extLst>
          </p:cNvPr>
          <p:cNvSpPr/>
          <p:nvPr/>
        </p:nvSpPr>
        <p:spPr>
          <a:xfrm>
            <a:off x="5798790" y="4495280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7f42f6d93c174d27ae530fee56b8bc89_Shape">
            <a:extLst>
              <a:ext uri="{FF2B5EF4-FFF2-40B4-BE49-F238E27FC236}">
                <a16:creationId xmlns:a16="http://schemas.microsoft.com/office/drawing/2014/main" id="{AE293203-A822-49EF-80DA-6BD5DE8E03B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962991" y="3463436"/>
            <a:ext cx="1040508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3" name="OTLSHAPE_T_7f42f6d93c174d27ae530fee56b8bc89_StartDate">
            <a:extLst>
              <a:ext uri="{FF2B5EF4-FFF2-40B4-BE49-F238E27FC236}">
                <a16:creationId xmlns:a16="http://schemas.microsoft.com/office/drawing/2014/main" id="{1896AC64-F712-4D4D-ACE0-C66BA0D75133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266004" y="352222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44" name="OTLSHAPE_T_7f42f6d93c174d27ae530fee56b8bc89_EndDate">
            <a:extLst>
              <a:ext uri="{FF2B5EF4-FFF2-40B4-BE49-F238E27FC236}">
                <a16:creationId xmlns:a16="http://schemas.microsoft.com/office/drawing/2014/main" id="{2951B95C-2E54-47B2-ACB0-414042CFE2E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049218" y="350232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45" name="OTLSHAPE_T_026c534c72944b4fb00701e140f5adb4_Title">
            <a:extLst>
              <a:ext uri="{FF2B5EF4-FFF2-40B4-BE49-F238E27FC236}">
                <a16:creationId xmlns:a16="http://schemas.microsoft.com/office/drawing/2014/main" id="{4DC55370-F334-445F-A743-7C2BF82F870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942718" y="211707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46" name="OTLSHAPE_T_026c534c72944b4fb00701e140f5adb4_Title">
            <a:extLst>
              <a:ext uri="{FF2B5EF4-FFF2-40B4-BE49-F238E27FC236}">
                <a16:creationId xmlns:a16="http://schemas.microsoft.com/office/drawing/2014/main" id="{FCA7985F-1081-4F37-8288-CB47ADCE1E2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729194" y="253737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47" name="OTLSHAPE_T_026c534c72944b4fb00701e140f5adb4_Title">
            <a:extLst>
              <a:ext uri="{FF2B5EF4-FFF2-40B4-BE49-F238E27FC236}">
                <a16:creationId xmlns:a16="http://schemas.microsoft.com/office/drawing/2014/main" id="{8B626C1B-19FB-494C-ABA6-F613C68E54B1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083414" y="302879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49" name="OTLSHAPE_T_026c534c72944b4fb00701e140f5adb4_Title">
            <a:extLst>
              <a:ext uri="{FF2B5EF4-FFF2-40B4-BE49-F238E27FC236}">
                <a16:creationId xmlns:a16="http://schemas.microsoft.com/office/drawing/2014/main" id="{A1B94011-4203-4564-80CD-229184A8FF78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4887558" y="3502504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50" name="OTLSHAPE_T_026c534c72944b4fb00701e140f5adb4_Title">
            <a:extLst>
              <a:ext uri="{FF2B5EF4-FFF2-40B4-BE49-F238E27FC236}">
                <a16:creationId xmlns:a16="http://schemas.microsoft.com/office/drawing/2014/main" id="{7D48CBC4-DC58-4A82-AE1A-C0BD1456ED8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098990" y="3954216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51" name="OTLSHAPE_T_026c534c72944b4fb00701e140f5adb4_Title">
            <a:extLst>
              <a:ext uri="{FF2B5EF4-FFF2-40B4-BE49-F238E27FC236}">
                <a16:creationId xmlns:a16="http://schemas.microsoft.com/office/drawing/2014/main" id="{2F99BEB7-77A2-4800-950C-7944BC22D627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231226" y="4396718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#3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52" name="OTLSHAPE_T_026c534c72944b4fb00701e140f5adb4_Title">
            <a:extLst>
              <a:ext uri="{FF2B5EF4-FFF2-40B4-BE49-F238E27FC236}">
                <a16:creationId xmlns:a16="http://schemas.microsoft.com/office/drawing/2014/main" id="{74F7C64E-3024-4DD9-B3FB-800A6FCBB60D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9253576" y="483558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#3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5" grpId="0"/>
      <p:bldP spid="26" grpId="0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D40D9-8660-4946-86C8-48E06323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169C2F-051B-4E34-B2AC-17E8814C3B83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D366-7162-43A5-BCA3-B5110FAC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Paper Number BP-219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DD4A2-60C1-46F4-BDAD-436093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7</a:t>
            </a:fld>
            <a:endParaRPr lang="en-US" altLang="en-US" sz="11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…THEN count up days.</a:t>
            </a:r>
          </a:p>
        </p:txBody>
      </p:sp>
      <p:sp>
        <p:nvSpPr>
          <p:cNvPr id="6" name="OTLSHAPE_TB_00000000000000000000000000000000_ScaleContainer">
            <a:extLst>
              <a:ext uri="{FF2B5EF4-FFF2-40B4-BE49-F238E27FC236}">
                <a16:creationId xmlns:a16="http://schemas.microsoft.com/office/drawing/2014/main" id="{D62D8EAB-A9E3-4942-89EF-BD994F8F9D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18646" y="1542832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DFFB56E1-2445-4D0E-AF6D-D4E09230C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72670" y="1588612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8" name="OTLSHAPE_TB_00000000000000000000000000000000_TimescaleInterval3">
            <a:extLst>
              <a:ext uri="{FF2B5EF4-FFF2-40B4-BE49-F238E27FC236}">
                <a16:creationId xmlns:a16="http://schemas.microsoft.com/office/drawing/2014/main" id="{4FC2AD3D-1E78-46D5-B61A-E398FA511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36742" y="1024944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8" name="OTLSHAPE_T_026c534c72944b4fb00701e140f5adb4_Shape">
            <a:extLst>
              <a:ext uri="{FF2B5EF4-FFF2-40B4-BE49-F238E27FC236}">
                <a16:creationId xmlns:a16="http://schemas.microsoft.com/office/drawing/2014/main" id="{1667847D-6454-48AC-B087-5392C7F8DC4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97116" y="5233926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29" name="OTLSHAPE_T_026c534c72944b4fb00701e140f5adb4_StartDate">
            <a:extLst>
              <a:ext uri="{FF2B5EF4-FFF2-40B4-BE49-F238E27FC236}">
                <a16:creationId xmlns:a16="http://schemas.microsoft.com/office/drawing/2014/main" id="{B8A34175-8143-4929-B415-A4D5637F20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95310" y="5269565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0" name="OTLSHAPE_T_026c534c72944b4fb00701e140f5adb4_EndDate">
            <a:extLst>
              <a:ext uri="{FF2B5EF4-FFF2-40B4-BE49-F238E27FC236}">
                <a16:creationId xmlns:a16="http://schemas.microsoft.com/office/drawing/2014/main" id="{D6E59B0C-8267-4E65-9193-41CD814F180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21110" y="5272396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31" name="OTLSHAPE_T_026c534c72944b4fb00701e140f5adb4_Title">
            <a:extLst>
              <a:ext uri="{FF2B5EF4-FFF2-40B4-BE49-F238E27FC236}">
                <a16:creationId xmlns:a16="http://schemas.microsoft.com/office/drawing/2014/main" id="{1D18FD40-00EF-4216-B1D1-BBCC50BF474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37564" y="5272397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#1</a:t>
            </a:r>
          </a:p>
        </p:txBody>
      </p:sp>
      <p:sp>
        <p:nvSpPr>
          <p:cNvPr id="32" name="OTLSHAPE_T_e4d5c151cb184a1a9c09b891feef4685_Shape">
            <a:extLst>
              <a:ext uri="{FF2B5EF4-FFF2-40B4-BE49-F238E27FC236}">
                <a16:creationId xmlns:a16="http://schemas.microsoft.com/office/drawing/2014/main" id="{B89AEC35-9C89-4FAD-9AB2-A3DD26C0285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662410" y="5667657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3" name="OTLSHAPE_T_e4d5c151cb184a1a9c09b891feef4685_StartDate">
            <a:extLst>
              <a:ext uri="{FF2B5EF4-FFF2-40B4-BE49-F238E27FC236}">
                <a16:creationId xmlns:a16="http://schemas.microsoft.com/office/drawing/2014/main" id="{7028F503-7725-4E6E-B77A-E8B28A79D65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40110" y="5681544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34" name="OTLSHAPE_T_e4d5c151cb184a1a9c09b891feef4685_EndDate">
            <a:extLst>
              <a:ext uri="{FF2B5EF4-FFF2-40B4-BE49-F238E27FC236}">
                <a16:creationId xmlns:a16="http://schemas.microsoft.com/office/drawing/2014/main" id="{78AD8367-D037-4EC1-9303-24ABD6A0105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201623" y="568154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35" name="OTLSHAPE_T_e4d5c151cb184a1a9c09b891feef4685_Title">
            <a:extLst>
              <a:ext uri="{FF2B5EF4-FFF2-40B4-BE49-F238E27FC236}">
                <a16:creationId xmlns:a16="http://schemas.microsoft.com/office/drawing/2014/main" id="{AA51FFD5-A476-4588-98D1-A6351327389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962991" y="5696947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36" name="OTLSHAPE_T_2b20c088d56445d6acb2b7833e4dce7e_Shape">
            <a:extLst>
              <a:ext uri="{FF2B5EF4-FFF2-40B4-BE49-F238E27FC236}">
                <a16:creationId xmlns:a16="http://schemas.microsoft.com/office/drawing/2014/main" id="{8B87EDF3-2362-49AB-AB46-E12F4963515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662542" y="6099457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37" name="OTLSHAPE_T_2b20c088d56445d6acb2b7833e4dce7e_StartDate">
            <a:extLst>
              <a:ext uri="{FF2B5EF4-FFF2-40B4-BE49-F238E27FC236}">
                <a16:creationId xmlns:a16="http://schemas.microsoft.com/office/drawing/2014/main" id="{C71DB026-15C7-4AD0-BE38-A5C079712AF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999055" y="6133440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38" name="OTLSHAPE_T_2b20c088d56445d6acb2b7833e4dce7e_EndDate">
            <a:extLst>
              <a:ext uri="{FF2B5EF4-FFF2-40B4-BE49-F238E27FC236}">
                <a16:creationId xmlns:a16="http://schemas.microsoft.com/office/drawing/2014/main" id="{6A91105B-B478-44F8-B858-2579C0DCC85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942886" y="6133439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39" name="OTLSHAPE_T_2b20c088d56445d6acb2b7833e4dce7e_Title">
            <a:extLst>
              <a:ext uri="{FF2B5EF4-FFF2-40B4-BE49-F238E27FC236}">
                <a16:creationId xmlns:a16="http://schemas.microsoft.com/office/drawing/2014/main" id="{07F50C84-B825-4DF2-8FBB-1C38F5E3D1E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100692" y="6135096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#3</a:t>
            </a:r>
          </a:p>
        </p:txBody>
      </p:sp>
      <p:sp>
        <p:nvSpPr>
          <p:cNvPr id="53" name="OTLSHAPE_T_026c534c72944b4fb00701e140f5adb4_Shape">
            <a:extLst>
              <a:ext uri="{FF2B5EF4-FFF2-40B4-BE49-F238E27FC236}">
                <a16:creationId xmlns:a16="http://schemas.microsoft.com/office/drawing/2014/main" id="{871A2E7C-51B5-4FF5-A18F-D67F0B08EC5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18646" y="4342235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54" name="OTLSHAPE_T_026c534c72944b4fb00701e140f5adb4_StartDate">
            <a:extLst>
              <a:ext uri="{FF2B5EF4-FFF2-40B4-BE49-F238E27FC236}">
                <a16:creationId xmlns:a16="http://schemas.microsoft.com/office/drawing/2014/main" id="{E5A5FC4E-6213-4F4C-8484-9F205F785A4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92770" y="4368293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55" name="OTLSHAPE_T_026c534c72944b4fb00701e140f5adb4_EndDate">
            <a:extLst>
              <a:ext uri="{FF2B5EF4-FFF2-40B4-BE49-F238E27FC236}">
                <a16:creationId xmlns:a16="http://schemas.microsoft.com/office/drawing/2014/main" id="{8EF27FAD-72F7-40EF-A222-1E6E6B0E500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435116" y="4377873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56" name="OTLSHAPE_T_026c534c72944b4fb00701e140f5adb4_Title">
            <a:extLst>
              <a:ext uri="{FF2B5EF4-FFF2-40B4-BE49-F238E27FC236}">
                <a16:creationId xmlns:a16="http://schemas.microsoft.com/office/drawing/2014/main" id="{A0D1CEE6-E907-4A7E-8D7A-6C7BD8EABC4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045525" y="4378344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9 days</a:t>
            </a:r>
          </a:p>
        </p:txBody>
      </p:sp>
      <p:sp>
        <p:nvSpPr>
          <p:cNvPr id="57" name="OTLSHAPE_T_e4d5c151cb184a1a9c09b891feef4685_Shape">
            <a:extLst>
              <a:ext uri="{FF2B5EF4-FFF2-40B4-BE49-F238E27FC236}">
                <a16:creationId xmlns:a16="http://schemas.microsoft.com/office/drawing/2014/main" id="{AE62D8CC-D658-40F6-A75F-F85CE0652AE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693987" y="4728207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e4d5c151cb184a1a9c09b891feef4685_StartDate">
            <a:extLst>
              <a:ext uri="{FF2B5EF4-FFF2-40B4-BE49-F238E27FC236}">
                <a16:creationId xmlns:a16="http://schemas.microsoft.com/office/drawing/2014/main" id="{C5DB2B27-4A8A-4FF8-9051-76398B978FC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090862" y="4762179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59" name="OTLSHAPE_T_e4d5c151cb184a1a9c09b891feef4685_EndDate">
            <a:extLst>
              <a:ext uri="{FF2B5EF4-FFF2-40B4-BE49-F238E27FC236}">
                <a16:creationId xmlns:a16="http://schemas.microsoft.com/office/drawing/2014/main" id="{101E4B0A-5D47-4C64-989B-FD847F1583C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204653" y="476217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60" name="OTLSHAPE_T_e4d5c151cb184a1a9c09b891feef4685_Title">
            <a:extLst>
              <a:ext uri="{FF2B5EF4-FFF2-40B4-BE49-F238E27FC236}">
                <a16:creationId xmlns:a16="http://schemas.microsoft.com/office/drawing/2014/main" id="{28942033-C7DE-4FCF-B270-70922780715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957540" y="4773117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8 days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61" name="OTLSHAPE_T_2b20c088d56445d6acb2b7833e4dce7e_Shape">
            <a:extLst>
              <a:ext uri="{FF2B5EF4-FFF2-40B4-BE49-F238E27FC236}">
                <a16:creationId xmlns:a16="http://schemas.microsoft.com/office/drawing/2014/main" id="{B7ECB843-DEDE-4CA6-9169-F7547302917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684072" y="5107630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62" name="OTLSHAPE_T_2b20c088d56445d6acb2b7833e4dce7e_StartDate">
            <a:extLst>
              <a:ext uri="{FF2B5EF4-FFF2-40B4-BE49-F238E27FC236}">
                <a16:creationId xmlns:a16="http://schemas.microsoft.com/office/drawing/2014/main" id="{59885AEB-F325-4B7F-9AB9-734293369A7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019624" y="5135411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2b20c088d56445d6acb2b7833e4dce7e_EndDate">
            <a:extLst>
              <a:ext uri="{FF2B5EF4-FFF2-40B4-BE49-F238E27FC236}">
                <a16:creationId xmlns:a16="http://schemas.microsoft.com/office/drawing/2014/main" id="{0938C4E1-205E-4491-A77E-FAC7D943A9D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882772" y="5175605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64" name="OTLSHAPE_T_2b20c088d56445d6acb2b7833e4dce7e_Title">
            <a:extLst>
              <a:ext uri="{FF2B5EF4-FFF2-40B4-BE49-F238E27FC236}">
                <a16:creationId xmlns:a16="http://schemas.microsoft.com/office/drawing/2014/main" id="{1AB46D42-BA4D-4E7F-895F-771FE9F0A71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122222" y="5143269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11 days</a:t>
            </a:r>
          </a:p>
        </p:txBody>
      </p:sp>
      <p:sp>
        <p:nvSpPr>
          <p:cNvPr id="65" name="Down Arrow 1">
            <a:extLst>
              <a:ext uri="{FF2B5EF4-FFF2-40B4-BE49-F238E27FC236}">
                <a16:creationId xmlns:a16="http://schemas.microsoft.com/office/drawing/2014/main" id="{089AA541-F82F-411E-BE28-0AED9695D2CC}"/>
              </a:ext>
            </a:extLst>
          </p:cNvPr>
          <p:cNvSpPr/>
          <p:nvPr/>
        </p:nvSpPr>
        <p:spPr>
          <a:xfrm>
            <a:off x="5798790" y="3480272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FD5C6A-0C38-4708-A14A-45EC1D07EC62}"/>
              </a:ext>
            </a:extLst>
          </p:cNvPr>
          <p:cNvSpPr txBox="1"/>
          <p:nvPr/>
        </p:nvSpPr>
        <p:spPr>
          <a:xfrm>
            <a:off x="4040110" y="5746365"/>
            <a:ext cx="3643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9 + 8 + 11 = 28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DB4D5CE-56F1-457A-845E-5214FD70A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19139"/>
              </p:ext>
            </p:extLst>
          </p:nvPr>
        </p:nvGraphicFramePr>
        <p:xfrm>
          <a:off x="197565" y="5323888"/>
          <a:ext cx="6295888" cy="140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078">
                  <a:extLst>
                    <a:ext uri="{9D8B030D-6E8A-4147-A177-3AD203B41FA5}">
                      <a16:colId xmlns:a16="http://schemas.microsoft.com/office/drawing/2014/main" val="252532244"/>
                    </a:ext>
                  </a:extLst>
                </a:gridCol>
                <a:gridCol w="4052810">
                  <a:extLst>
                    <a:ext uri="{9D8B030D-6E8A-4147-A177-3AD203B41FA5}">
                      <a16:colId xmlns:a16="http://schemas.microsoft.com/office/drawing/2014/main" val="2343943959"/>
                    </a:ext>
                  </a:extLst>
                </a:gridCol>
              </a:tblGrid>
              <a:tr h="489794"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of distinct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38057"/>
                  </a:ext>
                </a:extLst>
              </a:tr>
              <a:tr h="38009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Cheng (2006)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60023"/>
                  </a:ext>
                </a:extLst>
              </a:tr>
              <a:tr h="38009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Su</a:t>
                      </a:r>
                      <a:r>
                        <a:rPr lang="en-US" sz="2400" dirty="0"/>
                        <a:t> (2007)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990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D3627C7-DF43-49AD-B85B-6DD909A619A0}"/>
              </a:ext>
            </a:extLst>
          </p:cNvPr>
          <p:cNvSpPr txBox="1"/>
          <p:nvPr/>
        </p:nvSpPr>
        <p:spPr>
          <a:xfrm>
            <a:off x="4858787" y="5755234"/>
            <a:ext cx="605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300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121C2F-09D4-4825-B70B-BA11CB12C21E}"/>
              </a:ext>
            </a:extLst>
          </p:cNvPr>
          <p:cNvSpPr txBox="1"/>
          <p:nvPr/>
        </p:nvSpPr>
        <p:spPr>
          <a:xfrm>
            <a:off x="185591" y="3751168"/>
            <a:ext cx="561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block_daycount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block_endt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block_stdt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+ 1;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78421E-8969-4949-9C38-17D60E276B75}"/>
              </a:ext>
            </a:extLst>
          </p:cNvPr>
          <p:cNvSpPr txBox="1"/>
          <p:nvPr/>
        </p:nvSpPr>
        <p:spPr>
          <a:xfrm>
            <a:off x="250062" y="6129568"/>
            <a:ext cx="561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select sum(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block_daycount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dayCount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87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00117 -0.43078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00091 -0.43078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1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4.79167E-6 -0.43101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43101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00104 -0.43843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19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0026 -0.43519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17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0078 -0.43519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175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208 -0.4375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187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022E-16 L 0.00169 -0.44583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229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00221 -0.4456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229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00026 -0.43959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9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022E-16 L 0.00169 -0.44583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3" grpId="0"/>
      <p:bldP spid="34" grpId="0"/>
      <p:bldP spid="35" grpId="0"/>
      <p:bldP spid="37" grpId="0"/>
      <p:bldP spid="38" grpId="0"/>
      <p:bldP spid="39" grpId="0"/>
      <p:bldP spid="54" grpId="0"/>
      <p:bldP spid="55" grpId="0"/>
      <p:bldP spid="56" grpId="0"/>
      <p:bldP spid="57" grpId="0" animBg="1"/>
      <p:bldP spid="58" grpId="0"/>
      <p:bldP spid="59" grpId="0"/>
      <p:bldP spid="60" grpId="0"/>
      <p:bldP spid="62" grpId="0"/>
      <p:bldP spid="63" grpId="0"/>
      <p:bldP spid="64" grpId="0"/>
      <p:bldP spid="65" grpId="0" animBg="1"/>
      <p:bldP spid="66" grpId="0"/>
      <p:bldP spid="66" grpId="1"/>
      <p:bldP spid="27" grpId="0"/>
      <p:bldP spid="40" grpId="0"/>
      <p:bldP spid="41" grpId="0"/>
      <p:bldP spid="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C5C0CA-638B-4A18-80AB-13847D09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Separation of Concerns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D620-4E72-4EE3-A005-FAB7F3BD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1840-2DFA-4B35-BD7C-70C1357EF81B}" type="datetime1">
              <a:rPr lang="en-US" altLang="en-US" smtClean="0"/>
              <a:pPr/>
              <a:t>2019-06-27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F885D5-0C98-4B0E-BBBE-6902676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Number BP-219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fld id="{06BAAD78-EE04-4D42-B818-F7C04A8E7217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7881315-EA89-4EB0-95D9-8895B349C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6" y="1679636"/>
            <a:ext cx="5572601" cy="472910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3236E2-6749-4F75-B90F-F49278DF18F4}"/>
              </a:ext>
            </a:extLst>
          </p:cNvPr>
          <p:cNvSpPr txBox="1"/>
          <p:nvPr/>
        </p:nvSpPr>
        <p:spPr>
          <a:xfrm>
            <a:off x="6303433" y="1905000"/>
            <a:ext cx="533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300" dirty="0"/>
          </a:p>
          <a:p>
            <a:r>
              <a:rPr lang="en-US" sz="3300" dirty="0"/>
              <a:t>First combine intervals, THEN count up days.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2FCCD-9021-4E6C-AA6A-C1052F634357}"/>
              </a:ext>
            </a:extLst>
          </p:cNvPr>
          <p:cNvSpPr txBox="1"/>
          <p:nvPr/>
        </p:nvSpPr>
        <p:spPr>
          <a:xfrm>
            <a:off x="609600" y="64559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u="sng" dirty="0"/>
              <a:t>The Far Side</a:t>
            </a:r>
            <a:r>
              <a:rPr lang="en-US" dirty="0"/>
              <a:t> by Gary Larson</a:t>
            </a:r>
          </a:p>
        </p:txBody>
      </p:sp>
    </p:spTree>
    <p:extLst>
      <p:ext uri="{BB962C8B-B14F-4D97-AF65-F5344CB8AC3E}">
        <p14:creationId xmlns:p14="http://schemas.microsoft.com/office/powerpoint/2010/main" val="239099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 txBox="1">
            <a:spLocks/>
          </p:cNvSpPr>
          <p:nvPr/>
        </p:nvSpPr>
        <p:spPr bwMode="auto">
          <a:xfrm>
            <a:off x="1447800" y="1981200"/>
            <a:ext cx="9525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Name:  			Noory Kim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Organization: 		</a:t>
            </a:r>
            <a:r>
              <a:rPr lang="en-US" altLang="en-US" sz="2000" dirty="0" err="1">
                <a:solidFill>
                  <a:srgbClr val="005DA2"/>
                </a:solidFill>
                <a:latin typeface="Arial" panose="020B0604020202020204" pitchFamily="34" charset="0"/>
              </a:rPr>
              <a:t>Synteract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E-mail: 			noory.kim@synteract.com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9223F-8DDA-4C7E-981C-08491C07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267BE7-F972-418C-9804-8E43136AB158}" type="datetime1">
              <a:rPr lang="en-US" altLang="en-US" smtClean="0"/>
              <a:t>2019-06-27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1C36FB-5E01-43C5-842F-F1896C31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Paper Number BP-219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D7E776-CF53-4D6A-A712-4E7E6E152D90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armaSUG2019.1_Presentation_Template_widescree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FF70FEB-4B4B-4096-BFB3-7C50857C8305}" vid="{0F48FF4C-3A59-402F-AEF7-47AEAEB5F2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PharmaSUG2019_Presentation_Template_widescreen</Template>
  <TotalTime>716</TotalTime>
  <Words>1037</Words>
  <Application>Microsoft Office PowerPoint</Application>
  <PresentationFormat>Widescreen</PresentationFormat>
  <Paragraphs>241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Console</vt:lpstr>
      <vt:lpstr>Lucida Sans Unicode</vt:lpstr>
      <vt:lpstr>Verdana</vt:lpstr>
      <vt:lpstr>Wingdings 2</vt:lpstr>
      <vt:lpstr>Wingdings 3</vt:lpstr>
      <vt:lpstr>PharmaSUG2019.1_Presentation_Template_widescreen</vt:lpstr>
      <vt:lpstr>Making the Days Count: </vt:lpstr>
      <vt:lpstr>How many distinct days are there?</vt:lpstr>
      <vt:lpstr>Separation of Concerns</vt:lpstr>
      <vt:lpstr>Separation of Concerns</vt:lpstr>
      <vt:lpstr>First combine intervals…</vt:lpstr>
      <vt:lpstr>First combine intervals…</vt:lpstr>
      <vt:lpstr>…THEN count up days.</vt:lpstr>
      <vt:lpstr>Recap: Separation of Concerns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Noory</dc:creator>
  <cp:lastModifiedBy>N K</cp:lastModifiedBy>
  <cp:revision>142</cp:revision>
  <cp:lastPrinted>2019-04-29T19:06:11Z</cp:lastPrinted>
  <dcterms:created xsi:type="dcterms:W3CDTF">2019-04-15T18:20:00Z</dcterms:created>
  <dcterms:modified xsi:type="dcterms:W3CDTF">2019-06-27T14:41:26Z</dcterms:modified>
</cp:coreProperties>
</file>