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2" r:id="rId6"/>
    <p:sldId id="266" r:id="rId7"/>
    <p:sldId id="267" r:id="rId8"/>
    <p:sldId id="268" r:id="rId9"/>
    <p:sldId id="269" r:id="rId10"/>
    <p:sldId id="270" r:id="rId11"/>
    <p:sldId id="260" r:id="rId12"/>
    <p:sldId id="271" r:id="rId13"/>
    <p:sldId id="264" r:id="rId14"/>
    <p:sldId id="274" r:id="rId15"/>
    <p:sldId id="277" r:id="rId16"/>
    <p:sldId id="275" r:id="rId17"/>
    <p:sldId id="276" r:id="rId18"/>
    <p:sldId id="278" r:id="rId19"/>
    <p:sldId id="279" r:id="rId20"/>
    <p:sldId id="280" r:id="rId21"/>
    <p:sldId id="282" r:id="rId22"/>
    <p:sldId id="281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-912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A8283-32AC-DC43-AEB0-4EB99355A13B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95B0-32BB-1745-A0B3-035B608B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20595479%23" TargetMode="External"/><Relationship Id="rId4" Type="http://schemas.openxmlformats.org/officeDocument/2006/relationships/hyperlink" Target="http://www.ncbi.nlm.nih.gov/pubmed?term=Yukich%20J%5BAuthor%5D&amp;cauthor=true&amp;cauthor_uid=20595479" TargetMode="External"/><Relationship Id="rId5" Type="http://schemas.openxmlformats.org/officeDocument/2006/relationships/hyperlink" Target="http://www.ncbi.nlm.nih.gov/pubmed?term=D'Acremont%20V%5BAuthor%5D&amp;cauthor=true&amp;cauthor_uid=20595479" TargetMode="External"/><Relationship Id="rId6" Type="http://schemas.openxmlformats.org/officeDocument/2006/relationships/hyperlink" Target="http://www.ncbi.nlm.nih.gov/pubmed?term=Kahama%20J%5BAuthor%5D&amp;cauthor=true&amp;cauthor_uid=20595479" TargetMode="External"/><Relationship Id="rId7" Type="http://schemas.openxmlformats.org/officeDocument/2006/relationships/hyperlink" Target="http://www.ncbi.nlm.nih.gov/pubmed?term=Swai%20N%5BAuthor%5D&amp;cauthor=true&amp;cauthor_uid=20595479" TargetMode="External"/><Relationship Id="rId8" Type="http://schemas.openxmlformats.org/officeDocument/2006/relationships/hyperlink" Target="http://www.ncbi.nlm.nih.gov/pubmed?term=Lengeler%20C%5BAuthor%5D&amp;cauthor=true&amp;cauthor_uid=20595479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</a:t>
            </a:r>
          </a:p>
          <a:p>
            <a:endParaRPr lang="en-US" dirty="0" smtClean="0"/>
          </a:p>
          <a:p>
            <a:r>
              <a:rPr lang="en-US" dirty="0" smtClean="0"/>
              <a:t>http://www.ncbi.nlm.nih.gov/pubmed/20595479</a:t>
            </a:r>
          </a:p>
          <a:p>
            <a:r>
              <a:rPr lang="en-US" dirty="0" smtClean="0">
                <a:hlinkClick r:id="rId3" tooltip="The American journal of tropical medicine and hygiene."/>
              </a:rPr>
              <a:t>Am J Trop Med Hyg.</a:t>
            </a:r>
            <a:r>
              <a:rPr lang="en-US" dirty="0" smtClean="0"/>
              <a:t> 2010 Jul;83(1):61-8. </a:t>
            </a:r>
            <a:r>
              <a:rPr lang="en-US" dirty="0" err="1" smtClean="0"/>
              <a:t>doi</a:t>
            </a:r>
            <a:r>
              <a:rPr lang="en-US" dirty="0" smtClean="0"/>
              <a:t>: 10.4269/ajtmh.2010.09-0632.</a:t>
            </a:r>
          </a:p>
          <a:p>
            <a:r>
              <a:rPr lang="en-US" b="1" dirty="0" smtClean="0"/>
              <a:t>Cost savings with rapid diagnostic tests for malaria in low-transmission areas: evidence from Dar </a:t>
            </a:r>
            <a:r>
              <a:rPr lang="en-US" b="1" dirty="0" err="1" smtClean="0"/>
              <a:t>es</a:t>
            </a:r>
            <a:r>
              <a:rPr lang="en-US" b="1" dirty="0" smtClean="0"/>
              <a:t> Salaam, Tanzania.</a:t>
            </a:r>
          </a:p>
          <a:p>
            <a:r>
              <a:rPr lang="en-US" dirty="0" smtClean="0">
                <a:hlinkClick r:id="rId4"/>
              </a:rPr>
              <a:t>Yukich J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D'Acremont V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Kahama J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Swai N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Lengeler 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rtl="0"/>
            <a:r>
              <a:rPr lang="en-US" dirty="0" smtClean="0"/>
              <a:t>http://www.malariajournal.com/content/pdf/1475-2875-5-121.pdf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 of PCR and microscopy for the detection of asymptomatic malaria in a Plasmodium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falciparum/vivax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Endemic area in Thailand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Russell E Coleman et al.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Malaria Journal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2006, 5:121 doi:10.1186/1475-2875-5-12</a:t>
            </a:r>
          </a:p>
          <a:p>
            <a:pPr rt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95B0-32BB-1745-A0B3-035B608B607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rtl="0"/>
            <a:r>
              <a:rPr lang="en-US" dirty="0" smtClean="0"/>
              <a:t>http://www.malariajournal.com/content/pdf/1475-2875-5-121.pdf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 of PCR and microscopy for the detection of asymptomatic malaria in a Plasmodium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falciparum/vivax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Endemic area in Thailand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Russell E Coleman et al.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Malaria Journal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2006, 5:121 doi:10.1186/1475-2875-5-12</a:t>
            </a: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95B0-32BB-1745-A0B3-035B608B607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1650CB-51EA-F544-AF8D-DC71F3032C5C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32E6770-8162-E941-87EB-066914F650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tatsoft.org/v42/i1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555" y="2577254"/>
            <a:ext cx="4038600" cy="9334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Assessing Concordance among Diagnostic </a:t>
            </a:r>
            <a:r>
              <a:rPr lang="en-US" dirty="0">
                <a:solidFill>
                  <a:srgbClr val="FFFFFF"/>
                </a:solidFill>
              </a:rPr>
              <a:t>Tests for Malaria using Latent Class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352" y="3510704"/>
            <a:ext cx="1710333" cy="74855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Noory</a:t>
            </a:r>
            <a:r>
              <a:rPr lang="en-US" dirty="0" smtClean="0">
                <a:solidFill>
                  <a:srgbClr val="FFFFFF"/>
                </a:solidFill>
              </a:rPr>
              <a:t> Kim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BIOS 841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April 2013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Covariates as Manifest Variables</a:t>
            </a:r>
            <a:endParaRPr lang="en-US" dirty="0"/>
          </a:p>
        </p:txBody>
      </p:sp>
      <p:pic>
        <p:nvPicPr>
          <p:cNvPr id="5" name="Content Placeholder 4" descr="Malaria_ LCA model with covars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4" b="-5294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645886" y="5667829"/>
            <a:ext cx="511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model is now identifiable, but the interpretability of the covariates has changed.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&amp;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2" y="1206500"/>
            <a:ext cx="8367714" cy="54689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&gt; 5740 </a:t>
            </a:r>
            <a:r>
              <a:rPr lang="en-US" dirty="0" smtClean="0"/>
              <a:t>records </a:t>
            </a:r>
            <a:r>
              <a:rPr lang="en-US" dirty="0"/>
              <a:t>in </a:t>
            </a:r>
            <a:r>
              <a:rPr lang="en-US" dirty="0" smtClean="0"/>
              <a:t>4 </a:t>
            </a:r>
            <a:r>
              <a:rPr lang="en-US" dirty="0"/>
              <a:t>data </a:t>
            </a:r>
            <a:r>
              <a:rPr lang="en-US" dirty="0" smtClean="0"/>
              <a:t>tables; merged tables by </a:t>
            </a:r>
            <a:r>
              <a:rPr lang="en-US" dirty="0" smtClean="0"/>
              <a:t>participant ID number</a:t>
            </a:r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Dichotomize diagnostic test results, time, and covariates. </a:t>
            </a:r>
          </a:p>
          <a:p>
            <a:pPr lvl="2"/>
            <a:r>
              <a:rPr lang="en-US" dirty="0" smtClean="0"/>
              <a:t>Test: 1 if any malaria detected; 0 otherwise (except missing values)</a:t>
            </a:r>
          </a:p>
          <a:p>
            <a:pPr lvl="2"/>
            <a:r>
              <a:rPr lang="en-US" dirty="0" smtClean="0"/>
              <a:t>Time of test: (</a:t>
            </a:r>
            <a:r>
              <a:rPr lang="en-US" i="1" dirty="0" err="1" smtClean="0"/>
              <a:t>NumberVisit</a:t>
            </a:r>
            <a:r>
              <a:rPr lang="en-US" dirty="0" smtClean="0"/>
              <a:t>=‘</a:t>
            </a:r>
            <a:r>
              <a:rPr lang="en-US" dirty="0" err="1" smtClean="0"/>
              <a:t>mEli</a:t>
            </a:r>
            <a:r>
              <a:rPr lang="en-US" dirty="0" smtClean="0"/>
              <a:t>’) </a:t>
            </a:r>
            <a:r>
              <a:rPr lang="en-US" dirty="0" smtClean="0">
                <a:sym typeface="Wingdings"/>
              </a:rPr>
              <a:t> (</a:t>
            </a:r>
            <a:r>
              <a:rPr lang="en-US" i="1" dirty="0" smtClean="0">
                <a:sym typeface="Wingdings"/>
              </a:rPr>
              <a:t>trimester</a:t>
            </a:r>
            <a:r>
              <a:rPr lang="en-US" dirty="0" smtClean="0">
                <a:sym typeface="Wingdings"/>
              </a:rPr>
              <a:t>=2); </a:t>
            </a:r>
            <a:r>
              <a:rPr lang="en-US" dirty="0" err="1" smtClean="0">
                <a:sym typeface="Wingdings"/>
              </a:rPr>
              <a:t>o.w</a:t>
            </a:r>
            <a:r>
              <a:rPr lang="en-US" dirty="0" smtClean="0">
                <a:sym typeface="Wingdings"/>
              </a:rPr>
              <a:t>. (</a:t>
            </a:r>
            <a:r>
              <a:rPr lang="en-US" i="1" dirty="0" smtClean="0">
                <a:sym typeface="Wingdings"/>
              </a:rPr>
              <a:t>trimester</a:t>
            </a:r>
            <a:r>
              <a:rPr lang="en-US" dirty="0" smtClean="0">
                <a:sym typeface="Wingdings"/>
              </a:rPr>
              <a:t>=3)</a:t>
            </a:r>
          </a:p>
          <a:p>
            <a:pPr lvl="2"/>
            <a:r>
              <a:rPr lang="en-US" dirty="0">
                <a:sym typeface="Wingdings"/>
              </a:rPr>
              <a:t>Age: (</a:t>
            </a:r>
            <a:r>
              <a:rPr lang="en-US" i="1" dirty="0" err="1" smtClean="0">
                <a:sym typeface="Wingdings"/>
              </a:rPr>
              <a:t>ScrMotherAge</a:t>
            </a:r>
            <a:r>
              <a:rPr lang="en-US" dirty="0" smtClean="0">
                <a:sym typeface="Wingdings"/>
              </a:rPr>
              <a:t>&lt;20)  (</a:t>
            </a:r>
            <a:r>
              <a:rPr lang="en-US" i="1" dirty="0" smtClean="0">
                <a:sym typeface="Wingdings"/>
              </a:rPr>
              <a:t>teen</a:t>
            </a:r>
            <a:r>
              <a:rPr lang="en-US" dirty="0" smtClean="0">
                <a:sym typeface="Wingdings"/>
              </a:rPr>
              <a:t>=1); </a:t>
            </a:r>
            <a:r>
              <a:rPr lang="en-US" dirty="0" err="1" smtClean="0">
                <a:sym typeface="Wingdings"/>
              </a:rPr>
              <a:t>o.w</a:t>
            </a:r>
            <a:r>
              <a:rPr lang="en-US" dirty="0" smtClean="0">
                <a:sym typeface="Wingdings"/>
              </a:rPr>
              <a:t>. (</a:t>
            </a:r>
            <a:r>
              <a:rPr lang="en-US" i="1" dirty="0" smtClean="0">
                <a:sym typeface="Wingdings"/>
              </a:rPr>
              <a:t>teen</a:t>
            </a:r>
            <a:r>
              <a:rPr lang="en-US" dirty="0" smtClean="0">
                <a:sym typeface="Wingdings"/>
              </a:rPr>
              <a:t>=0)</a:t>
            </a:r>
            <a:endParaRPr lang="en-US" dirty="0" smtClean="0"/>
          </a:p>
          <a:p>
            <a:pPr lvl="2"/>
            <a:r>
              <a:rPr lang="en-US" dirty="0" smtClean="0"/>
              <a:t>Gravidity: (</a:t>
            </a:r>
            <a:r>
              <a:rPr lang="en-US" i="1" dirty="0" err="1" smtClean="0"/>
              <a:t>ScrMotherChild</a:t>
            </a:r>
            <a:r>
              <a:rPr lang="en-US" dirty="0"/>
              <a:t>=</a:t>
            </a:r>
            <a:r>
              <a:rPr lang="en-US" dirty="0" smtClean="0"/>
              <a:t>0) </a:t>
            </a:r>
            <a:r>
              <a:rPr lang="en-US" dirty="0" smtClean="0">
                <a:sym typeface="Wingdings"/>
              </a:rPr>
              <a:t> (</a:t>
            </a:r>
            <a:r>
              <a:rPr lang="en-US" i="1" dirty="0" err="1" smtClean="0">
                <a:sym typeface="Wingdings"/>
              </a:rPr>
              <a:t>firstpreg</a:t>
            </a:r>
            <a:r>
              <a:rPr lang="en-US" dirty="0" smtClean="0">
                <a:sym typeface="Wingdings"/>
              </a:rPr>
              <a:t>=1); </a:t>
            </a:r>
            <a:r>
              <a:rPr lang="en-US" dirty="0" err="1" smtClean="0">
                <a:sym typeface="Wingdings"/>
              </a:rPr>
              <a:t>o.w</a:t>
            </a:r>
            <a:r>
              <a:rPr lang="en-US" dirty="0" smtClean="0">
                <a:sym typeface="Wingdings"/>
              </a:rPr>
              <a:t>. (</a:t>
            </a:r>
            <a:r>
              <a:rPr lang="en-US" i="1" dirty="0" err="1" smtClean="0">
                <a:sym typeface="Wingdings"/>
              </a:rPr>
              <a:t>firstpreg</a:t>
            </a:r>
            <a:r>
              <a:rPr lang="en-US" dirty="0" smtClean="0">
                <a:sym typeface="Wingdings"/>
              </a:rPr>
              <a:t>=0)</a:t>
            </a:r>
          </a:p>
          <a:p>
            <a:pPr lvl="1"/>
            <a:r>
              <a:rPr lang="en-US" dirty="0" smtClean="0"/>
              <a:t>Remove records that are duplicates (by id, trimester, and test result).</a:t>
            </a:r>
          </a:p>
          <a:p>
            <a:pPr lvl="1"/>
            <a:r>
              <a:rPr lang="en-US" dirty="0" smtClean="0"/>
              <a:t>Set as missing any conflicting results for the same test in records having the same id and same trimester.</a:t>
            </a:r>
          </a:p>
          <a:p>
            <a:r>
              <a:rPr lang="en-US" dirty="0" smtClean="0"/>
              <a:t>Combine results for same test from different trimesters using a “once positive, always positive” </a:t>
            </a:r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smtClean="0"/>
              <a:t>complete cure malaria exists, and</a:t>
            </a:r>
          </a:p>
          <a:p>
            <a:pPr lvl="1"/>
            <a:r>
              <a:rPr lang="en-US" dirty="0" smtClean="0"/>
              <a:t>Since not </a:t>
            </a:r>
            <a:r>
              <a:rPr lang="en-US" dirty="0" smtClean="0"/>
              <a:t>all samples from a person with malaria necessarily have malarial </a:t>
            </a:r>
            <a:r>
              <a:rPr lang="en-US" dirty="0" smtClean="0"/>
              <a:t>parasites.</a:t>
            </a:r>
            <a:endParaRPr lang="en-US" dirty="0" smtClean="0"/>
          </a:p>
          <a:p>
            <a:pPr lvl="1"/>
            <a:r>
              <a:rPr lang="en-US" dirty="0" smtClean="0"/>
              <a:t>This was a workaround to the relatively small presence of longitudinal </a:t>
            </a:r>
            <a:r>
              <a:rPr lang="en-US" dirty="0" smtClean="0"/>
              <a:t>data.</a:t>
            </a:r>
            <a:endParaRPr lang="en-US" dirty="0" smtClean="0"/>
          </a:p>
          <a:p>
            <a:r>
              <a:rPr lang="en-US" dirty="0" smtClean="0"/>
              <a:t>Final working data set</a:t>
            </a:r>
          </a:p>
          <a:p>
            <a:pPr lvl="1"/>
            <a:r>
              <a:rPr lang="en-US" dirty="0" smtClean="0"/>
              <a:t>Observations for 1308 unique participants</a:t>
            </a:r>
            <a:endParaRPr lang="en-US" dirty="0" smtClean="0"/>
          </a:p>
          <a:p>
            <a:pPr lvl="1"/>
            <a:r>
              <a:rPr lang="en-US" dirty="0" smtClean="0"/>
              <a:t>608 </a:t>
            </a:r>
            <a:r>
              <a:rPr lang="en-US" dirty="0" smtClean="0"/>
              <a:t>had </a:t>
            </a:r>
            <a:r>
              <a:rPr lang="en-US" dirty="0" smtClean="0"/>
              <a:t>complete data </a:t>
            </a:r>
            <a:r>
              <a:rPr lang="en-US" dirty="0" smtClean="0"/>
              <a:t>(at least one result from each test &amp; no </a:t>
            </a:r>
            <a:r>
              <a:rPr lang="en-US" dirty="0" smtClean="0"/>
              <a:t>missing </a:t>
            </a:r>
            <a:r>
              <a:rPr lang="en-US" dirty="0" smtClean="0"/>
              <a:t>covariates)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Response Patterns of  Positive Diagnosis with (</a:t>
            </a:r>
            <a:r>
              <a:rPr lang="en-US" sz="3200" dirty="0"/>
              <a:t>Microscopy, PCR, RDT)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224702"/>
              </p:ext>
            </p:extLst>
          </p:nvPr>
        </p:nvGraphicFramePr>
        <p:xfrm>
          <a:off x="498474" y="1600200"/>
          <a:ext cx="821009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106"/>
                <a:gridCol w="1868709"/>
                <a:gridCol w="226295"/>
                <a:gridCol w="2254967"/>
                <a:gridCol w="1642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(1,1,1)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(1,m,1)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(1,1,0)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(1,m,0)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(0,m,1)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(0,1,1)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(0,m,0)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(1,0,0)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(m,1,1)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(0,1,0)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(m,1,0)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(0,0,1)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(m,0,1)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(0,0,0)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(m,0,0)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(1,1,m)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(1,m,m)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(1,0,m)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(0,m,m)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(0,1,m)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(m,m,1)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(0,0,m)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(m,m,0)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8474" y="6484620"/>
            <a:ext cx="838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responses were not observed: (1,1,m), (1,0,m), (m,1,m), (m,0,m)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3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Basic LCA models (no covariates)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538040"/>
              </p:ext>
            </p:extLst>
          </p:nvPr>
        </p:nvGraphicFramePr>
        <p:xfrm>
          <a:off x="212725" y="1981200"/>
          <a:ext cx="8748712" cy="247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857250"/>
                <a:gridCol w="635000"/>
                <a:gridCol w="1381125"/>
                <a:gridCol w="1198563"/>
                <a:gridCol w="1103312"/>
                <a:gridCol w="1182688"/>
                <a:gridCol w="1381124"/>
              </a:tblGrid>
              <a:tr h="693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classes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cells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df</a:t>
                      </a:r>
                      <a:r>
                        <a:rPr lang="en-US" sz="1600" dirty="0" smtClean="0"/>
                        <a:t>**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parameters to be estimated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Residual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df</a:t>
                      </a:r>
                      <a:r>
                        <a:rPr lang="en-US" sz="1600" baseline="0" dirty="0" smtClean="0"/>
                        <a:t>***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AIC*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BIC*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(LRT statistic)</a:t>
                      </a:r>
                      <a:endParaRPr lang="en-US" sz="1600" dirty="0"/>
                    </a:p>
                  </a:txBody>
                  <a:tcPr/>
                </a:tc>
              </a:tr>
              <a:tr h="70547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3568.4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3584.0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112.4</a:t>
                      </a:r>
                      <a:endParaRPr lang="en-US" dirty="0"/>
                    </a:p>
                  </a:txBody>
                  <a:tcPr/>
                </a:tc>
              </a:tr>
              <a:tr h="70547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81625" y="4592083"/>
            <a:ext cx="223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Lower is better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8399" y="4851401"/>
            <a:ext cx="339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# degrees of freedom = </a:t>
            </a:r>
          </a:p>
          <a:p>
            <a:r>
              <a:rPr lang="en-US" dirty="0" smtClean="0"/>
              <a:t># cells in contingency table - 1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1369" y="5803900"/>
            <a:ext cx="334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 Residual degrees must be nonnegative in order for the model to be identifiable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3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cov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281112"/>
            <a:ext cx="4286249" cy="4286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LCA model with 2 classes: </a:t>
            </a:r>
            <a:br>
              <a:rPr lang="en-US" dirty="0" smtClean="0"/>
            </a:br>
            <a:r>
              <a:rPr lang="en-US" dirty="0" smtClean="0"/>
              <a:t>Probabilities of positive diagnosis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382471"/>
              </p:ext>
            </p:extLst>
          </p:nvPr>
        </p:nvGraphicFramePr>
        <p:xfrm>
          <a:off x="633412" y="4965700"/>
          <a:ext cx="78359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967"/>
                <a:gridCol w="2611967"/>
                <a:gridCol w="26119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Diagnostic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Latent class 1: Lower prevalence</a:t>
                      </a:r>
                      <a:r>
                        <a:rPr lang="en-US" baseline="0" dirty="0" smtClean="0"/>
                        <a:t> 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Latent class 2: Higher prevalence</a:t>
                      </a:r>
                      <a:r>
                        <a:rPr lang="en-US" baseline="0" dirty="0" smtClean="0"/>
                        <a:t> rates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Microscopy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9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cov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281112"/>
            <a:ext cx="4286249" cy="4286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LCA model with 2 classes: </a:t>
            </a:r>
            <a:br>
              <a:rPr lang="en-US" dirty="0" smtClean="0"/>
            </a:br>
            <a:r>
              <a:rPr lang="en-US" dirty="0" smtClean="0"/>
              <a:t>Probabilities of positive diagnosis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63839"/>
              </p:ext>
            </p:extLst>
          </p:nvPr>
        </p:nvGraphicFramePr>
        <p:xfrm>
          <a:off x="633412" y="4965700"/>
          <a:ext cx="78359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967"/>
                <a:gridCol w="2611967"/>
                <a:gridCol w="26119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Diagnostic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Latent class 1: Lower </a:t>
                      </a:r>
                      <a:r>
                        <a:rPr lang="en-US" baseline="0" dirty="0" smtClean="0"/>
                        <a:t>rates of (+) diagnoses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Latent class 2: Higher </a:t>
                      </a:r>
                      <a:r>
                        <a:rPr lang="en-US" baseline="0" dirty="0" smtClean="0"/>
                        <a:t>rates of (+) diagnoses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Microscopy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nut 4"/>
          <p:cNvSpPr/>
          <p:nvPr/>
        </p:nvSpPr>
        <p:spPr>
          <a:xfrm>
            <a:off x="3055937" y="5889626"/>
            <a:ext cx="1031875" cy="896937"/>
          </a:xfrm>
          <a:prstGeom prst="donut">
            <a:avLst>
              <a:gd name="adj" fmla="val 994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5637212" y="5889626"/>
            <a:ext cx="1031875" cy="896937"/>
          </a:xfrm>
          <a:prstGeom prst="donut">
            <a:avLst>
              <a:gd name="adj" fmla="val 994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1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LCA models with the covariate </a:t>
            </a:r>
            <a:r>
              <a:rPr lang="en-US" i="1" dirty="0" err="1" smtClean="0"/>
              <a:t>firstpreg</a:t>
            </a:r>
            <a:endParaRPr lang="en-US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616736"/>
              </p:ext>
            </p:extLst>
          </p:nvPr>
        </p:nvGraphicFramePr>
        <p:xfrm>
          <a:off x="212725" y="1981200"/>
          <a:ext cx="8748712" cy="247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857250"/>
                <a:gridCol w="635000"/>
                <a:gridCol w="1381125"/>
                <a:gridCol w="1198563"/>
                <a:gridCol w="1103312"/>
                <a:gridCol w="1182688"/>
                <a:gridCol w="1381124"/>
              </a:tblGrid>
              <a:tr h="693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classes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cells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parameters to be estimated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Residual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 max</a:t>
                      </a:r>
                      <a:r>
                        <a:rPr lang="en-US" sz="1600" baseline="0" dirty="0" smtClean="0"/>
                        <a:t> log-likelihood</a:t>
                      </a:r>
                      <a:endParaRPr lang="en-US" sz="1600" dirty="0"/>
                    </a:p>
                  </a:txBody>
                  <a:tcPr/>
                </a:tc>
              </a:tr>
              <a:tr h="70547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3562.8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3578.3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112.2</a:t>
                      </a:r>
                      <a:endParaRPr lang="en-US" dirty="0"/>
                    </a:p>
                  </a:txBody>
                  <a:tcPr/>
                </a:tc>
              </a:tr>
              <a:tr h="70547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 **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6000" y="5783144"/>
            <a:ext cx="726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** The model requires the estimation of an additional parameter (the effect size of the covariate on the latent variable). This makes non-identifiable any model with more than one latent class.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9500" y="4582815"/>
            <a:ext cx="744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The LCA model with one class is not affected by the addition of covariates. </a:t>
            </a:r>
            <a:r>
              <a:rPr lang="en-US" dirty="0" smtClean="0"/>
              <a:t>(The </a:t>
            </a:r>
            <a:r>
              <a:rPr lang="en-US" dirty="0" smtClean="0"/>
              <a:t>slight differences from the </a:t>
            </a:r>
            <a:r>
              <a:rPr lang="en-US" dirty="0"/>
              <a:t>previous one-class model </a:t>
            </a:r>
            <a:r>
              <a:rPr lang="en-US" dirty="0" smtClean="0"/>
              <a:t>in the goodness-of-fit measures are due to the discarding of a few observations missing a value for </a:t>
            </a:r>
            <a:r>
              <a:rPr lang="en-US" i="1" dirty="0" err="1" smtClean="0"/>
              <a:t>firstpreg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LCA models treating</a:t>
            </a:r>
            <a:r>
              <a:rPr lang="en-US" i="1" dirty="0" smtClean="0"/>
              <a:t> </a:t>
            </a:r>
            <a:r>
              <a:rPr lang="en-US" i="1" dirty="0" err="1" smtClean="0"/>
              <a:t>firstpreg</a:t>
            </a:r>
            <a:r>
              <a:rPr lang="en-US" i="1" dirty="0" smtClean="0"/>
              <a:t>	</a:t>
            </a:r>
            <a:r>
              <a:rPr lang="en-US" dirty="0" smtClean="0"/>
              <a:t>and </a:t>
            </a:r>
            <a:r>
              <a:rPr lang="en-US" i="1" dirty="0" smtClean="0"/>
              <a:t>teen </a:t>
            </a:r>
            <a:r>
              <a:rPr lang="en-US" dirty="0" smtClean="0"/>
              <a:t>as manifest vars.</a:t>
            </a:r>
            <a:endParaRPr lang="en-US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482517"/>
              </p:ext>
            </p:extLst>
          </p:nvPr>
        </p:nvGraphicFramePr>
        <p:xfrm>
          <a:off x="212725" y="1981201"/>
          <a:ext cx="8748712" cy="440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857250"/>
                <a:gridCol w="635000"/>
                <a:gridCol w="1381125"/>
                <a:gridCol w="1198563"/>
                <a:gridCol w="1103312"/>
                <a:gridCol w="1182688"/>
                <a:gridCol w="1381124"/>
              </a:tblGrid>
              <a:tr h="10089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classes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cells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parameters to be estimated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Residual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 max</a:t>
                      </a:r>
                      <a:r>
                        <a:rPr lang="en-US" sz="1600" baseline="0" dirty="0" smtClean="0"/>
                        <a:t> log-likelihood</a:t>
                      </a:r>
                      <a:endParaRPr lang="en-US" sz="1600" dirty="0"/>
                    </a:p>
                  </a:txBody>
                  <a:tcPr/>
                </a:tc>
              </a:tr>
              <a:tr h="66720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6236.6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322.7</a:t>
                      </a:r>
                      <a:endParaRPr lang="en-US" dirty="0"/>
                    </a:p>
                  </a:txBody>
                  <a:tcPr/>
                </a:tc>
              </a:tr>
              <a:tr h="66720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5753.4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5810.4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90.9</a:t>
                      </a:r>
                      <a:endParaRPr lang="en-US" dirty="0"/>
                    </a:p>
                  </a:txBody>
                  <a:tcPr/>
                </a:tc>
              </a:tr>
              <a:tr h="66720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5677.7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5765.7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</a:tr>
              <a:tr h="66720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5670.0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5789.2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16.5</a:t>
                      </a:r>
                      <a:endParaRPr lang="en-US" dirty="0"/>
                    </a:p>
                  </a:txBody>
                  <a:tcPr/>
                </a:tc>
              </a:tr>
              <a:tr h="667209">
                <a:tc>
                  <a:txBody>
                    <a:bodyPr/>
                    <a:lstStyle/>
                    <a:p>
                      <a:r>
                        <a:rPr lang="en-US" dirty="0" smtClean="0"/>
                        <a:t>5*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5678.4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5828.5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7500" y="6461125"/>
            <a:ext cx="78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The MLE for the 5 class model was not found by the software </a:t>
            </a:r>
            <a:r>
              <a:rPr lang="en-US" dirty="0" err="1" smtClean="0"/>
              <a:t>poLCA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2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LCA models treating</a:t>
            </a:r>
            <a:r>
              <a:rPr lang="en-US" i="1" dirty="0" smtClean="0"/>
              <a:t> </a:t>
            </a:r>
            <a:r>
              <a:rPr lang="en-US" i="1" dirty="0" err="1" smtClean="0"/>
              <a:t>firstpreg</a:t>
            </a:r>
            <a:r>
              <a:rPr lang="en-US" i="1" dirty="0" smtClean="0"/>
              <a:t>	</a:t>
            </a:r>
            <a:r>
              <a:rPr lang="en-US" dirty="0" smtClean="0"/>
              <a:t>and </a:t>
            </a:r>
            <a:r>
              <a:rPr lang="en-US" i="1" dirty="0" smtClean="0"/>
              <a:t>teen </a:t>
            </a:r>
            <a:r>
              <a:rPr lang="en-US" dirty="0" smtClean="0"/>
              <a:t>as manifest vars.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7500" y="6461125"/>
            <a:ext cx="78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MLE for the 5 class model was not found by the software </a:t>
            </a:r>
            <a:r>
              <a:rPr lang="en-US" dirty="0" err="1" smtClean="0"/>
              <a:t>poLCA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GOF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1" b="10251"/>
          <a:stretch>
            <a:fillRect/>
          </a:stretch>
        </p:blipFill>
        <p:spPr>
          <a:xfrm>
            <a:off x="619312" y="1981200"/>
            <a:ext cx="7819669" cy="4289425"/>
          </a:xfrm>
        </p:spPr>
      </p:pic>
    </p:spTree>
    <p:extLst>
      <p:ext uri="{BB962C8B-B14F-4D97-AF65-F5344CB8AC3E}">
        <p14:creationId xmlns:p14="http://schemas.microsoft.com/office/powerpoint/2010/main" val="134111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LCA models treating</a:t>
            </a:r>
            <a:r>
              <a:rPr lang="en-US" i="1" dirty="0" smtClean="0"/>
              <a:t> </a:t>
            </a:r>
            <a:r>
              <a:rPr lang="en-US" i="1" dirty="0" err="1" smtClean="0"/>
              <a:t>firstpreg</a:t>
            </a:r>
            <a:r>
              <a:rPr lang="en-US" i="1" dirty="0" smtClean="0"/>
              <a:t>	</a:t>
            </a:r>
            <a:r>
              <a:rPr lang="en-US" dirty="0" smtClean="0"/>
              <a:t>and </a:t>
            </a:r>
            <a:r>
              <a:rPr lang="en-US" i="1" dirty="0" smtClean="0"/>
              <a:t>teen </a:t>
            </a:r>
            <a:r>
              <a:rPr lang="en-US" dirty="0" smtClean="0"/>
              <a:t>as manifest vars.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7500" y="6461125"/>
            <a:ext cx="78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MLE for the 5 class model was not found by the software </a:t>
            </a:r>
            <a:r>
              <a:rPr lang="en-US" dirty="0" err="1" smtClean="0"/>
              <a:t>poLCA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GOF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1" b="10251"/>
          <a:stretch>
            <a:fillRect/>
          </a:stretch>
        </p:blipFill>
        <p:spPr>
          <a:xfrm>
            <a:off x="619312" y="1981200"/>
            <a:ext cx="7819669" cy="4289425"/>
          </a:xfrm>
        </p:spPr>
      </p:pic>
      <p:sp>
        <p:nvSpPr>
          <p:cNvPr id="3" name="TextBox 2"/>
          <p:cNvSpPr txBox="1"/>
          <p:nvPr/>
        </p:nvSpPr>
        <p:spPr>
          <a:xfrm>
            <a:off x="3182938" y="2811165"/>
            <a:ext cx="351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Choose a 3-class model, </a:t>
            </a:r>
            <a:r>
              <a:rPr lang="en-US" dirty="0" smtClean="0">
                <a:solidFill>
                  <a:srgbClr val="008000"/>
                </a:solidFill>
              </a:rPr>
              <a:t>as it has the </a:t>
            </a:r>
            <a:r>
              <a:rPr lang="en-US" dirty="0" smtClean="0">
                <a:solidFill>
                  <a:srgbClr val="008000"/>
                </a:solidFill>
              </a:rPr>
              <a:t>lowest BIC and </a:t>
            </a:r>
            <a:r>
              <a:rPr lang="en-US" dirty="0" smtClean="0">
                <a:solidFill>
                  <a:srgbClr val="008000"/>
                </a:solidFill>
              </a:rPr>
              <a:t>as the AIC </a:t>
            </a:r>
            <a:r>
              <a:rPr lang="en-US" dirty="0" smtClean="0">
                <a:solidFill>
                  <a:srgbClr val="008000"/>
                </a:solidFill>
              </a:rPr>
              <a:t>values </a:t>
            </a:r>
            <a:r>
              <a:rPr lang="en-US" dirty="0" err="1" smtClean="0">
                <a:solidFill>
                  <a:srgbClr val="008000"/>
                </a:solidFill>
              </a:rPr>
              <a:t>flatline</a:t>
            </a:r>
            <a:r>
              <a:rPr lang="en-US" dirty="0" smtClean="0">
                <a:solidFill>
                  <a:srgbClr val="008000"/>
                </a:solidFill>
              </a:rPr>
              <a:t> after the number of classes exceeds 3. 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6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There is no gold standard diagnostic test for malaria.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945623"/>
              </p:ext>
            </p:extLst>
          </p:nvPr>
        </p:nvGraphicFramePr>
        <p:xfrm>
          <a:off x="498474" y="1891223"/>
          <a:ext cx="8234155" cy="458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831"/>
                <a:gridCol w="1646831"/>
                <a:gridCol w="1646831"/>
                <a:gridCol w="1646831"/>
                <a:gridCol w="1646831"/>
              </a:tblGrid>
              <a:tr h="474953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1171117">
                <a:tc>
                  <a:txBody>
                    <a:bodyPr/>
                    <a:lstStyle/>
                    <a:p>
                      <a:r>
                        <a:rPr lang="en-US" dirty="0" smtClean="0"/>
                        <a:t>Microscopy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when </a:t>
                      </a:r>
                      <a:r>
                        <a:rPr lang="en-US" baseline="0" dirty="0" smtClean="0"/>
                        <a:t>parasite densities</a:t>
                      </a:r>
                    </a:p>
                    <a:p>
                      <a:r>
                        <a:rPr lang="en-US" baseline="0" dirty="0" smtClean="0"/>
                        <a:t>are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to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to Long:</a:t>
                      </a:r>
                      <a:r>
                        <a:rPr lang="en-US" baseline="0" dirty="0" smtClean="0"/>
                        <a:t> need to </a:t>
                      </a:r>
                      <a:r>
                        <a:rPr lang="en-US" dirty="0" smtClean="0"/>
                        <a:t>have microscope on-site or ship to 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Expensive: laborious</a:t>
                      </a:r>
                      <a:endParaRPr lang="en-US" dirty="0"/>
                    </a:p>
                  </a:txBody>
                  <a:tcPr/>
                </a:tc>
              </a:tr>
              <a:tr h="1171117">
                <a:tc>
                  <a:txBody>
                    <a:bodyPr/>
                    <a:lstStyle/>
                    <a:p>
                      <a:r>
                        <a:rPr lang="en-US" dirty="0" smtClean="0"/>
                        <a:t>PCR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to High: depends</a:t>
                      </a:r>
                      <a:r>
                        <a:rPr lang="en-US" baseline="0" dirty="0" smtClean="0"/>
                        <a:t> on parasite densities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to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Long: need to ship sample to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Expensive:</a:t>
                      </a:r>
                    </a:p>
                    <a:p>
                      <a:r>
                        <a:rPr lang="en-US" dirty="0" smtClean="0"/>
                        <a:t>laborious </a:t>
                      </a:r>
                      <a:endParaRPr lang="en-US" dirty="0"/>
                    </a:p>
                  </a:txBody>
                  <a:tcPr/>
                </a:tc>
              </a:tr>
              <a:tr h="1171117">
                <a:tc>
                  <a:txBody>
                    <a:bodyPr/>
                    <a:lstStyle/>
                    <a:p>
                      <a:r>
                        <a:rPr lang="en-US" dirty="0" smtClean="0"/>
                        <a:t>Rapid</a:t>
                      </a:r>
                      <a:r>
                        <a:rPr lang="en-US" baseline="0" dirty="0" smtClean="0"/>
                        <a:t> diagnostic tests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Short: on-site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expensive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CA with manifest covars 3 cla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46063"/>
            <a:ext cx="6786562" cy="4230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3-class LCA model with 2 manifest covariates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49296"/>
              </p:ext>
            </p:extLst>
          </p:nvPr>
        </p:nvGraphicFramePr>
        <p:xfrm>
          <a:off x="633412" y="4048443"/>
          <a:ext cx="809784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0"/>
                <a:gridCol w="2024460"/>
                <a:gridCol w="2024460"/>
                <a:gridCol w="2024460"/>
              </a:tblGrid>
              <a:tr h="838623">
                <a:tc>
                  <a:txBody>
                    <a:bodyPr/>
                    <a:lstStyle/>
                    <a:p>
                      <a:r>
                        <a:rPr lang="en-US" dirty="0" smtClean="0"/>
                        <a:t>Manifest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Latent class 1: First pregnancies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Latent class 2: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Highest </a:t>
                      </a:r>
                      <a:r>
                        <a:rPr lang="en-US" dirty="0" err="1" smtClean="0"/>
                        <a:t>prevalences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Latent class 3:</a:t>
                      </a:r>
                    </a:p>
                    <a:p>
                      <a:r>
                        <a:rPr lang="en-US" dirty="0" smtClean="0"/>
                        <a:t>Teenage mothers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dirty="0" smtClean="0"/>
                        <a:t>Microscopy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dirty="0" smtClean="0"/>
                        <a:t>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dirty="0" smtClean="0"/>
                        <a:t>RDT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firstpreg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i="1" dirty="0" smtClean="0"/>
                        <a:t>teen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6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CA with manifest covars 3 cla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46063"/>
            <a:ext cx="6786562" cy="4230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3-class LCA model with 2 manifest covariates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269596"/>
              </p:ext>
            </p:extLst>
          </p:nvPr>
        </p:nvGraphicFramePr>
        <p:xfrm>
          <a:off x="633412" y="4048443"/>
          <a:ext cx="809784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0"/>
                <a:gridCol w="2024460"/>
                <a:gridCol w="2024460"/>
                <a:gridCol w="2024460"/>
              </a:tblGrid>
              <a:tr h="838623">
                <a:tc>
                  <a:txBody>
                    <a:bodyPr/>
                    <a:lstStyle/>
                    <a:p>
                      <a:r>
                        <a:rPr lang="en-US" dirty="0" smtClean="0"/>
                        <a:t>Manifest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Latent class 1: First pregnancies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Latent class 2: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Highest </a:t>
                      </a:r>
                      <a:r>
                        <a:rPr lang="en-US" dirty="0" smtClean="0"/>
                        <a:t> rate of (+)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diagnoses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Latent class 3:</a:t>
                      </a:r>
                    </a:p>
                    <a:p>
                      <a:r>
                        <a:rPr lang="en-US" dirty="0" smtClean="0"/>
                        <a:t>Teenage mothers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dirty="0" smtClean="0"/>
                        <a:t>Microscopy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dirty="0" smtClean="0"/>
                        <a:t>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dirty="0" smtClean="0"/>
                        <a:t>RDT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firstpreg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</a:tr>
              <a:tr h="335449">
                <a:tc>
                  <a:txBody>
                    <a:bodyPr/>
                    <a:lstStyle/>
                    <a:p>
                      <a:r>
                        <a:rPr lang="en-US" i="1" dirty="0" smtClean="0"/>
                        <a:t>teen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nut 4"/>
          <p:cNvSpPr/>
          <p:nvPr/>
        </p:nvSpPr>
        <p:spPr>
          <a:xfrm>
            <a:off x="2452687" y="5254626"/>
            <a:ext cx="1031875" cy="896937"/>
          </a:xfrm>
          <a:prstGeom prst="donut">
            <a:avLst>
              <a:gd name="adj" fmla="val 994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518275" y="5254626"/>
            <a:ext cx="1031875" cy="896937"/>
          </a:xfrm>
          <a:prstGeom prst="donut">
            <a:avLst>
              <a:gd name="adj" fmla="val 994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4519612" y="5254626"/>
            <a:ext cx="1031875" cy="896937"/>
          </a:xfrm>
          <a:prstGeom prst="donut">
            <a:avLst>
              <a:gd name="adj" fmla="val 994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98575"/>
            <a:ext cx="8201026" cy="5178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LCA models</a:t>
            </a:r>
          </a:p>
          <a:p>
            <a:pPr lvl="1"/>
            <a:r>
              <a:rPr lang="en-US" dirty="0" smtClean="0"/>
              <a:t>PCR and RDT methods have concordance within 5% of each other, even when probabilities of positive diagnosis are below 20%.</a:t>
            </a:r>
          </a:p>
          <a:p>
            <a:pPr lvl="1"/>
            <a:r>
              <a:rPr lang="en-US" dirty="0" smtClean="0"/>
              <a:t>Weak concordance between microscopy and the other two methods.</a:t>
            </a:r>
          </a:p>
          <a:p>
            <a:r>
              <a:rPr lang="en-US" dirty="0" smtClean="0"/>
              <a:t>LCA models with covariates are non-identifiable</a:t>
            </a:r>
          </a:p>
          <a:p>
            <a:r>
              <a:rPr lang="en-US" dirty="0" smtClean="0"/>
              <a:t>LCA models treating covariates as manifest</a:t>
            </a:r>
          </a:p>
          <a:p>
            <a:pPr lvl="1"/>
            <a:r>
              <a:rPr lang="en-US" dirty="0" smtClean="0"/>
              <a:t>Concordance between PCR and RDT within 8%. </a:t>
            </a:r>
          </a:p>
          <a:p>
            <a:pPr lvl="1"/>
            <a:r>
              <a:rPr lang="en-US" dirty="0" smtClean="0"/>
              <a:t>This model provides weak, if any, evidence for causal inference.</a:t>
            </a:r>
          </a:p>
          <a:p>
            <a:r>
              <a:rPr lang="en-US" dirty="0" smtClean="0"/>
              <a:t>Suggestions for future work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parameter restrictions to ensure </a:t>
            </a:r>
            <a:r>
              <a:rPr lang="en-US" dirty="0" err="1"/>
              <a:t>identifiability</a:t>
            </a:r>
            <a:r>
              <a:rPr lang="en-US" dirty="0"/>
              <a:t> </a:t>
            </a:r>
            <a:r>
              <a:rPr lang="en-US" dirty="0" smtClean="0"/>
              <a:t>of models with covariates.</a:t>
            </a:r>
          </a:p>
          <a:p>
            <a:pPr lvl="1"/>
            <a:r>
              <a:rPr lang="en-US" dirty="0" smtClean="0"/>
              <a:t>Treating covariates as continuous</a:t>
            </a:r>
          </a:p>
          <a:p>
            <a:pPr lvl="1"/>
            <a:r>
              <a:rPr lang="en-US" dirty="0" smtClean="0"/>
              <a:t>Treating manifest variables as continuous </a:t>
            </a:r>
            <a:r>
              <a:rPr lang="en-US" dirty="0" smtClean="0">
                <a:sym typeface="Wingdings"/>
              </a:rPr>
              <a:t> Latent trait analysis</a:t>
            </a:r>
          </a:p>
          <a:p>
            <a:pPr lvl="1"/>
            <a:r>
              <a:rPr lang="en-US" dirty="0" smtClean="0">
                <a:sym typeface="Wingdings"/>
              </a:rPr>
              <a:t>Include an indicator for household income as a covariate</a:t>
            </a:r>
          </a:p>
          <a:p>
            <a:pPr lvl="2"/>
            <a:r>
              <a:rPr lang="en-US" dirty="0" smtClean="0">
                <a:sym typeface="Wingdings"/>
              </a:rPr>
              <a:t>Teenage mother with multiple children </a:t>
            </a:r>
            <a:r>
              <a:rPr lang="en-US" smtClean="0">
                <a:sym typeface="Wingdings"/>
              </a:rPr>
              <a:t> Poverty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8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Dr. Steven </a:t>
            </a:r>
            <a:r>
              <a:rPr lang="en-US" dirty="0" err="1" smtClean="0"/>
              <a:t>Meshnick</a:t>
            </a:r>
            <a:r>
              <a:rPr lang="en-US" dirty="0" smtClean="0"/>
              <a:t> and Dr. Steve Taylor for the opportunity to work on the project data set.</a:t>
            </a:r>
          </a:p>
          <a:p>
            <a:r>
              <a:rPr lang="en-US" dirty="0" smtClean="0"/>
              <a:t>Some references:</a:t>
            </a:r>
          </a:p>
          <a:p>
            <a:pPr lvl="1"/>
            <a:r>
              <a:rPr lang="en-US" dirty="0" smtClean="0"/>
              <a:t>Collins LM and </a:t>
            </a:r>
            <a:r>
              <a:rPr lang="en-US" dirty="0" err="1" smtClean="0"/>
              <a:t>Lanza</a:t>
            </a:r>
            <a:r>
              <a:rPr lang="en-US" dirty="0" smtClean="0"/>
              <a:t> ST. (2010) </a:t>
            </a:r>
            <a:r>
              <a:rPr lang="en-US" i="1" dirty="0" smtClean="0"/>
              <a:t>Latent Class and Latent Transition Analysis</a:t>
            </a:r>
            <a:r>
              <a:rPr lang="en-US" dirty="0" smtClean="0"/>
              <a:t>. Wiley. </a:t>
            </a:r>
          </a:p>
          <a:p>
            <a:pPr lvl="1"/>
            <a:r>
              <a:rPr lang="en-US" dirty="0" smtClean="0"/>
              <a:t>Linzer</a:t>
            </a:r>
            <a:r>
              <a:rPr lang="en-US" dirty="0"/>
              <a:t>, </a:t>
            </a:r>
            <a:r>
              <a:rPr lang="en-US" dirty="0" smtClean="0"/>
              <a:t>DA </a:t>
            </a:r>
            <a:r>
              <a:rPr lang="en-US" dirty="0"/>
              <a:t>and </a:t>
            </a:r>
            <a:r>
              <a:rPr lang="en-US" dirty="0" smtClean="0"/>
              <a:t>Lewis J.  (2011) "</a:t>
            </a:r>
            <a:r>
              <a:rPr lang="en-US" dirty="0" err="1"/>
              <a:t>poLCA</a:t>
            </a:r>
            <a:r>
              <a:rPr lang="en-US" dirty="0"/>
              <a:t>: an R Package for </a:t>
            </a:r>
            <a:r>
              <a:rPr lang="en-US" dirty="0" err="1"/>
              <a:t>Polytomous</a:t>
            </a:r>
            <a:r>
              <a:rPr lang="en-US" dirty="0"/>
              <a:t> Variable Latent Class Analysis." </a:t>
            </a:r>
            <a:r>
              <a:rPr lang="en-US" i="1" dirty="0"/>
              <a:t>Journal of Statistical Software</a:t>
            </a:r>
            <a:r>
              <a:rPr lang="en-US" dirty="0"/>
              <a:t>. 42(10): 1-29. </a:t>
            </a:r>
            <a:r>
              <a:rPr lang="en-US" dirty="0">
                <a:hlinkClick r:id="rId2"/>
              </a:rPr>
              <a:t>http://www.jstatsoft.org/v42/</a:t>
            </a:r>
            <a:r>
              <a:rPr lang="en-US" dirty="0" smtClean="0">
                <a:hlinkClick r:id="rId2"/>
              </a:rPr>
              <a:t>i10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3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 for </a:t>
            </a:r>
            <a:r>
              <a:rPr lang="en-US" dirty="0"/>
              <a:t>a</a:t>
            </a:r>
            <a:r>
              <a:rPr lang="en-US" dirty="0" smtClean="0"/>
              <a:t>ssessing </a:t>
            </a:r>
            <a:r>
              <a:rPr lang="en-US" dirty="0" smtClean="0"/>
              <a:t>concordance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10568"/>
              </p:ext>
            </p:extLst>
          </p:nvPr>
        </p:nvGraphicFramePr>
        <p:xfrm>
          <a:off x="498475" y="1981200"/>
          <a:ext cx="7556499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3"/>
                <a:gridCol w="2518833"/>
                <a:gridCol w="25188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Agreement Indices</a:t>
                      </a:r>
                      <a:r>
                        <a:rPr lang="en-US" baseline="0" dirty="0" smtClean="0"/>
                        <a:t> (e.g. kappa statistic)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Latent class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Assesses degree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rater concordance/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discordance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dirty="0" smtClean="0">
                        <a:latin typeface="+mn-lt"/>
                        <a:ea typeface="Zapf Dingbats"/>
                        <a:cs typeface="Zapf Dingbats"/>
                      </a:endParaRP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Differentiates</a:t>
                      </a:r>
                      <a:r>
                        <a:rPr lang="en-US" baseline="0" dirty="0" smtClean="0"/>
                        <a:t> between sensitivity and specificity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over changes in prevalence</a:t>
                      </a:r>
                      <a:r>
                        <a:rPr lang="en-US" baseline="0" dirty="0" smtClean="0"/>
                        <a:t> 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dirty="0" smtClean="0"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class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04938"/>
            <a:ext cx="8081964" cy="5087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Assumes each individual in a study population belongs to one </a:t>
            </a:r>
            <a:r>
              <a:rPr lang="en-US" dirty="0" smtClean="0"/>
              <a:t>    of </a:t>
            </a:r>
            <a:r>
              <a:rPr lang="en-US" dirty="0" smtClean="0"/>
              <a:t>several “latent classes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Memberships are not directly observable.  Ex. malarial disease status.</a:t>
            </a:r>
          </a:p>
          <a:p>
            <a:pPr lvl="1"/>
            <a:r>
              <a:rPr lang="en-US" dirty="0" smtClean="0"/>
              <a:t>Memberships are inferred </a:t>
            </a:r>
            <a:r>
              <a:rPr lang="en-US" dirty="0" smtClean="0"/>
              <a:t>from </a:t>
            </a:r>
            <a:r>
              <a:rPr lang="en-US" dirty="0" smtClean="0"/>
              <a:t>a combination of </a:t>
            </a:r>
            <a:r>
              <a:rPr lang="en-US" dirty="0" smtClean="0"/>
              <a:t>observed categorical “manifest variables”.  Ex. </a:t>
            </a:r>
            <a:r>
              <a:rPr lang="en-US" dirty="0" smtClean="0"/>
              <a:t>survey responses; different </a:t>
            </a:r>
            <a:r>
              <a:rPr lang="en-US" dirty="0" smtClean="0"/>
              <a:t>malarial diagnostic tests.</a:t>
            </a:r>
          </a:p>
          <a:p>
            <a:r>
              <a:rPr lang="en-US" dirty="0" smtClean="0"/>
              <a:t>Typical Goals</a:t>
            </a:r>
            <a:endParaRPr lang="en-US" dirty="0" smtClean="0"/>
          </a:p>
          <a:p>
            <a:pPr lvl="1"/>
            <a:r>
              <a:rPr lang="en-US" dirty="0" smtClean="0"/>
              <a:t>Quantitative</a:t>
            </a:r>
            <a:r>
              <a:rPr lang="en-US" dirty="0" smtClean="0"/>
              <a:t>: Determine the lowest number of latent classes that are distinct from each other.</a:t>
            </a:r>
          </a:p>
          <a:p>
            <a:pPr lvl="1"/>
            <a:r>
              <a:rPr lang="en-US" dirty="0" smtClean="0"/>
              <a:t>Qualitative: See and </a:t>
            </a:r>
            <a:r>
              <a:rPr lang="en-US" dirty="0" smtClean="0"/>
              <a:t>describe </a:t>
            </a:r>
            <a:r>
              <a:rPr lang="en-US" dirty="0" smtClean="0"/>
              <a:t>how the classes differ from each other. </a:t>
            </a:r>
            <a:r>
              <a:rPr lang="en-US" dirty="0"/>
              <a:t>(“latent class separation</a:t>
            </a:r>
            <a:r>
              <a:rPr lang="en-US" dirty="0" smtClean="0"/>
              <a:t>”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Conditional independence: Within each latent class, the manifest variables are assumed to be independent. </a:t>
            </a:r>
          </a:p>
          <a:p>
            <a:pPr lvl="2"/>
            <a:r>
              <a:rPr lang="en-US" dirty="0" smtClean="0"/>
              <a:t>Realistic?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06562"/>
            <a:ext cx="7556313" cy="4419601"/>
          </a:xfrm>
        </p:spPr>
        <p:txBody>
          <a:bodyPr/>
          <a:lstStyle/>
          <a:p>
            <a:r>
              <a:rPr lang="en-US" dirty="0" smtClean="0"/>
              <a:t>Goal: To assess degree of concordance between three types of diagnostic tests for malaria</a:t>
            </a:r>
          </a:p>
          <a:p>
            <a:r>
              <a:rPr lang="en-US" dirty="0" smtClean="0"/>
              <a:t>Models considered </a:t>
            </a:r>
          </a:p>
          <a:p>
            <a:pPr lvl="1"/>
            <a:r>
              <a:rPr lang="en-US" dirty="0" smtClean="0"/>
              <a:t>Originally in the Statistical </a:t>
            </a:r>
            <a:r>
              <a:rPr lang="en-US" dirty="0" smtClean="0"/>
              <a:t>Analysis </a:t>
            </a:r>
            <a:r>
              <a:rPr lang="en-US" dirty="0" smtClean="0"/>
              <a:t>Plan (SAP)</a:t>
            </a:r>
            <a:endParaRPr lang="en-US" dirty="0" smtClean="0"/>
          </a:p>
          <a:p>
            <a:pPr lvl="2"/>
            <a:r>
              <a:rPr lang="en-US" dirty="0" smtClean="0"/>
              <a:t>Basic latent class model (with no covariates)</a:t>
            </a:r>
          </a:p>
          <a:p>
            <a:pPr lvl="2"/>
            <a:r>
              <a:rPr lang="en-US" dirty="0" smtClean="0"/>
              <a:t>Latent class model with covariates</a:t>
            </a:r>
          </a:p>
          <a:p>
            <a:pPr lvl="3"/>
            <a:r>
              <a:rPr lang="en-US" dirty="0" smtClean="0"/>
              <a:t>Age </a:t>
            </a:r>
          </a:p>
          <a:p>
            <a:pPr lvl="3"/>
            <a:r>
              <a:rPr lang="en-US" dirty="0" smtClean="0"/>
              <a:t>Gravidity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in the SAP</a:t>
            </a:r>
            <a:endParaRPr lang="en-US" dirty="0" smtClean="0"/>
          </a:p>
          <a:p>
            <a:pPr lvl="2"/>
            <a:r>
              <a:rPr lang="en-US" dirty="0" smtClean="0"/>
              <a:t>Latent </a:t>
            </a:r>
            <a:r>
              <a:rPr lang="en-US" dirty="0"/>
              <a:t>class model with </a:t>
            </a:r>
            <a:r>
              <a:rPr lang="en-US" dirty="0" smtClean="0"/>
              <a:t>covariates treated as manifest variables</a:t>
            </a:r>
            <a:endParaRPr lang="en-US" dirty="0"/>
          </a:p>
          <a:p>
            <a:r>
              <a:rPr lang="en-US" dirty="0" smtClean="0"/>
              <a:t>Software used: R package </a:t>
            </a:r>
            <a:r>
              <a:rPr lang="en-US" dirty="0" err="1" smtClean="0"/>
              <a:t>poLCA</a:t>
            </a:r>
            <a:r>
              <a:rPr lang="en-US" dirty="0" smtClean="0"/>
              <a:t> (Linzer and Lewis, 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LCA Model</a:t>
            </a:r>
            <a:endParaRPr lang="en-US" dirty="0"/>
          </a:p>
        </p:txBody>
      </p:sp>
      <p:pic>
        <p:nvPicPr>
          <p:cNvPr id="4" name="Content Placeholder 3" descr="Latent Class Analysis model with cova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4" b="-529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91886" y="2242457"/>
            <a:ext cx="2757714" cy="33382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Model with Covariates</a:t>
            </a:r>
            <a:endParaRPr lang="en-US" dirty="0"/>
          </a:p>
        </p:txBody>
      </p:sp>
      <p:pic>
        <p:nvPicPr>
          <p:cNvPr id="4" name="Content Placeholder 3" descr="Latent Class Analysis model with cova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4" b="-52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234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LCA Model</a:t>
            </a:r>
            <a:endParaRPr lang="en-US" dirty="0"/>
          </a:p>
        </p:txBody>
      </p:sp>
      <p:pic>
        <p:nvPicPr>
          <p:cNvPr id="7" name="Content Placeholder 6" descr="Malaria_ LCA model with covars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4" b="-5294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391886" y="2242457"/>
            <a:ext cx="2757714" cy="33382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Model with Covariates</a:t>
            </a:r>
            <a:endParaRPr lang="en-US" dirty="0"/>
          </a:p>
        </p:txBody>
      </p:sp>
      <p:pic>
        <p:nvPicPr>
          <p:cNvPr id="7" name="Content Placeholder 6" descr="Malaria_ LCA model with covars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4" b="-5294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645886" y="5667829"/>
            <a:ext cx="5116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 identifiable model, since the number of parameters to be estimated exceeds the degrees of freedom (which equals the number of cells in the contingency table minus 1).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7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2053</TotalTime>
  <Words>1766</Words>
  <Application>Microsoft Macintosh PowerPoint</Application>
  <PresentationFormat>On-screen Show (4:3)</PresentationFormat>
  <Paragraphs>365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Advantage</vt:lpstr>
      <vt:lpstr>Assessing Concordance among Diagnostic Tests for Malaria using Latent Class Analysis </vt:lpstr>
      <vt:lpstr>Issue: There is no gold standard diagnostic test for malaria.</vt:lpstr>
      <vt:lpstr>Methodologies for assessing concordance</vt:lpstr>
      <vt:lpstr>Latent class analysis</vt:lpstr>
      <vt:lpstr>Models Considered</vt:lpstr>
      <vt:lpstr>Basic LCA Model</vt:lpstr>
      <vt:lpstr>LCA Model with Covariates</vt:lpstr>
      <vt:lpstr>Basic LCA Model</vt:lpstr>
      <vt:lpstr>LCA Model with Covariates</vt:lpstr>
      <vt:lpstr>Treating Covariates as Manifest Variables</vt:lpstr>
      <vt:lpstr>Data Cleaning &amp; Preparation</vt:lpstr>
      <vt:lpstr>Response Patterns of  Positive Diagnosis with (Microscopy, PCR, RDT)</vt:lpstr>
      <vt:lpstr>Comparing Basic LCA models (no covariates)</vt:lpstr>
      <vt:lpstr>Basic LCA model with 2 classes:  Probabilities of positive diagnosis</vt:lpstr>
      <vt:lpstr>Basic LCA model with 2 classes:  Probabilities of positive diagnosis</vt:lpstr>
      <vt:lpstr>Comparing LCA models with the covariate firstpreg</vt:lpstr>
      <vt:lpstr>Comparing LCA models treating firstpreg and teen as manifest vars.</vt:lpstr>
      <vt:lpstr>Comparing LCA models treating firstpreg and teen as manifest vars.</vt:lpstr>
      <vt:lpstr>Comparing LCA models treating firstpreg and teen as manifest vars.</vt:lpstr>
      <vt:lpstr>3-class LCA model with 2 manifest covariates</vt:lpstr>
      <vt:lpstr>3-class LCA model with 2 manifest covariates</vt:lpstr>
      <vt:lpstr>Summary</vt:lpstr>
      <vt:lpstr>References and Acknowledgements</vt:lpstr>
    </vt:vector>
  </TitlesOfParts>
  <Company>LCCC, UNC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Tamara  Howerton</dc:creator>
  <cp:lastModifiedBy>Tamara Kim</cp:lastModifiedBy>
  <cp:revision>139</cp:revision>
  <dcterms:created xsi:type="dcterms:W3CDTF">2013-03-20T18:14:07Z</dcterms:created>
  <dcterms:modified xsi:type="dcterms:W3CDTF">2013-04-02T10:02:49Z</dcterms:modified>
</cp:coreProperties>
</file>