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20" r:id="rId4"/>
    <p:sldId id="323" r:id="rId6"/>
    <p:sldId id="321" r:id="rId7"/>
    <p:sldId id="324" r:id="rId8"/>
    <p:sldId id="322" r:id="rId9"/>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gs" Target="tags/tag139.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我们之前已经写完了</a:t>
            </a:r>
            <a:r>
              <a:rPr lang="en-US" altLang="zh-CN"/>
              <a:t> </a:t>
            </a:r>
            <a:r>
              <a:rPr lang="zh-CN" altLang="en-US"/>
              <a:t>重试</a:t>
            </a:r>
            <a:r>
              <a:rPr lang="en-US" altLang="zh-CN"/>
              <a:t> </a:t>
            </a:r>
            <a:r>
              <a:rPr lang="zh-CN" altLang="en-US"/>
              <a:t>延时</a:t>
            </a:r>
            <a:r>
              <a:rPr lang="en-US" altLang="zh-CN"/>
              <a:t> </a:t>
            </a:r>
            <a:r>
              <a:rPr lang="zh-CN" altLang="en-US"/>
              <a:t>指定异常</a:t>
            </a:r>
            <a:r>
              <a:rPr lang="en-US" altLang="zh-CN"/>
              <a:t> </a:t>
            </a:r>
            <a:r>
              <a:rPr lang="zh-CN" altLang="en-US"/>
              <a:t>定制化</a:t>
            </a:r>
            <a:r>
              <a:rPr lang="en-US" altLang="zh-CN"/>
              <a:t> </a:t>
            </a:r>
            <a:r>
              <a:rPr lang="zh-CN" altLang="en-US"/>
              <a:t>回调</a:t>
            </a:r>
            <a:endParaRPr lang="zh-CN" altLang="en-US"/>
          </a:p>
          <a:p>
            <a:r>
              <a:rPr lang="zh-CN" altLang="en-US"/>
              <a:t>也对未来进来了展望，建了不少</a:t>
            </a:r>
            <a:r>
              <a:rPr lang="en-US" altLang="zh-CN"/>
              <a:t>issue</a:t>
            </a:r>
            <a:r>
              <a:rPr lang="zh-CN" altLang="en-US"/>
              <a:t>，加上了</a:t>
            </a:r>
            <a:r>
              <a:rPr lang="en-US" altLang="zh-CN"/>
              <a:t>help wanted</a:t>
            </a:r>
            <a:r>
              <a:rPr lang="zh-CN" altLang="en-US"/>
              <a:t>标签。</a:t>
            </a:r>
            <a:endParaRPr lang="zh-CN" altLang="en-US"/>
          </a:p>
          <a:p>
            <a:r>
              <a:rPr lang="zh-CN" altLang="en-US"/>
              <a:t>期待你的</a:t>
            </a:r>
            <a:r>
              <a:rPr lang="en-US" altLang="zh-CN"/>
              <a:t>Pull Rrequest</a:t>
            </a:r>
            <a:r>
              <a:rPr lang="zh-CN" altLang="en-US"/>
              <a:t>。</a:t>
            </a:r>
            <a:endParaRPr lang="zh-CN" altLang="en-US"/>
          </a:p>
          <a:p>
            <a:r>
              <a:rPr lang="zh-CN" altLang="en-US"/>
              <a:t>我们造轮子的目的在于学习，所以，唯一要求就是知道自己写的代码是个什么原理即可。</a:t>
            </a:r>
            <a:endParaRPr lang="zh-CN" altLang="en-US"/>
          </a:p>
          <a:p>
            <a:r>
              <a:rPr lang="zh-CN" altLang="en-US"/>
              <a:t>今天我们就来优化下异常处理，我们会用到异常和泛型。</a:t>
            </a:r>
            <a:endParaRPr lang="zh-CN" altLang="en-US"/>
          </a:p>
          <a:p>
            <a:r>
              <a:rPr lang="zh-CN" altLang="en-US"/>
              <a:t>首先我们来了解异常。</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Use Exception Wrapping?</a:t>
            </a:r>
            <a:endParaRPr lang="zh-CN" altLang="en-US"/>
          </a:p>
          <a:p>
            <a:r>
              <a:rPr lang="zh-CN" altLang="en-US"/>
              <a:t>The main reason one would use exception wrapping is to prevent the code further up the call stack from having to know about every possible exception in the system. There are two main reasons for this.</a:t>
            </a:r>
            <a:endParaRPr lang="zh-CN" altLang="en-US"/>
          </a:p>
          <a:p>
            <a:endParaRPr lang="zh-CN" altLang="en-US"/>
          </a:p>
          <a:p>
            <a:r>
              <a:rPr lang="zh-CN" altLang="en-US"/>
              <a:t>The first reason is, that declared exceptions aggregate towards the top of the call stack. If you do not wrap exceptions, but instead pass them on by declaring your methods to throw them, you may end up with top level methods that declare many different exceptions. Declaring all these exceptions in each method back up the call stack becomes tedious.</a:t>
            </a:r>
            <a:endParaRPr lang="zh-CN" altLang="en-US"/>
          </a:p>
          <a:p>
            <a:endParaRPr lang="zh-CN" altLang="en-US"/>
          </a:p>
          <a:p>
            <a:r>
              <a:rPr lang="zh-CN" altLang="en-US"/>
              <a:t>The second reason is that you may not want your top level components to know anything about the bottom level components, nor the exceptions they throw. For instance, the purpose of DAO interfaces and implementations is to abstract the details of data access away from the rest of the application. Now, if your DAO methods throw SQLException's then the code using the DAO's will have to catch them. What if you change to an implementation that reads the data from a web service instead of from a database? Then you DAO methods will have to throw both RemoteException and SQLException. And, if you have a DAO that reads data from a file, you will need to throw IOException too. That is three different exceptions, each bound to their own DAO implementation.</a:t>
            </a:r>
            <a:endParaRPr lang="zh-CN" altLang="en-US"/>
          </a:p>
          <a:p>
            <a:endParaRPr lang="zh-CN" altLang="en-US"/>
          </a:p>
          <a:p>
            <a:r>
              <a:rPr lang="zh-CN" altLang="en-US"/>
              <a:t>To avoid this your DAO interface methods can throw DaoException. In each implementation of the DAO interface (database, file, web service) you will catch the specific exceptions (SQLException, IOException, RemoteException), wrap it in a DaoException, and throw the DaoException. Then code using the DAO interface will only have to deal with DaoException's. It does not need to know anything about what data access technology is used in the various implementations.</a:t>
            </a:r>
            <a:endParaRPr lang="zh-CN" altLang="en-US"/>
          </a:p>
          <a:p>
            <a:endParaRPr lang="zh-CN" altLang="en-US"/>
          </a:p>
          <a:p>
            <a:r>
              <a:rPr lang="zh-CN" altLang="en-US"/>
              <a:t>为什么要使用异常包装？</a:t>
            </a:r>
            <a:endParaRPr lang="zh-CN" altLang="en-US"/>
          </a:p>
          <a:p>
            <a:r>
              <a:rPr lang="zh-CN" altLang="en-US"/>
              <a:t>使用异常包装的主要原因是为了防止调用堆栈上层的代码不必知道系统中的每个可能的异常。 这有两个主要原因。</a:t>
            </a:r>
            <a:endParaRPr lang="zh-CN" altLang="en-US"/>
          </a:p>
          <a:p>
            <a:endParaRPr lang="zh-CN" altLang="en-US"/>
          </a:p>
          <a:p>
            <a:r>
              <a:rPr lang="zh-CN" altLang="en-US"/>
              <a:t>第一个原因是，声明的异常聚集到调用堆栈的顶部。 如果您不包装异常，而是通过声明抛出异常的方法来传递它们，您最终可能会得到声明许多不同异常的顶级方法。 在每个方法中声明所有这些异常以备份调用堆栈变得乏味。</a:t>
            </a:r>
            <a:endParaRPr lang="zh-CN" altLang="en-US"/>
          </a:p>
          <a:p>
            <a:endParaRPr lang="zh-CN" altLang="en-US"/>
          </a:p>
          <a:p>
            <a:r>
              <a:rPr lang="zh-CN" altLang="en-US"/>
              <a:t>第二个原因是您可能不希望顶层组件知道底层组件的任何信息，也不希望它们抛出异常。 例如，DAO 接口和实现的目的是从应用程序的其余部分中抽象出数据访问的细节。 现在，如果您的 DAO 方法抛出 SQLException，那么使用 DAO 的代码将必须捕获它们。 如果您更改为从 Web 服务而不是从数据库读取数据的实现会怎样？ 那么您的 DAO 方法将不得不抛出 RemoteException 和 SQLException。 而且，如果你有一个从文件中读取数据的 DAO，你也需要抛出 IOException。 这是三个不同的异常，每个都绑定到自己的 DAO 实现。</a:t>
            </a:r>
            <a:endParaRPr lang="zh-CN" altLang="en-US"/>
          </a:p>
          <a:p>
            <a:endParaRPr lang="zh-CN" altLang="en-US"/>
          </a:p>
          <a:p>
            <a:r>
              <a:rPr lang="zh-CN" altLang="en-US"/>
              <a:t>为避免这种情况，您的 DAO 接口方法可以抛出 DaoException。 在 DAO 接口（数据库、文件、Web 服务）的每个实现中，您将捕获特定的异常（SQLException、IOException、RemoteException），将其包装在 DaoException 中，然后抛出 DaoException。 然后使用 DAO 接口的代码将只需要处理 DaoException 的。 它不需要了解各种实现中使用的数据访问技术。</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Use Exception Wrapping?</a:t>
            </a:r>
            <a:endParaRPr lang="zh-CN" altLang="en-US"/>
          </a:p>
          <a:p>
            <a:r>
              <a:rPr lang="zh-CN" altLang="en-US"/>
              <a:t>The main reason one would use exception wrapping is to prevent the code further up the call stack from having to know about every possible exception in the system. There are two main reasons for this.</a:t>
            </a:r>
            <a:endParaRPr lang="zh-CN" altLang="en-US"/>
          </a:p>
          <a:p>
            <a:endParaRPr lang="zh-CN" altLang="en-US"/>
          </a:p>
          <a:p>
            <a:r>
              <a:rPr lang="zh-CN" altLang="en-US"/>
              <a:t>The first reason is, that declared exceptions aggregate towards the top of the call stack. If you do not wrap exceptions, but instead pass them on by declaring your methods to throw them, you may end up with top level methods that declare many different exceptions. Declaring all these exceptions in each method back up the call stack becomes tedious.</a:t>
            </a:r>
            <a:endParaRPr lang="zh-CN" altLang="en-US"/>
          </a:p>
          <a:p>
            <a:endParaRPr lang="zh-CN" altLang="en-US"/>
          </a:p>
          <a:p>
            <a:r>
              <a:rPr lang="zh-CN" altLang="en-US"/>
              <a:t>The second reason is that you may not want your top level components to know anything about the bottom level components, nor the exceptions they throw. For instance, the purpose of DAO interfaces and implementations is to abstract the details of data access away from the rest of the application. Now, if your DAO methods throw SQLException's then the code using the DAO's will have to catch them. What if you change to an implementation that reads the data from a web service instead of from a database? Then you DAO methods will have to throw both RemoteException and SQLException. And, if you have a DAO that reads data from a file, you will need to throw IOException too. That is three different exceptions, each bound to their own DAO implementation.</a:t>
            </a:r>
            <a:endParaRPr lang="zh-CN" altLang="en-US"/>
          </a:p>
          <a:p>
            <a:endParaRPr lang="zh-CN" altLang="en-US"/>
          </a:p>
          <a:p>
            <a:r>
              <a:rPr lang="zh-CN" altLang="en-US"/>
              <a:t>To avoid this your DAO interface methods can throw DaoException. In each implementation of the DAO interface (database, file, web service) you will catch the specific exceptions (SQLException, IOException, RemoteException), wrap it in a DaoException, and throw the DaoException. Then code using the DAO interface will only have to deal with DaoException's. It does not need to know anything about what data access technology is used in the various implementations.</a:t>
            </a:r>
            <a:endParaRPr lang="zh-CN" altLang="en-US"/>
          </a:p>
          <a:p>
            <a:endParaRPr lang="zh-CN" altLang="en-US"/>
          </a:p>
          <a:p>
            <a:r>
              <a:rPr lang="zh-CN" altLang="en-US"/>
              <a:t>为什么要使用异常包装？</a:t>
            </a:r>
            <a:endParaRPr lang="zh-CN" altLang="en-US"/>
          </a:p>
          <a:p>
            <a:r>
              <a:rPr lang="zh-CN" altLang="en-US"/>
              <a:t>使用异常包装的主要原因是为了防止调用堆栈上层的代码不必知道系统中的每个可能的异常。 这有两个主要原因。</a:t>
            </a:r>
            <a:endParaRPr lang="zh-CN" altLang="en-US"/>
          </a:p>
          <a:p>
            <a:endParaRPr lang="zh-CN" altLang="en-US"/>
          </a:p>
          <a:p>
            <a:r>
              <a:rPr lang="zh-CN" altLang="en-US"/>
              <a:t>第一个原因是，声明的异常聚集到调用堆栈的顶部。 如果您不包装异常，而是通过声明抛出异常的方法来传递它们，您最终可能会得到声明许多不同异常的顶级方法。 在每个方法中声明所有这些异常以备份调用堆栈变得乏味。</a:t>
            </a:r>
            <a:endParaRPr lang="zh-CN" altLang="en-US"/>
          </a:p>
          <a:p>
            <a:endParaRPr lang="zh-CN" altLang="en-US"/>
          </a:p>
          <a:p>
            <a:r>
              <a:rPr lang="zh-CN" altLang="en-US"/>
              <a:t>第二个原因是您可能不希望顶层组件知道底层组件的任何信息，也不希望它们抛出异常。 例如，DAO 接口和实现的目的是从应用程序的其余部分中抽象出数据访问的细节。 现在，如果您的 DAO 方法抛出 SQLException，那么使用 DAO 的代码将必须捕获它们。 如果您更改为从 Web 服务而不是从数据库读取数据的实现会怎样？ 那么您的 DAO 方法将不得不抛出 RemoteException 和 SQLException。 而且，如果你有一个从文件中读取数据的 DAO，你也需要抛出 IOException。 这是三个不同的异常，每个都绑定到自己的 DAO 实现。</a:t>
            </a:r>
            <a:endParaRPr lang="zh-CN" altLang="en-US"/>
          </a:p>
          <a:p>
            <a:endParaRPr lang="zh-CN" altLang="en-US"/>
          </a:p>
          <a:p>
            <a:r>
              <a:rPr lang="zh-CN" altLang="en-US"/>
              <a:t>为避免这种情况，您的 DAO 接口方法可以抛出 DaoException。 在 DAO 接口（数据库、文件、Web 服务）的每个实现中，您将捕获特定的异常（SQLException、IOException、RemoteException），将其包装在 DaoException 中，然后抛出 DaoException。 然后使用 DAO 接口的代码将只需要处理 DaoException 的。 它不需要了解各种实现中使用的数据访问技术。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openxmlformats.org/officeDocument/2006/relationships/tags" Target="../tags/tag131.xm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image" Target="../media/image1.png"/><Relationship Id="rId1" Type="http://schemas.openxmlformats.org/officeDocument/2006/relationships/tags" Target="../tags/tag12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3.xml"/><Relationship Id="rId2" Type="http://schemas.openxmlformats.org/officeDocument/2006/relationships/image" Target="../media/image3.png"/><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135.xml"/><Relationship Id="rId2" Type="http://schemas.openxmlformats.org/officeDocument/2006/relationships/image" Target="../media/image4.png"/><Relationship Id="rId1" Type="http://schemas.openxmlformats.org/officeDocument/2006/relationships/tags" Target="../tags/tag1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36.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8.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填坑，填坑</a:t>
            </a:r>
            <a:r>
              <a:rPr>
                <a:sym typeface="+mn-ea"/>
              </a:rPr>
              <a:t>，填坑</a:t>
            </a:r>
            <a:r>
              <a:t>！！！</a:t>
            </a:r>
          </a:p>
        </p:txBody>
      </p:sp>
      <p:pic>
        <p:nvPicPr>
          <p:cNvPr id="4" name="内容占位符 3"/>
          <p:cNvPicPr>
            <a:picLocks noChangeAspect="1"/>
          </p:cNvPicPr>
          <p:nvPr>
            <p:ph idx="1"/>
            <p:custDataLst>
              <p:tags r:id="rId1"/>
            </p:custDataLst>
          </p:nvPr>
        </p:nvPicPr>
        <p:blipFill>
          <a:blip r:embed="rId2"/>
          <a:stretch>
            <a:fillRect/>
          </a:stretch>
        </p:blipFill>
        <p:spPr>
          <a:xfrm>
            <a:off x="1426845" y="1290955"/>
            <a:ext cx="2695575" cy="419100"/>
          </a:xfrm>
          <a:prstGeom prst="rect">
            <a:avLst/>
          </a:prstGeom>
        </p:spPr>
      </p:pic>
      <p:pic>
        <p:nvPicPr>
          <p:cNvPr id="5" name="图片 4"/>
          <p:cNvPicPr>
            <a:picLocks noChangeAspect="1"/>
          </p:cNvPicPr>
          <p:nvPr>
            <p:custDataLst>
              <p:tags r:id="rId3"/>
            </p:custDataLst>
          </p:nvPr>
        </p:nvPicPr>
        <p:blipFill>
          <a:blip r:embed="rId4"/>
          <a:srcRect b="40437"/>
          <a:stretch>
            <a:fillRect/>
          </a:stretch>
        </p:blipFill>
        <p:spPr>
          <a:xfrm>
            <a:off x="1326515" y="1845310"/>
            <a:ext cx="9224010" cy="2319655"/>
          </a:xfrm>
          <a:prstGeom prst="rect">
            <a:avLst/>
          </a:prstGeom>
        </p:spPr>
      </p:pic>
      <p:sp>
        <p:nvSpPr>
          <p:cNvPr id="3" name="燕尾形箭头 2"/>
          <p:cNvSpPr/>
          <p:nvPr/>
        </p:nvSpPr>
        <p:spPr>
          <a:xfrm>
            <a:off x="1027430" y="2861310"/>
            <a:ext cx="346710" cy="28702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一点点细节：延时重试</a:t>
            </a:r>
            <a:endParaRPr lang="zh-CN" altLang="en-US"/>
          </a:p>
        </p:txBody>
      </p:sp>
      <p:sp>
        <p:nvSpPr>
          <p:cNvPr id="3" name="内容占位符 2"/>
          <p:cNvSpPr>
            <a:spLocks noGrp="1"/>
          </p:cNvSpPr>
          <p:nvPr>
            <p:ph idx="1"/>
          </p:nvPr>
        </p:nvSpPr>
        <p:spPr/>
        <p:txBody>
          <a:bodyPr/>
          <a:p>
            <a:r>
              <a:rPr lang="zh-CN" altLang="en-US"/>
              <a:t>延时</a:t>
            </a:r>
            <a:r>
              <a:rPr lang="en-US" altLang="zh-CN"/>
              <a:t> Delay</a:t>
            </a:r>
            <a:endParaRPr lang="en-US" altLang="zh-CN"/>
          </a:p>
          <a:p>
            <a:pPr lvl="1"/>
            <a:r>
              <a:t>固定时间</a:t>
            </a:r>
            <a:r>
              <a:rPr lang="en-US" altLang="zh-CN"/>
              <a:t> FixedDelay [2, 2, 2]</a:t>
            </a:r>
            <a:endParaRPr lang="en-US" altLang="zh-CN"/>
          </a:p>
          <a:p>
            <a:pPr lvl="1"/>
            <a:r>
              <a:t>随机时间</a:t>
            </a:r>
            <a:r>
              <a:rPr lang="en-US" altLang="zh-CN"/>
              <a:t> RandomDelay [2, 1.5, 4]</a:t>
            </a:r>
            <a:endParaRPr lang="en-US" altLang="zh-CN"/>
          </a:p>
          <a:p>
            <a:pPr lvl="1"/>
            <a:r>
              <a:t>指数增长</a:t>
            </a:r>
            <a:r>
              <a:rPr lang="en-US" altLang="zh-CN"/>
              <a:t> ExponentialDelay = interval * multiplier  [2, 4, 8]</a:t>
            </a:r>
            <a:endParaRPr lang="en-US" altLang="zh-CN"/>
          </a:p>
          <a:p>
            <a:pPr lvl="1"/>
            <a:r>
              <a:rPr altLang="zh-CN"/>
              <a:t>固定区间</a:t>
            </a:r>
            <a:r>
              <a:rPr lang="en-US" altLang="zh-CN"/>
              <a:t> FixedRangeDelay [1, 3, 15]</a:t>
            </a:r>
            <a:endParaRPr lang="en-US" altLang="zh-CN"/>
          </a:p>
          <a:p>
            <a:pPr lvl="1"/>
            <a:endParaRPr lang="en-US" altLang="zh-CN"/>
          </a:p>
        </p:txBody>
      </p:sp>
      <p:pic>
        <p:nvPicPr>
          <p:cNvPr id="4" name="图片 3" descr="细节没的说"/>
          <p:cNvPicPr>
            <a:picLocks noChangeAspect="1"/>
          </p:cNvPicPr>
          <p:nvPr>
            <p:custDataLst>
              <p:tags r:id="rId1"/>
            </p:custDataLst>
          </p:nvPr>
        </p:nvPicPr>
        <p:blipFill>
          <a:blip r:embed="rId2"/>
          <a:stretch>
            <a:fillRect/>
          </a:stretch>
        </p:blipFill>
        <p:spPr>
          <a:xfrm>
            <a:off x="8712200" y="1590675"/>
            <a:ext cx="1885950" cy="183832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策略模式</a:t>
            </a:r>
            <a:r>
              <a:rPr lang="en-US" altLang="zh-CN"/>
              <a:t> strategy/policy pattern</a:t>
            </a:r>
            <a:br>
              <a:rPr lang="en-US" altLang="zh-CN"/>
            </a:br>
            <a:endParaRPr lang="en-US" altLang="zh-CN"/>
          </a:p>
        </p:txBody>
      </p:sp>
      <p:sp>
        <p:nvSpPr>
          <p:cNvPr id="3" name="内容占位符 2"/>
          <p:cNvSpPr>
            <a:spLocks noGrp="1"/>
          </p:cNvSpPr>
          <p:nvPr>
            <p:ph idx="1"/>
          </p:nvPr>
        </p:nvSpPr>
        <p:spPr/>
        <p:txBody>
          <a:bodyPr/>
          <a:p>
            <a:pPr lvl="0"/>
            <a:r>
              <a:rPr>
                <a:solidFill>
                  <a:schemeClr val="accent1"/>
                </a:solidFill>
                <a:sym typeface="+mn-ea"/>
              </a:rPr>
              <a:t>实现</a:t>
            </a:r>
            <a:endParaRPr>
              <a:solidFill>
                <a:schemeClr val="accent1"/>
              </a:solidFill>
              <a:sym typeface="+mn-ea"/>
            </a:endParaRPr>
          </a:p>
          <a:p>
            <a:pPr lvl="1"/>
            <a:r>
              <a:rPr lang="en-US" altLang="zh-CN">
                <a:solidFill>
                  <a:schemeClr val="accent1"/>
                </a:solidFill>
                <a:sym typeface="+mn-ea"/>
              </a:rPr>
              <a:t>Strategy</a:t>
            </a:r>
            <a:r>
              <a:rPr>
                <a:solidFill>
                  <a:schemeClr val="accent1"/>
                </a:solidFill>
                <a:sym typeface="+mn-ea"/>
              </a:rPr>
              <a:t>接口</a:t>
            </a:r>
            <a:r>
              <a:rPr lang="en-US" altLang="zh-CN">
                <a:solidFill>
                  <a:schemeClr val="accent1"/>
                </a:solidFill>
                <a:sym typeface="+mn-ea"/>
              </a:rPr>
              <a:t> + </a:t>
            </a:r>
            <a:r>
              <a:rPr>
                <a:solidFill>
                  <a:schemeClr val="accent1"/>
                </a:solidFill>
                <a:sym typeface="+mn-ea"/>
              </a:rPr>
              <a:t>多种</a:t>
            </a:r>
            <a:r>
              <a:rPr lang="en-US" altLang="zh-CN">
                <a:solidFill>
                  <a:schemeClr val="accent1"/>
                </a:solidFill>
                <a:sym typeface="+mn-ea"/>
              </a:rPr>
              <a:t>Strategy</a:t>
            </a:r>
            <a:r>
              <a:rPr>
                <a:solidFill>
                  <a:schemeClr val="accent1"/>
                </a:solidFill>
                <a:sym typeface="+mn-ea"/>
              </a:rPr>
              <a:t>实现</a:t>
            </a:r>
            <a:endParaRPr>
              <a:solidFill>
                <a:schemeClr val="accent1"/>
              </a:solidFill>
              <a:sym typeface="+mn-ea"/>
            </a:endParaRPr>
          </a:p>
        </p:txBody>
      </p:sp>
      <p:pic>
        <p:nvPicPr>
          <p:cNvPr id="4" name="图片 3"/>
          <p:cNvPicPr>
            <a:picLocks noChangeAspect="1"/>
          </p:cNvPicPr>
          <p:nvPr>
            <p:custDataLst>
              <p:tags r:id="rId1"/>
            </p:custDataLst>
          </p:nvPr>
        </p:nvPicPr>
        <p:blipFill>
          <a:blip r:embed="rId2"/>
          <a:stretch>
            <a:fillRect/>
          </a:stretch>
        </p:blipFill>
        <p:spPr>
          <a:xfrm>
            <a:off x="1464310" y="1936115"/>
            <a:ext cx="6280150" cy="2441575"/>
          </a:xfrm>
          <a:prstGeom prst="rect">
            <a:avLst/>
          </a:prstGeom>
        </p:spPr>
      </p:pic>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策略模式</a:t>
            </a:r>
            <a:r>
              <a:rPr lang="en-US" altLang="zh-CN"/>
              <a:t> strategy/policy pattern</a:t>
            </a:r>
            <a:br>
              <a:rPr lang="en-US" altLang="zh-CN"/>
            </a:br>
            <a:endParaRPr lang="en-US" altLang="zh-CN"/>
          </a:p>
        </p:txBody>
      </p:sp>
      <p:sp>
        <p:nvSpPr>
          <p:cNvPr id="3" name="内容占位符 2"/>
          <p:cNvSpPr>
            <a:spLocks noGrp="1"/>
          </p:cNvSpPr>
          <p:nvPr>
            <p:ph idx="1"/>
          </p:nvPr>
        </p:nvSpPr>
        <p:spPr/>
        <p:txBody>
          <a:bodyPr/>
          <a:p>
            <a:pPr lvl="0"/>
            <a:r>
              <a:rPr>
                <a:solidFill>
                  <a:schemeClr val="accent1"/>
                </a:solidFill>
                <a:sym typeface="+mn-ea"/>
              </a:rPr>
              <a:t>创建</a:t>
            </a:r>
            <a:r>
              <a:rPr lang="en-US" altLang="zh-CN">
                <a:solidFill>
                  <a:schemeClr val="accent1"/>
                </a:solidFill>
                <a:sym typeface="+mn-ea"/>
              </a:rPr>
              <a:t>Startegy</a:t>
            </a:r>
            <a:endParaRPr lang="en-US" altLang="zh-CN">
              <a:solidFill>
                <a:schemeClr val="accent1"/>
              </a:solidFill>
              <a:sym typeface="+mn-ea"/>
            </a:endParaRPr>
          </a:p>
          <a:p>
            <a:pPr lvl="1"/>
            <a:r>
              <a:rPr lang="en-US" altLang="zh-CN">
                <a:solidFill>
                  <a:schemeClr val="accent1"/>
                </a:solidFill>
                <a:sym typeface="+mn-ea"/>
              </a:rPr>
              <a:t>if-else + </a:t>
            </a:r>
            <a:r>
              <a:rPr lang="en-US" altLang="zh-CN">
                <a:solidFill>
                  <a:schemeClr val="accent1"/>
                </a:solidFill>
                <a:sym typeface="+mn-ea"/>
              </a:rPr>
              <a:t>new </a:t>
            </a:r>
            <a:r>
              <a:rPr lang="en-US" altLang="zh-CN">
                <a:solidFill>
                  <a:schemeClr val="accent1"/>
                </a:solidFill>
                <a:sym typeface="+mn-ea"/>
              </a:rPr>
              <a:t>Strategy</a:t>
            </a:r>
            <a:endParaRPr lang="en-US" altLang="zh-CN">
              <a:solidFill>
                <a:schemeClr val="accent1"/>
              </a:solidFill>
              <a:sym typeface="+mn-ea"/>
            </a:endParaRPr>
          </a:p>
          <a:p>
            <a:pPr lvl="1"/>
            <a:r>
              <a:rPr>
                <a:solidFill>
                  <a:schemeClr val="accent1"/>
                </a:solidFill>
                <a:sym typeface="+mn-ea"/>
              </a:rPr>
              <a:t>工厂</a:t>
            </a:r>
            <a:r>
              <a:rPr lang="en-US" altLang="zh-CN">
                <a:solidFill>
                  <a:schemeClr val="accent1"/>
                </a:solidFill>
                <a:sym typeface="+mn-ea"/>
              </a:rPr>
              <a:t> Factory</a:t>
            </a:r>
            <a:endParaRPr>
              <a:solidFill>
                <a:schemeClr val="accent1"/>
              </a:solidFill>
              <a:sym typeface="+mn-ea"/>
            </a:endParaRPr>
          </a:p>
          <a:p>
            <a:pPr lvl="2"/>
            <a:r>
              <a:rPr>
                <a:solidFill>
                  <a:schemeClr val="accent1"/>
                </a:solidFill>
                <a:sym typeface="+mn-ea"/>
              </a:rPr>
              <a:t>每次都创建新的对象</a:t>
            </a:r>
            <a:endParaRPr lang="en-US" altLang="zh-CN">
              <a:solidFill>
                <a:schemeClr val="accent1"/>
              </a:solidFill>
              <a:sym typeface="+mn-ea"/>
            </a:endParaRPr>
          </a:p>
          <a:p>
            <a:pPr lvl="3"/>
            <a:r>
              <a:rPr lang="en-US" altLang="zh-CN">
                <a:solidFill>
                  <a:schemeClr val="accent1"/>
                </a:solidFill>
                <a:sym typeface="+mn-ea"/>
              </a:rPr>
              <a:t>if-else + new </a:t>
            </a:r>
            <a:r>
              <a:rPr lang="en-US" altLang="zh-CN">
                <a:solidFill>
                  <a:schemeClr val="accent1"/>
                </a:solidFill>
                <a:sym typeface="+mn-ea"/>
              </a:rPr>
              <a:t>Strategy</a:t>
            </a:r>
            <a:endParaRPr lang="en-US" altLang="zh-CN">
              <a:solidFill>
                <a:schemeClr val="accent1"/>
              </a:solidFill>
              <a:sym typeface="+mn-ea"/>
            </a:endParaRPr>
          </a:p>
          <a:p>
            <a:pPr lvl="3"/>
            <a:r>
              <a:rPr>
                <a:solidFill>
                  <a:schemeClr val="accent1"/>
                </a:solidFill>
                <a:sym typeface="+mn-ea"/>
              </a:rPr>
              <a:t>配置</a:t>
            </a:r>
            <a:r>
              <a:rPr lang="en-US" altLang="zh-CN">
                <a:solidFill>
                  <a:schemeClr val="accent1"/>
                </a:solidFill>
                <a:sym typeface="+mn-ea"/>
              </a:rPr>
              <a:t>Strategy</a:t>
            </a:r>
            <a:r>
              <a:rPr altLang="zh-CN">
                <a:solidFill>
                  <a:schemeClr val="accent1"/>
                </a:solidFill>
                <a:sym typeface="+mn-ea"/>
              </a:rPr>
              <a:t>或者</a:t>
            </a:r>
            <a:r>
              <a:rPr lang="en-US" altLang="zh-CN">
                <a:solidFill>
                  <a:schemeClr val="accent1"/>
                </a:solidFill>
                <a:sym typeface="+mn-ea"/>
              </a:rPr>
              <a:t>Strategy</a:t>
            </a:r>
            <a:r>
              <a:rPr>
                <a:solidFill>
                  <a:schemeClr val="accent1"/>
                </a:solidFill>
                <a:sym typeface="+mn-ea"/>
              </a:rPr>
              <a:t>注解</a:t>
            </a:r>
            <a:r>
              <a:rPr lang="en-US" altLang="zh-CN">
                <a:solidFill>
                  <a:schemeClr val="accent1"/>
                </a:solidFill>
                <a:sym typeface="+mn-ea"/>
              </a:rPr>
              <a:t> + </a:t>
            </a:r>
            <a:r>
              <a:rPr>
                <a:solidFill>
                  <a:schemeClr val="accent1"/>
                </a:solidFill>
                <a:sym typeface="+mn-ea"/>
              </a:rPr>
              <a:t>反射</a:t>
            </a:r>
            <a:endParaRPr>
              <a:solidFill>
                <a:schemeClr val="accent1"/>
              </a:solidFill>
              <a:sym typeface="+mn-ea"/>
            </a:endParaRPr>
          </a:p>
          <a:p>
            <a:pPr lvl="2"/>
            <a:r>
              <a:rPr>
                <a:solidFill>
                  <a:schemeClr val="accent1"/>
                </a:solidFill>
                <a:sym typeface="+mn-ea"/>
              </a:rPr>
              <a:t>只创建一次</a:t>
            </a:r>
            <a:r>
              <a:rPr lang="en-US" altLang="zh-CN">
                <a:solidFill>
                  <a:schemeClr val="accent1"/>
                </a:solidFill>
                <a:sym typeface="+mn-ea"/>
              </a:rPr>
              <a:t> </a:t>
            </a:r>
            <a:endParaRPr lang="en-US" altLang="zh-CN">
              <a:solidFill>
                <a:schemeClr val="accent1"/>
              </a:solidFill>
              <a:sym typeface="+mn-ea"/>
            </a:endParaRPr>
          </a:p>
          <a:p>
            <a:pPr lvl="3"/>
            <a:r>
              <a:rPr>
                <a:solidFill>
                  <a:schemeClr val="accent1"/>
                </a:solidFill>
                <a:sym typeface="+mn-ea"/>
              </a:rPr>
              <a:t>查表法</a:t>
            </a:r>
            <a:r>
              <a:rPr lang="en-US" altLang="zh-CN">
                <a:solidFill>
                  <a:schemeClr val="accent1"/>
                </a:solidFill>
                <a:sym typeface="+mn-ea"/>
              </a:rPr>
              <a:t> map + new </a:t>
            </a:r>
            <a:r>
              <a:rPr lang="en-US" altLang="zh-CN">
                <a:solidFill>
                  <a:schemeClr val="accent1"/>
                </a:solidFill>
                <a:sym typeface="+mn-ea"/>
              </a:rPr>
              <a:t>Strategy</a:t>
            </a:r>
            <a:endParaRPr lang="en-US" altLang="zh-CN">
              <a:solidFill>
                <a:schemeClr val="accent1"/>
              </a:solidFill>
              <a:sym typeface="+mn-ea"/>
            </a:endParaRPr>
          </a:p>
          <a:p>
            <a:pPr lvl="3"/>
            <a:r>
              <a:rPr>
                <a:solidFill>
                  <a:schemeClr val="accent1"/>
                </a:solidFill>
                <a:sym typeface="+mn-ea"/>
              </a:rPr>
              <a:t>查表法</a:t>
            </a:r>
            <a:r>
              <a:rPr lang="en-US" altLang="zh-CN">
                <a:solidFill>
                  <a:schemeClr val="accent1"/>
                </a:solidFill>
                <a:sym typeface="+mn-ea"/>
              </a:rPr>
              <a:t> map + </a:t>
            </a:r>
            <a:r>
              <a:rPr>
                <a:solidFill>
                  <a:schemeClr val="accent1"/>
                </a:solidFill>
                <a:sym typeface="+mn-ea"/>
              </a:rPr>
              <a:t>配置</a:t>
            </a:r>
            <a:r>
              <a:rPr lang="en-US" altLang="zh-CN">
                <a:solidFill>
                  <a:schemeClr val="accent1"/>
                </a:solidFill>
                <a:sym typeface="+mn-ea"/>
              </a:rPr>
              <a:t>Strategy</a:t>
            </a:r>
            <a:r>
              <a:rPr altLang="zh-CN">
                <a:solidFill>
                  <a:schemeClr val="accent1"/>
                </a:solidFill>
                <a:sym typeface="+mn-ea"/>
              </a:rPr>
              <a:t>或者</a:t>
            </a:r>
            <a:r>
              <a:rPr lang="en-US" altLang="zh-CN">
                <a:solidFill>
                  <a:schemeClr val="accent1"/>
                </a:solidFill>
                <a:sym typeface="+mn-ea"/>
              </a:rPr>
              <a:t>Strategy</a:t>
            </a:r>
            <a:r>
              <a:rPr>
                <a:solidFill>
                  <a:schemeClr val="accent1"/>
                </a:solidFill>
                <a:sym typeface="+mn-ea"/>
              </a:rPr>
              <a:t>注解</a:t>
            </a:r>
            <a:r>
              <a:rPr lang="en-US" altLang="zh-CN">
                <a:solidFill>
                  <a:schemeClr val="accent1"/>
                </a:solidFill>
                <a:sym typeface="+mn-ea"/>
              </a:rPr>
              <a:t> + </a:t>
            </a:r>
            <a:r>
              <a:rPr>
                <a:solidFill>
                  <a:schemeClr val="accent1"/>
                </a:solidFill>
                <a:sym typeface="+mn-ea"/>
              </a:rPr>
              <a:t>反射</a:t>
            </a:r>
            <a:endParaRPr>
              <a:solidFill>
                <a:schemeClr val="accent1"/>
              </a:solidFill>
              <a:sym typeface="+mn-ea"/>
            </a:endParaRPr>
          </a:p>
          <a:p>
            <a:pPr lvl="3"/>
            <a:endParaRPr lang="en-US" altLang="zh-CN">
              <a:solidFill>
                <a:schemeClr val="accent1"/>
              </a:solidFill>
              <a:sym typeface="+mn-ea"/>
            </a:endParaRPr>
          </a:p>
          <a:p>
            <a:pPr lvl="3"/>
            <a:endParaRPr>
              <a:solidFill>
                <a:schemeClr val="accent1"/>
              </a:solidFill>
              <a:sym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期待你的</a:t>
            </a:r>
            <a:r>
              <a:rPr lang="en-US" altLang="zh-CN"/>
              <a:t>PR</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669925" y="2019300"/>
            <a:ext cx="10852150" cy="3253740"/>
          </a:xfrm>
          <a:prstGeom prst="rect">
            <a:avLst/>
          </a:prstGeom>
        </p:spPr>
      </p:pic>
      <p:pic>
        <p:nvPicPr>
          <p:cNvPr id="5" name="图片 4" descr="废话少说上号"/>
          <p:cNvPicPr>
            <a:picLocks noChangeAspect="1"/>
          </p:cNvPicPr>
          <p:nvPr/>
        </p:nvPicPr>
        <p:blipFill>
          <a:blip r:embed="rId3"/>
          <a:stretch>
            <a:fillRect/>
          </a:stretch>
        </p:blipFill>
        <p:spPr>
          <a:xfrm>
            <a:off x="8094980" y="2800985"/>
            <a:ext cx="1885950" cy="18478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2.xml><?xml version="1.0" encoding="utf-8"?>
<p:tagLst xmlns:p="http://schemas.openxmlformats.org/presentationml/2006/main">
  <p:tag name="KSO_WM_UNIT_PLACING_PICTURE_USER_VIEWPORT" val="{&quot;height&quot;:2895,&quot;width&quot;:2970}"/>
</p:tagLst>
</file>

<file path=ppt/tags/tag133.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4.xml><?xml version="1.0" encoding="utf-8"?>
<p:tagLst xmlns:p="http://schemas.openxmlformats.org/presentationml/2006/main">
  <p:tag name="KSO_WM_BEAUTIFY_FLAG" val=""/>
  <p:tag name="KSO_WM_UNIT_PLACING_PICTURE_USER_VIEWPORT" val="{&quot;height&quot;:2700,&quot;width&quot;:6945}"/>
</p:tagLst>
</file>

<file path=ppt/tags/tag135.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7.xml><?xml version="1.0" encoding="utf-8"?>
<p:tagLst xmlns:p="http://schemas.openxmlformats.org/presentationml/2006/main">
  <p:tag name="KSO_WM_BEAUTIFY_FLAG" val=""/>
  <p:tag name="KSO_WM_UNIT_PLACING_PICTURE_USER_VIEWPORT" val="{&quot;height&quot;:5124,&quot;width&quot;:17090}"/>
</p:tagLst>
</file>

<file path=ppt/tags/tag138.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9.xml><?xml version="1.0" encoding="utf-8"?>
<p:tagLst xmlns:p="http://schemas.openxmlformats.org/presentationml/2006/main">
  <p:tag name="COMMONDATA" val="eyJoZGlkIjoiMTk0ZTM0YjA0OGJlMWU3NjNjN2FjNDE5MjM4OTExNmYifQ=="/>
  <p:tag name="KSO_WPP_MARK_KEY" val="e9027bc4-18a8-47d9-bece-4cfe44c45ee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Words>
  <Application>WPS 演示</Application>
  <PresentationFormat>宽屏</PresentationFormat>
  <Paragraphs>32</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vt:i4>
      </vt:variant>
    </vt:vector>
  </HeadingPairs>
  <TitlesOfParts>
    <vt:vector size="13" baseType="lpstr">
      <vt:lpstr>Arial</vt:lpstr>
      <vt:lpstr>宋体</vt:lpstr>
      <vt:lpstr>Wingdings</vt:lpstr>
      <vt:lpstr>微软雅黑</vt:lpstr>
      <vt:lpstr>Arial Unicode MS</vt:lpstr>
      <vt:lpstr>Calibri</vt:lpstr>
      <vt:lpstr>Office 主题</vt:lpstr>
      <vt:lpstr>2_Office 主题​​</vt:lpstr>
      <vt:lpstr>填坑，填坑，填坑！！！</vt:lpstr>
      <vt:lpstr>一点点细节：延时重试</vt:lpstr>
      <vt:lpstr>策略模式 strategy/policy pattern </vt:lpstr>
      <vt:lpstr>策略模式 strategy/policy pattern </vt:lpstr>
      <vt:lpstr>期待你的PR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Neal.Shan Neal.Shan</dc:creator>
  <cp:lastModifiedBy>WPS_1648107352</cp:lastModifiedBy>
  <cp:revision>162</cp:revision>
  <dcterms:created xsi:type="dcterms:W3CDTF">2023-01-05T11:30:00Z</dcterms:created>
  <dcterms:modified xsi:type="dcterms:W3CDTF">2023-01-15T07:57:36Z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AB59BEFEBECD4709B6730B82B50485E3</vt:lpwstr>
  </property>
  <property fmtid="{D5CDD505-2E9C-101B-9397-08002B2CF9AE}" pid="3" name="KSOProductBuildVer">
    <vt:lpwstr>2052-11.1.0.13703</vt:lpwstr>
  </property>
</Properties>
</file>