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722" r:id="rId3"/>
    <p:sldId id="1026" r:id="rId4"/>
    <p:sldId id="1037" r:id="rId5"/>
    <p:sldId id="1035" r:id="rId6"/>
    <p:sldId id="1027" r:id="rId7"/>
    <p:sldId id="1036" r:id="rId8"/>
    <p:sldId id="1034" r:id="rId9"/>
    <p:sldId id="1028" r:id="rId10"/>
    <p:sldId id="1033" r:id="rId11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E757E-ADBD-425A-922A-FBB76290CC37}" v="21" dt="2020-06-25T13:28:50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8757" autoAdjust="0"/>
  </p:normalViewPr>
  <p:slideViewPr>
    <p:cSldViewPr>
      <p:cViewPr varScale="1">
        <p:scale>
          <a:sx n="102" d="100"/>
          <a:sy n="102" d="100"/>
        </p:scale>
        <p:origin x="7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11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82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55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>
                <a:solidFill>
                  <a:srgbClr val="FFC000"/>
                </a:solidFill>
              </a:rPr>
              <a:t>Smart Green House</a:t>
            </a:r>
            <a:endParaRPr lang="it-IT" sz="2400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3829" y="5857156"/>
            <a:ext cx="1596342" cy="84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12533" y="2560455"/>
            <a:ext cx="2497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latin typeface="Calibri" panose="020F0502020204030204" pitchFamily="34" charset="0"/>
              </a:rPr>
              <a:t>Noushin </a:t>
            </a:r>
            <a:r>
              <a:rPr lang="it-IT" sz="2000" b="1" dirty="0" err="1">
                <a:latin typeface="Calibri" panose="020F0502020204030204" pitchFamily="34" charset="0"/>
              </a:rPr>
              <a:t>Najafiragheb</a:t>
            </a:r>
            <a:endParaRPr lang="it-IT" sz="2800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9013" y="609939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algn="r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Internet of Things</a:t>
            </a:r>
          </a:p>
          <a:p>
            <a:pPr marL="87313" algn="r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A.Y. 2020-2021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pic>
        <p:nvPicPr>
          <p:cNvPr id="1028" name="Picture 4" descr="Greenhouse with smart farming and automation apps Vector Image">
            <a:extLst>
              <a:ext uri="{FF2B5EF4-FFF2-40B4-BE49-F238E27FC236}">
                <a16:creationId xmlns:a16="http://schemas.microsoft.com/office/drawing/2014/main" id="{B51F4D73-662B-F2A7-9ED7-85F7E9CF8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t="6951" r="12578" b="15350"/>
          <a:stretch/>
        </p:blipFill>
        <p:spPr bwMode="auto">
          <a:xfrm>
            <a:off x="2051720" y="3324100"/>
            <a:ext cx="504056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C000"/>
                </a:solidFill>
              </a:rPr>
              <a:t>Introduction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9531"/>
            <a:ext cx="8642350" cy="57610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SmartGreenHouse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aims to monitor and regulate soil humidity, temperature, and light in a greenhouse without human intervention. This is achieved through a system of sensors, actuators, and data processing software.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Lighting project	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B150-4F6A-0C02-F960-686C42E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9EED-FCA2-588A-D2F1-D7056CD4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Utilizes two IoT networks: MQTT and CoAP.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MQTT network includes soil sensors reporting humidity, temperature, and light data to a Java collector via a border router. The collector stores data and manages lighting protocols.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CoAP network controls actuators with commands for activating and deactivating lighting and ventilation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Data processing and logic for humidity, temperature, and light regulation are implemented in Java.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MySQL is used for data storage.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7547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System </a:t>
            </a:r>
            <a:r>
              <a:rPr lang="it-IT" dirty="0" err="1">
                <a:solidFill>
                  <a:srgbClr val="FFC000"/>
                </a:solidFill>
              </a:rPr>
              <a:t>scheme</a:t>
            </a:r>
            <a:r>
              <a:rPr lang="it-IT" dirty="0">
                <a:solidFill>
                  <a:srgbClr val="FFC000"/>
                </a:solidFill>
              </a:rPr>
              <a:t> and </a:t>
            </a:r>
            <a:r>
              <a:rPr lang="it-IT" dirty="0" err="1">
                <a:solidFill>
                  <a:srgbClr val="FFC000"/>
                </a:solidFill>
              </a:rPr>
              <a:t>structure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Lighting project	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4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DA76C7-2665-4C28-8A48-6D0A18AFF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3" y="1448730"/>
            <a:ext cx="8604448" cy="4492353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2914FE23-3B37-F64C-0E79-48D3EFD06B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7156BE8-8A21-B394-A926-76A02522C6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04664-61D6-B19F-C7BD-161B62352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07" y="2996951"/>
            <a:ext cx="4905895" cy="35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0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LLN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MQTT: Sensors send data via an MQTT broker. Humidity, temperature, and light values are transmitted on different ports.</a:t>
            </a:r>
          </a:p>
          <a:p>
            <a:pPr marL="0" indent="0">
              <a:buNone/>
            </a:pPr>
            <a:r>
              <a:rPr lang="en-US" sz="2400" dirty="0"/>
              <a:t>CoAP: Actuators are controlled via CoAP using commands like "on" and "off."</a:t>
            </a:r>
            <a:endParaRPr lang="it-IT" sz="2400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Lighting project </a:t>
            </a:r>
            <a:r>
              <a:rPr lang="en-US" sz="1100" dirty="0">
                <a:latin typeface="Calibri" panose="020F0502020204030204" pitchFamily="34" charset="0"/>
              </a:rPr>
              <a:t>	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5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MQTT Sensor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Light and temperature values are monitored by the MQTT sensors and sent through the MQTT broker using a publisher/subscriber mechanism. The publisher transmits data periodically on the light topic, with a 30-second interval. The Java collector acts as a subscriber to retrieve these messages. The code snippet below demonstrates this functionality.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that there are two types of observable resources, each topic is monitored on distinct ports: port 1883 for light and port 1880 for temperature. In this discussion, we will focus on the details of monitoring the light resource to avoid redundancy. Temperature monitoring follows a similar process.</a:t>
            </a:r>
            <a:endParaRPr lang="it-IT" sz="2400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Lighting project </a:t>
            </a:r>
            <a:r>
              <a:rPr lang="en-US" sz="1100" dirty="0">
                <a:latin typeface="Calibri" panose="020F0502020204030204" pitchFamily="34" charset="0"/>
              </a:rPr>
              <a:t>	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6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5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MySQL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Lighting project	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7</a:t>
            </a:fld>
            <a:endParaRPr lang="it-IT" sz="1100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FADCA-6806-AEAC-78E9-FE8CDADF8D5C}"/>
              </a:ext>
            </a:extLst>
          </p:cNvPr>
          <p:cNvSpPr txBox="1"/>
          <p:nvPr/>
        </p:nvSpPr>
        <p:spPr>
          <a:xfrm>
            <a:off x="179512" y="1412776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For the database part of the application, two tables are used to store all the information,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consisting of four columns for both: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Time: the time of observation.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Date: the date of observation.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Light/Temperature: the value observed.</a:t>
            </a:r>
          </a:p>
          <a:p>
            <a:pPr algn="l"/>
            <a:endParaRPr lang="en-GB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 wrap="square" anchor="ctr">
            <a:normAutofit/>
          </a:bodyPr>
          <a:lstStyle/>
          <a:p>
            <a:r>
              <a:rPr lang="it-IT" dirty="0" err="1"/>
              <a:t>Sql</a:t>
            </a:r>
            <a:r>
              <a:rPr lang="it-IT" dirty="0"/>
              <a:t>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Lighting/Ventilation includes 3 possible values:</a:t>
            </a:r>
          </a:p>
          <a:p>
            <a:pPr>
              <a:lnSpc>
                <a:spcPct val="90000"/>
              </a:lnSpc>
            </a:pPr>
            <a:r>
              <a:rPr lang="en-US" sz="2100"/>
              <a:t>- Non-Required: The humidity/temperature value is above the threshold.</a:t>
            </a:r>
          </a:p>
          <a:p>
            <a:pPr>
              <a:lnSpc>
                <a:spcPct val="90000"/>
              </a:lnSpc>
            </a:pPr>
            <a:r>
              <a:rPr lang="en-US" sz="2100"/>
              <a:t>- Required: The humidity/temperature value is below the threshold.</a:t>
            </a:r>
          </a:p>
          <a:p>
            <a:pPr>
              <a:lnSpc>
                <a:spcPct val="90000"/>
              </a:lnSpc>
            </a:pPr>
            <a:r>
              <a:rPr lang="en-US" sz="2100"/>
              <a:t>- Regulated: This should always appear in the record after “Required” as it shows that</a:t>
            </a:r>
          </a:p>
          <a:p>
            <a:pPr>
              <a:lnSpc>
                <a:spcPct val="90000"/>
              </a:lnSpc>
            </a:pPr>
            <a:r>
              <a:rPr lang="en-US" sz="2100"/>
              <a:t>the irrigation/heating has been activated and a new humidity/temperature value was</a:t>
            </a:r>
          </a:p>
          <a:p>
            <a:pPr>
              <a:lnSpc>
                <a:spcPct val="90000"/>
              </a:lnSpc>
            </a:pPr>
            <a:r>
              <a:rPr lang="en-GB" sz="2100"/>
              <a:t>assigned.</a:t>
            </a:r>
            <a:endParaRPr lang="en-US" sz="2100"/>
          </a:p>
          <a:p>
            <a:pPr marL="0" indent="0">
              <a:lnSpc>
                <a:spcPct val="90000"/>
              </a:lnSpc>
              <a:buNone/>
            </a:pPr>
            <a:endParaRPr lang="it-IT" sz="21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6BFEA-2380-D360-FA01-52D571A7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589931"/>
            <a:ext cx="4244975" cy="2543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DATA ENCODING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Lighting project	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9</a:t>
            </a:fld>
            <a:endParaRPr lang="it-IT" sz="1100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39E57-E299-D843-FBA6-B2EC7F42EC44}"/>
              </a:ext>
            </a:extLst>
          </p:cNvPr>
          <p:cNvSpPr txBox="1"/>
          <p:nvPr/>
        </p:nvSpPr>
        <p:spPr>
          <a:xfrm>
            <a:off x="251520" y="897664"/>
            <a:ext cx="86409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For the MQTT publisher, a JSON format was chosen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From the Java application to the CoAP application, a Plain Text format is used as the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commands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</a:rPr>
              <a:t>are simple “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on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/off”. The message is never processed or used elsewhere than by the node itself, it is concise and self explanatory, so it doesn’t need more structure or space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</a:rPr>
              <a:t>than that.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2094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555</Words>
  <Application>Microsoft Office PowerPoint</Application>
  <PresentationFormat>On-screen Show (4:3)</PresentationFormat>
  <Paragraphs>50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Söhne</vt:lpstr>
      <vt:lpstr>Wingdings</vt:lpstr>
      <vt:lpstr>Struttura predefinita</vt:lpstr>
      <vt:lpstr>Outline</vt:lpstr>
      <vt:lpstr>Smart Green House</vt:lpstr>
      <vt:lpstr>Introduction</vt:lpstr>
      <vt:lpstr>Functionalities</vt:lpstr>
      <vt:lpstr>System scheme and structure</vt:lpstr>
      <vt:lpstr>LLN</vt:lpstr>
      <vt:lpstr>MQTT Sensor Integration</vt:lpstr>
      <vt:lpstr>MySQL</vt:lpstr>
      <vt:lpstr>Sql query</vt:lpstr>
      <vt:lpstr>DATA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Noushin Najafi Ragheb</cp:lastModifiedBy>
  <cp:revision>1210</cp:revision>
  <cp:lastPrinted>2016-05-24T07:18:58Z</cp:lastPrinted>
  <dcterms:created xsi:type="dcterms:W3CDTF">2005-03-30T13:34:00Z</dcterms:created>
  <dcterms:modified xsi:type="dcterms:W3CDTF">2023-09-10T23:07:53Z</dcterms:modified>
</cp:coreProperties>
</file>