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326B3-1CF5-2D8A-BD07-1C0AF507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02DA81-4EE4-37C6-42F2-111734DF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F016A-365F-7EB7-A104-B6F84921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59FE-8628-4B03-A5F9-08F4895AD4C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68C66-FBD7-79BC-0950-53B8C9BE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81FA3-5DCF-AA1D-4F67-44124EF2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B55F-7FD0-4C7C-BF9A-2419FB0DB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3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D5657-AA37-F244-2DDC-FB997DC7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1F651C-7570-8A40-341D-8397235DB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1B579-1419-36B0-5E4D-BFC6E9F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59FE-8628-4B03-A5F9-08F4895AD4C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28166-AB08-76F9-1F2B-5407478A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E5-CCCC-430F-5DA6-EA24E620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B55F-7FD0-4C7C-BF9A-2419FB0DB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3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4BD510-9FF4-0023-899C-3AE7DF71F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DCEEC-59D6-0879-AA17-6A386017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BDB72-1663-44C8-5A72-1AF7BA9A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59FE-8628-4B03-A5F9-08F4895AD4C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1EBFD-1FD8-D5DA-8B13-5CB1B6A0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98716-8DA0-C78E-79B2-4FA2B854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B55F-7FD0-4C7C-BF9A-2419FB0DB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5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5DB0-ABF9-5163-854F-142335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4BC2A-6AC1-E1F0-91EA-F994DCCC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3307A-A1A8-D0E7-57FD-AA53EC56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59FE-8628-4B03-A5F9-08F4895AD4C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FD89E-0348-9897-06BF-87626AD5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9E0E9-4006-A966-7540-51DDB351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B55F-7FD0-4C7C-BF9A-2419FB0DB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0B163-01CF-CDC7-1104-92BBF589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268B-F560-CBA3-9049-850A83964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3DD86-0AD1-FC8F-C1D8-787277FC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59FE-8628-4B03-A5F9-08F4895AD4C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9DBD-C4A2-28E1-90C2-B1EA80B2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88FCA-3C3F-52EF-7880-D9923EF2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B55F-7FD0-4C7C-BF9A-2419FB0DB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1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1590-0067-3155-E5EF-2B8B5DD8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1164A-9747-F17F-3316-18B3F86E5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81466-20C2-C917-B625-104F85D9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3067C-900A-7DB6-61E6-6D75571C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59FE-8628-4B03-A5F9-08F4895AD4C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83E43-5D47-7572-7894-AE82C6CC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F798E-45F8-E8EC-9148-AD5CB659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B55F-7FD0-4C7C-BF9A-2419FB0DB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67C7E-D89C-5865-B339-96B28181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FFB0E-82BF-1187-6B3D-97651F9E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485C3-429A-4E1C-41CB-CFE4443C6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ED671C-11E8-EC6C-1C3C-3F86DD06B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3E90EF-8274-6E4A-F3F9-EA2013618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47DAD8-98D0-884C-0C03-BD39949B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59FE-8628-4B03-A5F9-08F4895AD4C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088C54-9B5D-028D-CF63-4113128D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71EC1A-48C4-EA65-53A9-74A4FA63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B55F-7FD0-4C7C-BF9A-2419FB0DB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9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AA1B7-BFAD-092F-17BE-CA8B361B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238E49-95FB-3B00-5B75-FA96BE24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59FE-8628-4B03-A5F9-08F4895AD4C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5C379-A8FC-BE62-B0A4-C968E6A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74A759-99CD-6068-6A07-717ED4E7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B55F-7FD0-4C7C-BF9A-2419FB0DB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4F150C-8828-2090-79B7-A1D3D4F8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59FE-8628-4B03-A5F9-08F4895AD4C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6CE254-236C-6093-F6E2-04970A9E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8F4A2A-0D12-6BFA-289A-35949CA9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B55F-7FD0-4C7C-BF9A-2419FB0DB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19B6C-5D26-BE88-17B6-980F0857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2290A-4A35-11D6-16E0-74F6A081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4A249-F2AA-476F-4BE9-00C9E1BD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D2BDC-382E-8A9B-F325-DB2C3080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59FE-8628-4B03-A5F9-08F4895AD4C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5C96E-EF9C-D7D8-399B-E957B056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A9C96-7B3A-792F-4D34-051DD9CD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B55F-7FD0-4C7C-BF9A-2419FB0DB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0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66632-315E-8250-2299-50A7E2F2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D874DB-13DB-C63C-D73B-52249CF74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6E5110-86A3-0B35-7774-5238CCDE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D4346-7F91-085F-F2A5-D2C2B0D2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59FE-8628-4B03-A5F9-08F4895AD4C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C9296-D7B4-C371-594A-93F7246A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AAE76-69EE-E223-F9C4-A419E859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B55F-7FD0-4C7C-BF9A-2419FB0DB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2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03998-C61A-053F-08E3-4C095B7A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8BBF6-9F5B-486C-F97C-F2848FEC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40177-F638-0C1F-49FB-71C453F6C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59FE-8628-4B03-A5F9-08F4895AD4C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3168E-DDFB-EF0A-95FF-3A400170D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51733-D3F1-7D77-34A4-A6815908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B55F-7FD0-4C7C-BF9A-2419FB0DB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1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6F69FB-516A-E31D-AFFB-07BF06BB368C}"/>
              </a:ext>
            </a:extLst>
          </p:cNvPr>
          <p:cNvSpPr/>
          <p:nvPr/>
        </p:nvSpPr>
        <p:spPr>
          <a:xfrm>
            <a:off x="-1204686" y="-1297029"/>
            <a:ext cx="18113829" cy="11234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344951-72B4-F6BC-BEAE-7CDD319E4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34"/>
          <a:stretch/>
        </p:blipFill>
        <p:spPr>
          <a:xfrm>
            <a:off x="1349829" y="406399"/>
            <a:ext cx="12344400" cy="6976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B84B9-6C46-1217-EC53-4E33F460AD36}"/>
              </a:ext>
            </a:extLst>
          </p:cNvPr>
          <p:cNvSpPr txBox="1"/>
          <p:nvPr/>
        </p:nvSpPr>
        <p:spPr>
          <a:xfrm>
            <a:off x="7977194" y="5459652"/>
            <a:ext cx="5294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시작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 err="1">
                <a:solidFill>
                  <a:schemeClr val="bg1"/>
                </a:solidFill>
              </a:rPr>
              <a:t>Mosquitto</a:t>
            </a:r>
            <a:r>
              <a:rPr lang="ko-KR" altLang="en-US" sz="2000" dirty="0">
                <a:solidFill>
                  <a:schemeClr val="bg1"/>
                </a:solidFill>
              </a:rPr>
              <a:t>는 </a:t>
            </a:r>
            <a:r>
              <a:rPr lang="en-US" altLang="ko-KR" sz="2000" dirty="0">
                <a:solidFill>
                  <a:schemeClr val="bg1"/>
                </a:solidFill>
              </a:rPr>
              <a:t>–v</a:t>
            </a:r>
            <a:r>
              <a:rPr lang="ko-KR" altLang="en-US" sz="2000" dirty="0">
                <a:solidFill>
                  <a:schemeClr val="bg1"/>
                </a:solidFill>
              </a:rPr>
              <a:t>옵션을 주고 내려놓았습니다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7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67DACCE-EEE2-95E4-77A6-530CB29B61BC}"/>
              </a:ext>
            </a:extLst>
          </p:cNvPr>
          <p:cNvSpPr/>
          <p:nvPr/>
        </p:nvSpPr>
        <p:spPr>
          <a:xfrm>
            <a:off x="-1204686" y="-1297029"/>
            <a:ext cx="18113829" cy="11234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7DAF97-91CB-A7C7-6B55-3E33C06B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95250"/>
            <a:ext cx="7975385" cy="43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F01BA4-FFB6-3176-B120-1E324437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385" y="-95250"/>
            <a:ext cx="7975385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0562B6-10EA-6706-2DE8-0D61B8BEE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20000"/>
            <a:ext cx="7975385" cy="43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48639D-5CD3-BE9F-79D3-9A1F63E92F2E}"/>
              </a:ext>
            </a:extLst>
          </p:cNvPr>
          <p:cNvSpPr txBox="1"/>
          <p:nvPr/>
        </p:nvSpPr>
        <p:spPr>
          <a:xfrm>
            <a:off x="7975386" y="2921168"/>
            <a:ext cx="615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혈압 </a:t>
            </a:r>
            <a:r>
              <a:rPr lang="ko-KR" altLang="en-US" sz="2000" dirty="0" err="1">
                <a:solidFill>
                  <a:schemeClr val="bg1"/>
                </a:solidFill>
              </a:rPr>
              <a:t>이상시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F27BF6-60C5-96DE-F3EB-E3A7307E7C92}"/>
              </a:ext>
            </a:extLst>
          </p:cNvPr>
          <p:cNvCxnSpPr/>
          <p:nvPr/>
        </p:nvCxnSpPr>
        <p:spPr>
          <a:xfrm>
            <a:off x="7975386" y="1240589"/>
            <a:ext cx="31658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BEFAD4-C513-875F-50B6-B14068082AE2}"/>
              </a:ext>
            </a:extLst>
          </p:cNvPr>
          <p:cNvSpPr/>
          <p:nvPr/>
        </p:nvSpPr>
        <p:spPr>
          <a:xfrm>
            <a:off x="0" y="5874084"/>
            <a:ext cx="4038600" cy="729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0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A73C4B3-9123-558F-3B6A-15E0D24D6527}"/>
              </a:ext>
            </a:extLst>
          </p:cNvPr>
          <p:cNvSpPr/>
          <p:nvPr/>
        </p:nvSpPr>
        <p:spPr>
          <a:xfrm>
            <a:off x="-1204686" y="-1297029"/>
            <a:ext cx="18113829" cy="11234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292C6C-B01B-46B5-FEE6-9124DD19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975385" cy="43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D4CFAB-1787-45E0-D484-2D132927C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386" y="0"/>
            <a:ext cx="7975385" cy="43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D0C658-E2E3-2E98-96EB-78A3911D4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0" y="4320000"/>
            <a:ext cx="7975385" cy="43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0B1F1A-784B-4425-A7DC-B68919268DDA}"/>
              </a:ext>
            </a:extLst>
          </p:cNvPr>
          <p:cNvSpPr txBox="1"/>
          <p:nvPr/>
        </p:nvSpPr>
        <p:spPr>
          <a:xfrm>
            <a:off x="7975386" y="2921168"/>
            <a:ext cx="615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산소포화도 </a:t>
            </a:r>
            <a:r>
              <a:rPr lang="ko-KR" altLang="en-US" sz="2000" dirty="0" err="1">
                <a:solidFill>
                  <a:schemeClr val="bg1"/>
                </a:solidFill>
              </a:rPr>
              <a:t>이상시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C74EB7-F04D-876B-1748-81D447A0321A}"/>
              </a:ext>
            </a:extLst>
          </p:cNvPr>
          <p:cNvCxnSpPr/>
          <p:nvPr/>
        </p:nvCxnSpPr>
        <p:spPr>
          <a:xfrm>
            <a:off x="7975386" y="1479884"/>
            <a:ext cx="31658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260B64-128D-A093-4AA9-51D2719E0882}"/>
              </a:ext>
            </a:extLst>
          </p:cNvPr>
          <p:cNvSpPr/>
          <p:nvPr/>
        </p:nvSpPr>
        <p:spPr>
          <a:xfrm>
            <a:off x="12034" y="6540500"/>
            <a:ext cx="4217065" cy="73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5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C4BDE63-162B-8465-5549-22A5AB83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2009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08F5A-72CA-D0FF-3652-B7D213EBA128}"/>
              </a:ext>
            </a:extLst>
          </p:cNvPr>
          <p:cNvSpPr txBox="1"/>
          <p:nvPr/>
        </p:nvSpPr>
        <p:spPr>
          <a:xfrm>
            <a:off x="3990975" y="2190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70FC0AB0-9E00-951E-2364-3BFFAC3EE04E}"/>
              </a:ext>
            </a:extLst>
          </p:cNvPr>
          <p:cNvSpPr/>
          <p:nvPr/>
        </p:nvSpPr>
        <p:spPr>
          <a:xfrm>
            <a:off x="3771900" y="274082"/>
            <a:ext cx="219075" cy="314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02E04A77-DCB3-7C1F-450F-DE0572A31753}"/>
              </a:ext>
            </a:extLst>
          </p:cNvPr>
          <p:cNvSpPr/>
          <p:nvPr/>
        </p:nvSpPr>
        <p:spPr>
          <a:xfrm>
            <a:off x="4210050" y="1712357"/>
            <a:ext cx="457200" cy="18023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1FBA0-CBD9-CA36-27E3-5612A5A6939E}"/>
              </a:ext>
            </a:extLst>
          </p:cNvPr>
          <p:cNvSpPr txBox="1"/>
          <p:nvPr/>
        </p:nvSpPr>
        <p:spPr>
          <a:xfrm>
            <a:off x="4772025" y="2428875"/>
            <a:ext cx="7374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건강정보 입력</a:t>
            </a:r>
            <a:r>
              <a:rPr lang="en-US" altLang="ko-KR" dirty="0"/>
              <a:t>, </a:t>
            </a:r>
            <a:r>
              <a:rPr lang="ko-KR" altLang="en-US" dirty="0"/>
              <a:t>각각의 토픽에 환자정보와 심박수</a:t>
            </a:r>
            <a:r>
              <a:rPr lang="en-US" altLang="ko-KR" dirty="0"/>
              <a:t>, </a:t>
            </a:r>
            <a:r>
              <a:rPr lang="ko-KR" altLang="en-US" dirty="0"/>
              <a:t>혈압</a:t>
            </a:r>
            <a:r>
              <a:rPr lang="en-US" altLang="ko-KR" dirty="0"/>
              <a:t>, </a:t>
            </a:r>
            <a:r>
              <a:rPr lang="ko-KR" altLang="en-US" dirty="0" err="1"/>
              <a:t>산소포화도의</a:t>
            </a:r>
            <a:br>
              <a:rPr lang="en-US" altLang="ko-KR" dirty="0"/>
            </a:br>
            <a:r>
              <a:rPr lang="ko-KR" altLang="en-US" dirty="0"/>
              <a:t>값을 </a:t>
            </a:r>
            <a:r>
              <a:rPr lang="en-US" altLang="ko-KR" dirty="0"/>
              <a:t>emergency.py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5B48DA78-6B0A-8313-0CFD-B63EC4F8368B}"/>
              </a:ext>
            </a:extLst>
          </p:cNvPr>
          <p:cNvSpPr/>
          <p:nvPr/>
        </p:nvSpPr>
        <p:spPr>
          <a:xfrm>
            <a:off x="4210050" y="3645932"/>
            <a:ext cx="457200" cy="4212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CAB2B-8330-4236-640D-0F68FF78F61D}"/>
              </a:ext>
            </a:extLst>
          </p:cNvPr>
          <p:cNvSpPr txBox="1"/>
          <p:nvPr/>
        </p:nvSpPr>
        <p:spPr>
          <a:xfrm>
            <a:off x="4810900" y="3643789"/>
            <a:ext cx="592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비상호출 토픽에 환자정보를 </a:t>
            </a:r>
            <a:r>
              <a:rPr lang="en-US" altLang="ko-KR" dirty="0"/>
              <a:t>emergency.py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ABA16CB9-FC2A-0708-CCEC-5858CE70AA3B}"/>
              </a:ext>
            </a:extLst>
          </p:cNvPr>
          <p:cNvSpPr/>
          <p:nvPr/>
        </p:nvSpPr>
        <p:spPr>
          <a:xfrm>
            <a:off x="4543425" y="4198382"/>
            <a:ext cx="555546" cy="2135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ABDED-9EDC-5F40-8E54-DB8645023420}"/>
              </a:ext>
            </a:extLst>
          </p:cNvPr>
          <p:cNvSpPr txBox="1"/>
          <p:nvPr/>
        </p:nvSpPr>
        <p:spPr>
          <a:xfrm>
            <a:off x="5158579" y="5081587"/>
            <a:ext cx="674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임상증상을 선택하거나 </a:t>
            </a:r>
            <a:r>
              <a:rPr lang="ko-KR" altLang="en-US" dirty="0" err="1"/>
              <a:t>입력할수있도록</a:t>
            </a:r>
            <a:r>
              <a:rPr lang="ko-KR" altLang="en-US" dirty="0"/>
              <a:t> 했으며 </a:t>
            </a:r>
            <a:r>
              <a:rPr lang="ko-KR" altLang="en-US" dirty="0" err="1"/>
              <a:t>임상증상토픽에</a:t>
            </a:r>
            <a:br>
              <a:rPr lang="en-US" altLang="ko-KR" dirty="0"/>
            </a:br>
            <a:r>
              <a:rPr lang="ko-KR" altLang="en-US" dirty="0"/>
              <a:t>환자정보와 임상증상</a:t>
            </a:r>
            <a:r>
              <a:rPr lang="en-US" altLang="ko-KR" dirty="0"/>
              <a:t>,</a:t>
            </a:r>
            <a:r>
              <a:rPr lang="ko-KR" altLang="en-US" dirty="0"/>
              <a:t>기타의 값을 </a:t>
            </a:r>
            <a:r>
              <a:rPr lang="en-US" altLang="ko-KR" dirty="0"/>
              <a:t>rounds.py</a:t>
            </a:r>
            <a:r>
              <a:rPr lang="ko-KR" altLang="en-US" dirty="0"/>
              <a:t>로 전달한다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6A3DC-CE8B-20F2-3373-E323C7CCEB6D}"/>
              </a:ext>
            </a:extLst>
          </p:cNvPr>
          <p:cNvSpPr txBox="1"/>
          <p:nvPr/>
        </p:nvSpPr>
        <p:spPr>
          <a:xfrm>
            <a:off x="4544973" y="6448245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다른것을</a:t>
            </a:r>
            <a:r>
              <a:rPr lang="ko-KR" altLang="en-US" dirty="0"/>
              <a:t> 선택하면 옵션을 다시 선택해 주세요와 함께 </a:t>
            </a:r>
            <a:r>
              <a:rPr lang="ko-KR" altLang="en-US" dirty="0" err="1"/>
              <a:t>다시시작한다</a:t>
            </a:r>
            <a:endParaRPr lang="ko-KR" altLang="en-US" dirty="0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E9A72017-2CF6-EB79-1BDB-2577BD127C0F}"/>
              </a:ext>
            </a:extLst>
          </p:cNvPr>
          <p:cNvSpPr/>
          <p:nvPr/>
        </p:nvSpPr>
        <p:spPr>
          <a:xfrm>
            <a:off x="4325898" y="6503252"/>
            <a:ext cx="219075" cy="314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89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7E1157-8867-A764-1BCE-AA214B03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86625" cy="3314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974C9A-90B5-46B1-6BD7-16B19E355D73}"/>
              </a:ext>
            </a:extLst>
          </p:cNvPr>
          <p:cNvSpPr txBox="1"/>
          <p:nvPr/>
        </p:nvSpPr>
        <p:spPr>
          <a:xfrm>
            <a:off x="4343399" y="1414462"/>
            <a:ext cx="503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Monitoring.py</a:t>
            </a:r>
            <a:r>
              <a:rPr lang="ko-KR" altLang="en-US" dirty="0"/>
              <a:t>에서 받아온 토픽에서 건강정보 환자 호실</a:t>
            </a:r>
            <a:r>
              <a:rPr lang="en-US" altLang="ko-KR" dirty="0"/>
              <a:t>, </a:t>
            </a:r>
            <a:r>
              <a:rPr lang="ko-KR" altLang="en-US" dirty="0"/>
              <a:t>이름 추출하는 함수 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7D287947-C869-BAD2-6B5A-5A7146E4C091}"/>
              </a:ext>
            </a:extLst>
          </p:cNvPr>
          <p:cNvSpPr/>
          <p:nvPr/>
        </p:nvSpPr>
        <p:spPr>
          <a:xfrm>
            <a:off x="4061091" y="121682"/>
            <a:ext cx="139434" cy="2954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2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4F5343-1027-0660-06D2-4570ECEE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8740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9E52BC-0555-C901-86AA-A62B9AA2BCF7}"/>
              </a:ext>
            </a:extLst>
          </p:cNvPr>
          <p:cNvSpPr txBox="1"/>
          <p:nvPr/>
        </p:nvSpPr>
        <p:spPr>
          <a:xfrm>
            <a:off x="5823980" y="532627"/>
            <a:ext cx="5634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Monitoring.py</a:t>
            </a:r>
            <a:r>
              <a:rPr lang="ko-KR" altLang="en-US" dirty="0"/>
              <a:t>에서 심박수 정보를 처리하며 심박수 범위는 </a:t>
            </a:r>
            <a:r>
              <a:rPr lang="en-US" altLang="ko-KR" dirty="0"/>
              <a:t>60~160</a:t>
            </a:r>
            <a:r>
              <a:rPr lang="ko-KR" altLang="en-US" dirty="0"/>
              <a:t>으로 정하였습니다</a:t>
            </a:r>
            <a:r>
              <a:rPr lang="en-US" altLang="ko-KR" dirty="0"/>
              <a:t>. </a:t>
            </a:r>
            <a:r>
              <a:rPr lang="ko-KR" altLang="en-US" dirty="0"/>
              <a:t>이외 </a:t>
            </a:r>
            <a:r>
              <a:rPr lang="ko-KR" altLang="en-US" dirty="0" err="1"/>
              <a:t>다른값이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 err="1"/>
              <a:t>번이상</a:t>
            </a:r>
            <a:r>
              <a:rPr lang="ko-KR" altLang="en-US" dirty="0"/>
              <a:t> 들어오게 되면 환자 호실과 이름 마지막에 들어온 심박수 값을 토픽에 실어 </a:t>
            </a:r>
            <a:r>
              <a:rPr lang="en-US" altLang="ko-KR" dirty="0"/>
              <a:t>action.py</a:t>
            </a:r>
            <a:r>
              <a:rPr lang="ko-KR" altLang="en-US" dirty="0"/>
              <a:t> 보냅니다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(</a:t>
            </a:r>
            <a:r>
              <a:rPr lang="ko-KR" altLang="en-US" dirty="0"/>
              <a:t>혈압</a:t>
            </a:r>
            <a:r>
              <a:rPr lang="en-US" altLang="ko-KR" dirty="0"/>
              <a:t>, </a:t>
            </a:r>
            <a:r>
              <a:rPr lang="ko-KR" altLang="en-US" dirty="0"/>
              <a:t>산소포화도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0A4C6562-228B-F5D3-D2B7-97A331CEC639}"/>
              </a:ext>
            </a:extLst>
          </p:cNvPr>
          <p:cNvSpPr/>
          <p:nvPr/>
        </p:nvSpPr>
        <p:spPr>
          <a:xfrm>
            <a:off x="5451741" y="140733"/>
            <a:ext cx="282308" cy="17071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3FC97-3B05-60F0-A65C-3682709F9AAA}"/>
              </a:ext>
            </a:extLst>
          </p:cNvPr>
          <p:cNvSpPr txBox="1"/>
          <p:nvPr/>
        </p:nvSpPr>
        <p:spPr>
          <a:xfrm>
            <a:off x="5823980" y="2542582"/>
            <a:ext cx="563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혈압 부분 범위는 </a:t>
            </a:r>
            <a:r>
              <a:rPr lang="en-US" altLang="ko-KR" dirty="0"/>
              <a:t>80~120</a:t>
            </a:r>
            <a:r>
              <a:rPr lang="ko-KR" altLang="en-US" dirty="0"/>
              <a:t>이며 위기능과 동일합니다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9F2E5B1B-51C6-45D6-4406-3725158CE86C}"/>
              </a:ext>
            </a:extLst>
          </p:cNvPr>
          <p:cNvSpPr/>
          <p:nvPr/>
        </p:nvSpPr>
        <p:spPr>
          <a:xfrm>
            <a:off x="5451741" y="2150688"/>
            <a:ext cx="282308" cy="17071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9F93C-7E8F-A3BE-FE65-DA96F4BF64BD}"/>
              </a:ext>
            </a:extLst>
          </p:cNvPr>
          <p:cNvSpPr txBox="1"/>
          <p:nvPr/>
        </p:nvSpPr>
        <p:spPr>
          <a:xfrm>
            <a:off x="5823980" y="4457107"/>
            <a:ext cx="563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산소포화도 부분 범위는 </a:t>
            </a:r>
            <a:r>
              <a:rPr lang="en-US" altLang="ko-KR" dirty="0"/>
              <a:t>95~100 </a:t>
            </a:r>
            <a:r>
              <a:rPr lang="ko-KR" altLang="en-US" dirty="0"/>
              <a:t>이며 위기능과 동일합니다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B0B62A83-DD4D-2D6F-7AF1-990CBC4D3E87}"/>
              </a:ext>
            </a:extLst>
          </p:cNvPr>
          <p:cNvSpPr/>
          <p:nvPr/>
        </p:nvSpPr>
        <p:spPr>
          <a:xfrm>
            <a:off x="5451741" y="4065213"/>
            <a:ext cx="282308" cy="17071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E3F68-CD98-1A1E-692F-7A9A045F5AE4}"/>
              </a:ext>
            </a:extLst>
          </p:cNvPr>
          <p:cNvSpPr txBox="1"/>
          <p:nvPr/>
        </p:nvSpPr>
        <p:spPr>
          <a:xfrm>
            <a:off x="5856962" y="6140707"/>
            <a:ext cx="563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Monitoring.py </a:t>
            </a:r>
            <a:r>
              <a:rPr lang="ko-KR" altLang="en-US" dirty="0"/>
              <a:t>에서 넘어온 비상호출기능을 </a:t>
            </a:r>
            <a:r>
              <a:rPr lang="ko-KR" altLang="en-US" dirty="0" err="1"/>
              <a:t>처리하는부분</a:t>
            </a:r>
            <a:r>
              <a:rPr lang="ko-KR" altLang="en-US" dirty="0"/>
              <a:t> 비상호출 환자이름과 호실을 출력합니다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F5410739-186E-8DE5-D83C-444B40FD9CDE}"/>
              </a:ext>
            </a:extLst>
          </p:cNvPr>
          <p:cNvSpPr/>
          <p:nvPr/>
        </p:nvSpPr>
        <p:spPr>
          <a:xfrm>
            <a:off x="5484723" y="5923479"/>
            <a:ext cx="282308" cy="7937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9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34F7A2-405D-5B17-41FE-1C29F898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325"/>
            <a:ext cx="9448800" cy="4733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8B9F3-666F-D961-156F-76523A768014}"/>
              </a:ext>
            </a:extLst>
          </p:cNvPr>
          <p:cNvSpPr txBox="1"/>
          <p:nvPr/>
        </p:nvSpPr>
        <p:spPr>
          <a:xfrm>
            <a:off x="6557405" y="2057995"/>
            <a:ext cx="544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emergency.py</a:t>
            </a:r>
            <a:r>
              <a:rPr lang="ko-KR" altLang="en-US" dirty="0"/>
              <a:t>에서 비정상 심박수가 </a:t>
            </a:r>
            <a:r>
              <a:rPr lang="en-US" altLang="ko-KR" dirty="0"/>
              <a:t>6</a:t>
            </a:r>
            <a:r>
              <a:rPr lang="ko-KR" altLang="en-US" dirty="0"/>
              <a:t>번 이상 </a:t>
            </a:r>
            <a:r>
              <a:rPr lang="ko-KR" altLang="en-US" dirty="0" err="1"/>
              <a:t>들어왔을때</a:t>
            </a:r>
            <a:r>
              <a:rPr lang="ko-KR" altLang="en-US" dirty="0"/>
              <a:t> 환자나 보호자가 </a:t>
            </a:r>
            <a:r>
              <a:rPr lang="ko-KR" altLang="en-US" dirty="0" err="1"/>
              <a:t>조치할수있는</a:t>
            </a:r>
            <a:r>
              <a:rPr lang="ko-KR" altLang="en-US" dirty="0"/>
              <a:t> 행동을 출력합니다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혈압</a:t>
            </a:r>
            <a:r>
              <a:rPr lang="en-US" altLang="ko-KR" dirty="0"/>
              <a:t>, </a:t>
            </a:r>
            <a:r>
              <a:rPr lang="ko-KR" altLang="en-US" dirty="0"/>
              <a:t>산소포화도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9DDD284-EAB5-382B-B11B-536E45A75CDD}"/>
              </a:ext>
            </a:extLst>
          </p:cNvPr>
          <p:cNvSpPr/>
          <p:nvPr/>
        </p:nvSpPr>
        <p:spPr>
          <a:xfrm>
            <a:off x="6185166" y="2007633"/>
            <a:ext cx="272784" cy="9736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CED0A-3468-4F49-A9B8-E5C2A75F4835}"/>
              </a:ext>
            </a:extLst>
          </p:cNvPr>
          <p:cNvSpPr txBox="1"/>
          <p:nvPr/>
        </p:nvSpPr>
        <p:spPr>
          <a:xfrm>
            <a:off x="6557405" y="3505974"/>
            <a:ext cx="54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혈압 부분 </a:t>
            </a: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B60EF7E8-DF80-29C2-D9DD-6B0DB62ECA59}"/>
              </a:ext>
            </a:extLst>
          </p:cNvPr>
          <p:cNvSpPr/>
          <p:nvPr/>
        </p:nvSpPr>
        <p:spPr>
          <a:xfrm>
            <a:off x="6185166" y="3207962"/>
            <a:ext cx="272784" cy="9736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66A9F-4215-A149-5613-D49D005C1E6C}"/>
              </a:ext>
            </a:extLst>
          </p:cNvPr>
          <p:cNvSpPr txBox="1"/>
          <p:nvPr/>
        </p:nvSpPr>
        <p:spPr>
          <a:xfrm>
            <a:off x="6557405" y="4670761"/>
            <a:ext cx="54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산소포화도 부분 </a:t>
            </a: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E33F48CE-A12C-FAEB-175B-7555651B940B}"/>
              </a:ext>
            </a:extLst>
          </p:cNvPr>
          <p:cNvSpPr/>
          <p:nvPr/>
        </p:nvSpPr>
        <p:spPr>
          <a:xfrm>
            <a:off x="6185166" y="4372749"/>
            <a:ext cx="272784" cy="9736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3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B97F9E-837E-C3F7-0B8B-3D4C15B8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710"/>
            <a:ext cx="12192000" cy="4786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17CCE3-83D6-9CC9-A49F-B1C8B6333A61}"/>
              </a:ext>
            </a:extLst>
          </p:cNvPr>
          <p:cNvSpPr txBox="1"/>
          <p:nvPr/>
        </p:nvSpPr>
        <p:spPr>
          <a:xfrm>
            <a:off x="4576205" y="1038722"/>
            <a:ext cx="77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monitoring.py</a:t>
            </a:r>
            <a:r>
              <a:rPr lang="ko-KR" altLang="en-US" dirty="0"/>
              <a:t> 입력한 기타를 추출하는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EEED1E5E-960E-FD1E-092C-E6E1D2B3AA78}"/>
              </a:ext>
            </a:extLst>
          </p:cNvPr>
          <p:cNvSpPr/>
          <p:nvPr/>
        </p:nvSpPr>
        <p:spPr>
          <a:xfrm>
            <a:off x="4203966" y="740710"/>
            <a:ext cx="272784" cy="9736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AD84D-627A-EFAA-79CC-C26D25D8C5A7}"/>
              </a:ext>
            </a:extLst>
          </p:cNvPr>
          <p:cNvSpPr txBox="1"/>
          <p:nvPr/>
        </p:nvSpPr>
        <p:spPr>
          <a:xfrm>
            <a:off x="4576205" y="4639172"/>
            <a:ext cx="77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환자 정보와 임상증상</a:t>
            </a:r>
            <a:r>
              <a:rPr lang="en-US" altLang="ko-KR" dirty="0"/>
              <a:t>(</a:t>
            </a:r>
            <a:r>
              <a:rPr lang="ko-KR" altLang="en-US" dirty="0"/>
              <a:t>기타</a:t>
            </a:r>
            <a:r>
              <a:rPr lang="en-US" altLang="ko-KR" dirty="0"/>
              <a:t>) </a:t>
            </a:r>
            <a:r>
              <a:rPr lang="ko-KR" altLang="en-US" dirty="0"/>
              <a:t>입력한 것을 출력해주는 부분입니다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1E2AD76C-E0AF-02F1-5CC3-96E1FA4763B1}"/>
              </a:ext>
            </a:extLst>
          </p:cNvPr>
          <p:cNvSpPr/>
          <p:nvPr/>
        </p:nvSpPr>
        <p:spPr>
          <a:xfrm>
            <a:off x="4203966" y="4341160"/>
            <a:ext cx="272784" cy="9736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83232-76C0-A145-B3ED-B0797E008486}"/>
              </a:ext>
            </a:extLst>
          </p:cNvPr>
          <p:cNvSpPr txBox="1"/>
          <p:nvPr/>
        </p:nvSpPr>
        <p:spPr>
          <a:xfrm>
            <a:off x="4576205" y="3332895"/>
            <a:ext cx="770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기타 외 </a:t>
            </a:r>
            <a:r>
              <a:rPr lang="ko-KR" altLang="en-US" dirty="0" err="1"/>
              <a:t>선택하였을시</a:t>
            </a:r>
            <a:r>
              <a:rPr lang="ko-KR" altLang="en-US" dirty="0"/>
              <a:t> 환자정보와 임상증상 </a:t>
            </a:r>
            <a:r>
              <a:rPr lang="en-US" altLang="ko-KR" dirty="0"/>
              <a:t>list-</a:t>
            </a:r>
            <a:r>
              <a:rPr lang="en-US" altLang="ko-KR" dirty="0" err="1"/>
              <a:t>Clinicalsymptoms</a:t>
            </a:r>
            <a:r>
              <a:rPr lang="en-US" altLang="ko-KR" dirty="0"/>
              <a:t> </a:t>
            </a:r>
            <a:r>
              <a:rPr lang="ko-KR" altLang="en-US" dirty="0"/>
              <a:t>중 </a:t>
            </a:r>
            <a:br>
              <a:rPr lang="en-US" altLang="ko-KR" dirty="0"/>
            </a:br>
            <a:r>
              <a:rPr lang="ko-KR" altLang="en-US" dirty="0"/>
              <a:t>선택한 것만 출력합니다</a:t>
            </a: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99E094F4-C575-8E72-FB4A-C5EC613D40DA}"/>
              </a:ext>
            </a:extLst>
          </p:cNvPr>
          <p:cNvSpPr/>
          <p:nvPr/>
        </p:nvSpPr>
        <p:spPr>
          <a:xfrm>
            <a:off x="4203966" y="3034882"/>
            <a:ext cx="272784" cy="12323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8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66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03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0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1B848-0281-9906-3AD0-9D25445EE564}"/>
              </a:ext>
            </a:extLst>
          </p:cNvPr>
          <p:cNvSpPr/>
          <p:nvPr/>
        </p:nvSpPr>
        <p:spPr>
          <a:xfrm>
            <a:off x="-1204686" y="-1297029"/>
            <a:ext cx="18113829" cy="11234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2CD987-008C-6B3E-0538-AAE861EB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03" y="1139138"/>
            <a:ext cx="7975384" cy="43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F952E3-140A-7739-27EF-E2C61C2D9F45}"/>
              </a:ext>
            </a:extLst>
          </p:cNvPr>
          <p:cNvSpPr txBox="1"/>
          <p:nvPr/>
        </p:nvSpPr>
        <p:spPr>
          <a:xfrm>
            <a:off x="4276147" y="3690257"/>
            <a:ext cx="4019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ko-KR" altLang="en-US" sz="2000" dirty="0" err="1">
                <a:solidFill>
                  <a:schemeClr val="bg1"/>
                </a:solidFill>
              </a:rPr>
              <a:t>선택시</a:t>
            </a:r>
            <a:r>
              <a:rPr lang="ko-KR" altLang="en-US" sz="2000" dirty="0">
                <a:solidFill>
                  <a:schemeClr val="bg1"/>
                </a:solidFill>
              </a:rPr>
              <a:t> 종료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ko-KR" altLang="en-US" sz="2000" dirty="0" err="1">
                <a:solidFill>
                  <a:schemeClr val="bg1"/>
                </a:solidFill>
              </a:rPr>
              <a:t>선택시</a:t>
            </a:r>
            <a:r>
              <a:rPr lang="ko-KR" altLang="en-US" sz="2000" dirty="0">
                <a:solidFill>
                  <a:schemeClr val="bg1"/>
                </a:solidFill>
              </a:rPr>
              <a:t> 저장된 환자정보 출력</a:t>
            </a:r>
          </a:p>
        </p:txBody>
      </p:sp>
    </p:spTree>
    <p:extLst>
      <p:ext uri="{BB962C8B-B14F-4D97-AF65-F5344CB8AC3E}">
        <p14:creationId xmlns:p14="http://schemas.microsoft.com/office/powerpoint/2010/main" val="101541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E21E9DF-6F55-989E-542A-417F46A38076}"/>
              </a:ext>
            </a:extLst>
          </p:cNvPr>
          <p:cNvSpPr/>
          <p:nvPr/>
        </p:nvSpPr>
        <p:spPr>
          <a:xfrm>
            <a:off x="-1204686" y="-1297029"/>
            <a:ext cx="18113829" cy="11234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0169D9-FA2F-8116-8622-888233F6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29" y="1458486"/>
            <a:ext cx="7975384" cy="43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5AD43E-10DA-F634-F982-7688411BF9ED}"/>
              </a:ext>
            </a:extLst>
          </p:cNvPr>
          <p:cNvSpPr txBox="1"/>
          <p:nvPr/>
        </p:nvSpPr>
        <p:spPr>
          <a:xfrm>
            <a:off x="2072302" y="3839494"/>
            <a:ext cx="80473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환자 </a:t>
            </a:r>
            <a:r>
              <a:rPr lang="ko-KR" altLang="en-US" sz="2000" dirty="0" err="1">
                <a:solidFill>
                  <a:schemeClr val="bg1"/>
                </a:solidFill>
              </a:rPr>
              <a:t>선택후</a:t>
            </a:r>
            <a:r>
              <a:rPr lang="ko-KR" altLang="en-US" sz="2000" dirty="0">
                <a:solidFill>
                  <a:schemeClr val="bg1"/>
                </a:solidFill>
              </a:rPr>
              <a:t> 건강정보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비상호출 임상증상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각각 </a:t>
            </a:r>
            <a:r>
              <a:rPr lang="ko-KR" altLang="en-US" sz="2000" dirty="0" err="1">
                <a:solidFill>
                  <a:schemeClr val="bg1"/>
                </a:solidFill>
              </a:rPr>
              <a:t>선택가능하며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</a:rPr>
              <a:t>자동으로 </a:t>
            </a:r>
            <a:r>
              <a:rPr lang="ko-KR" altLang="en-US" sz="2000" dirty="0" err="1">
                <a:solidFill>
                  <a:schemeClr val="bg1"/>
                </a:solidFill>
              </a:rPr>
              <a:t>입력받을수없는</a:t>
            </a:r>
            <a:r>
              <a:rPr lang="ko-KR" altLang="en-US" sz="2000" dirty="0">
                <a:solidFill>
                  <a:schemeClr val="bg1"/>
                </a:solidFill>
              </a:rPr>
              <a:t> 심박수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혈압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산소포화도 를 입력합니다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</a:rPr>
              <a:t>비상호출 버튼으로 </a:t>
            </a:r>
            <a:r>
              <a:rPr lang="ko-KR" altLang="en-US" sz="2000" dirty="0" err="1">
                <a:solidFill>
                  <a:schemeClr val="bg1"/>
                </a:solidFill>
              </a:rPr>
              <a:t>선택시</a:t>
            </a:r>
            <a:r>
              <a:rPr lang="ko-KR" altLang="en-US" sz="2000" dirty="0">
                <a:solidFill>
                  <a:schemeClr val="bg1"/>
                </a:solidFill>
              </a:rPr>
              <a:t> 의료진에게 알림이 가도록 합니다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임상증상으로 환자가 몸이 이상이 </a:t>
            </a:r>
            <a:r>
              <a:rPr lang="ko-KR" altLang="en-US" sz="2000" dirty="0" err="1">
                <a:solidFill>
                  <a:schemeClr val="bg1"/>
                </a:solidFill>
              </a:rPr>
              <a:t>있을때</a:t>
            </a:r>
            <a:r>
              <a:rPr lang="ko-KR" altLang="en-US" sz="2000" dirty="0">
                <a:solidFill>
                  <a:schemeClr val="bg1"/>
                </a:solidFill>
              </a:rPr>
              <a:t> 마다 기록하여 </a:t>
            </a:r>
            <a:r>
              <a:rPr lang="ko-KR" altLang="en-US" sz="2000" dirty="0" err="1">
                <a:solidFill>
                  <a:schemeClr val="bg1"/>
                </a:solidFill>
              </a:rPr>
              <a:t>회진시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불편한점을 </a:t>
            </a:r>
            <a:r>
              <a:rPr lang="ko-KR" altLang="en-US" sz="2000" dirty="0" err="1">
                <a:solidFill>
                  <a:schemeClr val="bg1"/>
                </a:solidFill>
              </a:rPr>
              <a:t>해소할수있도록</a:t>
            </a:r>
            <a:r>
              <a:rPr lang="ko-KR" altLang="en-US" sz="2000" dirty="0">
                <a:solidFill>
                  <a:schemeClr val="bg1"/>
                </a:solidFill>
              </a:rPr>
              <a:t> 합니다</a:t>
            </a:r>
          </a:p>
        </p:txBody>
      </p:sp>
    </p:spTree>
    <p:extLst>
      <p:ext uri="{BB962C8B-B14F-4D97-AF65-F5344CB8AC3E}">
        <p14:creationId xmlns:p14="http://schemas.microsoft.com/office/powerpoint/2010/main" val="58358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3482E13-DEB5-2B69-EC40-E2F0923F23B4}"/>
              </a:ext>
            </a:extLst>
          </p:cNvPr>
          <p:cNvSpPr/>
          <p:nvPr/>
        </p:nvSpPr>
        <p:spPr>
          <a:xfrm>
            <a:off x="-1204686" y="-1297029"/>
            <a:ext cx="18113829" cy="11234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7E5EA-7E7D-5F24-AC79-FD19432E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952500"/>
            <a:ext cx="7975385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91553-3A39-6895-445A-94DDDCE654DD}"/>
              </a:ext>
            </a:extLst>
          </p:cNvPr>
          <p:cNvSpPr txBox="1"/>
          <p:nvPr/>
        </p:nvSpPr>
        <p:spPr>
          <a:xfrm>
            <a:off x="2090653" y="4119945"/>
            <a:ext cx="6567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환자 </a:t>
            </a:r>
            <a:r>
              <a:rPr lang="ko-KR" altLang="en-US" sz="2000" dirty="0" err="1">
                <a:solidFill>
                  <a:schemeClr val="bg1"/>
                </a:solidFill>
              </a:rPr>
              <a:t>선택후</a:t>
            </a:r>
            <a:r>
              <a:rPr lang="ko-KR" altLang="en-US" sz="2000" dirty="0">
                <a:solidFill>
                  <a:schemeClr val="bg1"/>
                </a:solidFill>
              </a:rPr>
              <a:t> 심박수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혈압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산소포화도를</a:t>
            </a:r>
            <a:r>
              <a:rPr lang="ko-KR" altLang="en-US" sz="2000" dirty="0">
                <a:solidFill>
                  <a:schemeClr val="bg1"/>
                </a:solidFill>
              </a:rPr>
              <a:t> 각각 입력하며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선택한 환자는 계속하며 입력합니다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1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3482E13-DEB5-2B69-EC40-E2F0923F23B4}"/>
              </a:ext>
            </a:extLst>
          </p:cNvPr>
          <p:cNvSpPr/>
          <p:nvPr/>
        </p:nvSpPr>
        <p:spPr>
          <a:xfrm>
            <a:off x="-1204686" y="-1297029"/>
            <a:ext cx="18113829" cy="11234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F1AE7A-7834-2063-CE8F-5BDF7248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952500"/>
            <a:ext cx="7975385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91553-3A39-6895-445A-94DDDCE654DD}"/>
              </a:ext>
            </a:extLst>
          </p:cNvPr>
          <p:cNvSpPr txBox="1"/>
          <p:nvPr/>
        </p:nvSpPr>
        <p:spPr>
          <a:xfrm>
            <a:off x="2090653" y="4119945"/>
            <a:ext cx="6506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입력을 </a:t>
            </a:r>
            <a:r>
              <a:rPr lang="ko-KR" altLang="en-US" sz="2000" dirty="0" err="1">
                <a:solidFill>
                  <a:schemeClr val="bg1"/>
                </a:solidFill>
              </a:rPr>
              <a:t>그만할시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x</a:t>
            </a:r>
            <a:r>
              <a:rPr lang="ko-KR" altLang="en-US" sz="2000" dirty="0">
                <a:solidFill>
                  <a:schemeClr val="bg1"/>
                </a:solidFill>
              </a:rPr>
              <a:t>를 입력하면 처음메뉴로 돌아갑니다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271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146D7E7-676A-221A-B379-93E0F5010667}"/>
              </a:ext>
            </a:extLst>
          </p:cNvPr>
          <p:cNvSpPr/>
          <p:nvPr/>
        </p:nvSpPr>
        <p:spPr>
          <a:xfrm>
            <a:off x="-1204686" y="-1297029"/>
            <a:ext cx="18113829" cy="11234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531FDA-BD32-977E-A8F7-164CF823E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69"/>
          <a:stretch/>
        </p:blipFill>
        <p:spPr>
          <a:xfrm>
            <a:off x="12702" y="9786"/>
            <a:ext cx="8003225" cy="432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C1FB26-EA57-BF28-E9B5-B46CBE5A84E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8074"/>
          <a:stretch/>
        </p:blipFill>
        <p:spPr>
          <a:xfrm>
            <a:off x="4014313" y="2843866"/>
            <a:ext cx="8002800" cy="43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F788A-8C4B-D1C8-63F0-5815F436742F}"/>
              </a:ext>
            </a:extLst>
          </p:cNvPr>
          <p:cNvSpPr txBox="1"/>
          <p:nvPr/>
        </p:nvSpPr>
        <p:spPr>
          <a:xfrm>
            <a:off x="4715049" y="4791949"/>
            <a:ext cx="615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환자 </a:t>
            </a:r>
            <a:r>
              <a:rPr lang="ko-KR" altLang="en-US" sz="1500" dirty="0" err="1">
                <a:solidFill>
                  <a:schemeClr val="bg1"/>
                </a:solidFill>
              </a:rPr>
              <a:t>선택후</a:t>
            </a:r>
            <a:r>
              <a:rPr lang="ko-KR" altLang="en-US" sz="1500" dirty="0">
                <a:solidFill>
                  <a:schemeClr val="bg1"/>
                </a:solidFill>
              </a:rPr>
              <a:t> 비상호출시 </a:t>
            </a:r>
            <a:r>
              <a:rPr lang="en-US" altLang="ko-KR" sz="1500" dirty="0">
                <a:solidFill>
                  <a:schemeClr val="bg1"/>
                </a:solidFill>
              </a:rPr>
              <a:t>emergency</a:t>
            </a:r>
            <a:r>
              <a:rPr lang="ko-KR" altLang="en-US" sz="1500" dirty="0">
                <a:solidFill>
                  <a:schemeClr val="bg1"/>
                </a:solidFill>
              </a:rPr>
              <a:t>에 환자이름과 호실을 출력하여 의료진이 바로 </a:t>
            </a:r>
            <a:r>
              <a:rPr lang="ko-KR" altLang="en-US" sz="1500" dirty="0" err="1">
                <a:solidFill>
                  <a:schemeClr val="bg1"/>
                </a:solidFill>
              </a:rPr>
              <a:t>확인할수</a:t>
            </a:r>
            <a:r>
              <a:rPr lang="ko-KR" altLang="en-US" sz="1500" dirty="0">
                <a:solidFill>
                  <a:schemeClr val="bg1"/>
                </a:solidFill>
              </a:rPr>
              <a:t> 있도록 알림을 보냅니다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37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4148C1-E00A-228F-F2C3-18C13EEF18C0}"/>
              </a:ext>
            </a:extLst>
          </p:cNvPr>
          <p:cNvSpPr/>
          <p:nvPr/>
        </p:nvSpPr>
        <p:spPr>
          <a:xfrm>
            <a:off x="-1204686" y="-1297029"/>
            <a:ext cx="18113829" cy="11234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C8354B-2375-A47F-C362-CFABC802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975385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CC5CE-5344-FBF8-D137-A6BC18C6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615" y="2329873"/>
            <a:ext cx="7975385" cy="43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9C779-D01B-C133-96BD-8B65F98ED602}"/>
              </a:ext>
            </a:extLst>
          </p:cNvPr>
          <p:cNvSpPr txBox="1"/>
          <p:nvPr/>
        </p:nvSpPr>
        <p:spPr>
          <a:xfrm>
            <a:off x="5095875" y="4800600"/>
            <a:ext cx="615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임상증상을 선택하여 보내면 </a:t>
            </a:r>
            <a:r>
              <a:rPr lang="en-US" altLang="ko-KR" sz="1500" dirty="0">
                <a:solidFill>
                  <a:schemeClr val="bg1"/>
                </a:solidFill>
              </a:rPr>
              <a:t>rounds</a:t>
            </a:r>
            <a:r>
              <a:rPr lang="ko-KR" altLang="en-US" sz="1500" dirty="0">
                <a:solidFill>
                  <a:schemeClr val="bg1"/>
                </a:solidFill>
              </a:rPr>
              <a:t>에서 임상증상을 보여주고 호실과 환자의 이름을 표시하며 </a:t>
            </a:r>
            <a:r>
              <a:rPr lang="ko-KR" altLang="en-US" sz="1500" dirty="0" err="1">
                <a:solidFill>
                  <a:schemeClr val="bg1"/>
                </a:solidFill>
              </a:rPr>
              <a:t>회진시</a:t>
            </a:r>
            <a:r>
              <a:rPr lang="ko-KR" altLang="en-US" sz="1500" dirty="0">
                <a:solidFill>
                  <a:schemeClr val="bg1"/>
                </a:solidFill>
              </a:rPr>
              <a:t> 도움을 </a:t>
            </a:r>
            <a:r>
              <a:rPr lang="ko-KR" altLang="en-US" sz="1500" dirty="0" err="1">
                <a:solidFill>
                  <a:schemeClr val="bg1"/>
                </a:solidFill>
              </a:rPr>
              <a:t>줄수</a:t>
            </a:r>
            <a:r>
              <a:rPr lang="ko-KR" altLang="en-US" sz="1500" dirty="0">
                <a:solidFill>
                  <a:schemeClr val="bg1"/>
                </a:solidFill>
              </a:rPr>
              <a:t> 있도록 하였습니다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27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5495DA-2A3A-B62F-5DCC-8892CEEB0E4B}"/>
              </a:ext>
            </a:extLst>
          </p:cNvPr>
          <p:cNvSpPr/>
          <p:nvPr/>
        </p:nvSpPr>
        <p:spPr>
          <a:xfrm>
            <a:off x="-1204686" y="-1297029"/>
            <a:ext cx="18113829" cy="11234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9ED261-B60D-ED7A-A9B9-9B1B0674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975385" cy="43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B94DDA-8095-1DAD-2BD4-3BE33380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615" y="2538000"/>
            <a:ext cx="7975385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517D1-614E-A73F-A34D-7F59876E3A64}"/>
              </a:ext>
            </a:extLst>
          </p:cNvPr>
          <p:cNvSpPr txBox="1"/>
          <p:nvPr/>
        </p:nvSpPr>
        <p:spPr>
          <a:xfrm>
            <a:off x="5095875" y="4800600"/>
            <a:ext cx="615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목록에 없는 증상이 </a:t>
            </a:r>
            <a:r>
              <a:rPr lang="ko-KR" altLang="en-US" sz="1500" dirty="0" err="1">
                <a:solidFill>
                  <a:schemeClr val="bg1"/>
                </a:solidFill>
              </a:rPr>
              <a:t>있을수도</a:t>
            </a:r>
            <a:r>
              <a:rPr lang="ko-KR" altLang="en-US" sz="1500" dirty="0">
                <a:solidFill>
                  <a:schemeClr val="bg1"/>
                </a:solidFill>
              </a:rPr>
              <a:t> 있으므로 기타를 만들어 동일하게 호실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이름을 표시하고 기타증상을 표시하였습니다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295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7D47029-BC0A-BDC7-9B6C-A6CF1C2E832A}"/>
              </a:ext>
            </a:extLst>
          </p:cNvPr>
          <p:cNvSpPr/>
          <p:nvPr/>
        </p:nvSpPr>
        <p:spPr>
          <a:xfrm>
            <a:off x="-1204686" y="-1297029"/>
            <a:ext cx="18113829" cy="112340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43008-5D1E-4DB9-1A83-AABCCF38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975385" cy="43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62D7B3-CE0A-1439-66D0-A72AFB59D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386" y="0"/>
            <a:ext cx="7975385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A243BB-A3D9-720F-76BA-D406CEB3C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320000"/>
            <a:ext cx="7975385" cy="43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70685A-7F91-0695-0FC2-6AD58934B12B}"/>
              </a:ext>
            </a:extLst>
          </p:cNvPr>
          <p:cNvSpPr txBox="1"/>
          <p:nvPr/>
        </p:nvSpPr>
        <p:spPr>
          <a:xfrm>
            <a:off x="7975386" y="2921168"/>
            <a:ext cx="7467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Monitoring</a:t>
            </a:r>
            <a:r>
              <a:rPr lang="ko-KR" altLang="en-US" sz="2000" dirty="0">
                <a:solidFill>
                  <a:schemeClr val="bg1"/>
                </a:solidFill>
              </a:rPr>
              <a:t>에서 심박수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혈압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산소포화도 가 설정해둔 범위보다 작거나 </a:t>
            </a:r>
            <a:r>
              <a:rPr lang="ko-KR" altLang="en-US" sz="2000" dirty="0" err="1">
                <a:solidFill>
                  <a:schemeClr val="bg1"/>
                </a:solidFill>
              </a:rPr>
              <a:t>큰값이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 6</a:t>
            </a:r>
            <a:r>
              <a:rPr lang="ko-KR" altLang="en-US" sz="2000" dirty="0" err="1">
                <a:solidFill>
                  <a:schemeClr val="bg1"/>
                </a:solidFill>
              </a:rPr>
              <a:t>번이상</a:t>
            </a:r>
            <a:r>
              <a:rPr lang="ko-KR" altLang="en-US" sz="2000" dirty="0">
                <a:solidFill>
                  <a:schemeClr val="bg1"/>
                </a:solidFill>
              </a:rPr>
              <a:t> 들어오게 되면 </a:t>
            </a:r>
            <a:r>
              <a:rPr lang="en-US" altLang="ko-KR" sz="2000" dirty="0">
                <a:solidFill>
                  <a:schemeClr val="bg1"/>
                </a:solidFill>
              </a:rPr>
              <a:t>emergency</a:t>
            </a:r>
            <a:r>
              <a:rPr lang="ko-KR" altLang="en-US" sz="2000" dirty="0">
                <a:solidFill>
                  <a:schemeClr val="bg1"/>
                </a:solidFill>
              </a:rPr>
              <a:t>에는 의료진에게 </a:t>
            </a:r>
            <a:r>
              <a:rPr lang="ko-KR" altLang="en-US" sz="2000" dirty="0" err="1">
                <a:solidFill>
                  <a:schemeClr val="bg1"/>
                </a:solidFill>
              </a:rPr>
              <a:t>알림이가고</a:t>
            </a:r>
            <a:r>
              <a:rPr lang="ko-KR" altLang="en-US" sz="2000" dirty="0">
                <a:solidFill>
                  <a:schemeClr val="bg1"/>
                </a:solidFill>
              </a:rPr>
              <a:t>  </a:t>
            </a:r>
            <a:r>
              <a:rPr lang="en-US" altLang="ko-KR" sz="2000" dirty="0">
                <a:solidFill>
                  <a:schemeClr val="bg1"/>
                </a:solidFill>
              </a:rPr>
              <a:t>action</a:t>
            </a:r>
            <a:r>
              <a:rPr lang="ko-KR" altLang="en-US" sz="2000" dirty="0">
                <a:solidFill>
                  <a:schemeClr val="bg1"/>
                </a:solidFill>
              </a:rPr>
              <a:t>에는 환자나 보호자가 조치를 </a:t>
            </a:r>
            <a:r>
              <a:rPr lang="ko-KR" altLang="en-US" sz="2000" dirty="0" err="1">
                <a:solidFill>
                  <a:schemeClr val="bg1"/>
                </a:solidFill>
              </a:rPr>
              <a:t>취할수</a:t>
            </a:r>
            <a:r>
              <a:rPr lang="ko-KR" altLang="en-US" sz="2000" dirty="0">
                <a:solidFill>
                  <a:schemeClr val="bg1"/>
                </a:solidFill>
              </a:rPr>
              <a:t> 있도록 알림을 보냅니다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904E8-20D0-CD23-4815-2F7FB7F58B6E}"/>
              </a:ext>
            </a:extLst>
          </p:cNvPr>
          <p:cNvSpPr txBox="1"/>
          <p:nvPr/>
        </p:nvSpPr>
        <p:spPr>
          <a:xfrm>
            <a:off x="8071639" y="2151147"/>
            <a:ext cx="615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심박수 </a:t>
            </a:r>
            <a:r>
              <a:rPr lang="ko-KR" altLang="en-US" sz="2000" dirty="0" err="1">
                <a:solidFill>
                  <a:schemeClr val="bg1"/>
                </a:solidFill>
              </a:rPr>
              <a:t>이상시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4574BE-30FB-F8E1-18B3-8A1D0CE5EF65}"/>
              </a:ext>
            </a:extLst>
          </p:cNvPr>
          <p:cNvCxnSpPr/>
          <p:nvPr/>
        </p:nvCxnSpPr>
        <p:spPr>
          <a:xfrm>
            <a:off x="7975386" y="1215189"/>
            <a:ext cx="31658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5615C6-5327-8B9B-1B40-74BAE12C85E1}"/>
              </a:ext>
            </a:extLst>
          </p:cNvPr>
          <p:cNvSpPr/>
          <p:nvPr/>
        </p:nvSpPr>
        <p:spPr>
          <a:xfrm>
            <a:off x="0" y="5372100"/>
            <a:ext cx="4445000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7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359</Words>
  <Application>Microsoft Office PowerPoint</Application>
  <PresentationFormat>와이드스크린</PresentationFormat>
  <Paragraphs>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seungyoon</dc:creator>
  <cp:lastModifiedBy>Oh seungyoon</cp:lastModifiedBy>
  <cp:revision>2</cp:revision>
  <dcterms:created xsi:type="dcterms:W3CDTF">2023-06-11T18:32:06Z</dcterms:created>
  <dcterms:modified xsi:type="dcterms:W3CDTF">2023-06-13T15:07:39Z</dcterms:modified>
</cp:coreProperties>
</file>