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316" r:id="rId3"/>
    <p:sldId id="317" r:id="rId4"/>
    <p:sldId id="319" r:id="rId5"/>
    <p:sldId id="320" r:id="rId6"/>
    <p:sldId id="303" r:id="rId7"/>
    <p:sldId id="309" r:id="rId8"/>
    <p:sldId id="263" r:id="rId9"/>
    <p:sldId id="310" r:id="rId10"/>
    <p:sldId id="311" r:id="rId11"/>
    <p:sldId id="314" r:id="rId12"/>
    <p:sldId id="304" r:id="rId13"/>
    <p:sldId id="305" r:id="rId14"/>
    <p:sldId id="312" r:id="rId15"/>
    <p:sldId id="318" r:id="rId16"/>
    <p:sldId id="306" r:id="rId17"/>
    <p:sldId id="325" r:id="rId18"/>
    <p:sldId id="307" r:id="rId19"/>
    <p:sldId id="308" r:id="rId20"/>
    <p:sldId id="326" r:id="rId21"/>
    <p:sldId id="313" r:id="rId22"/>
    <p:sldId id="315" r:id="rId23"/>
    <p:sldId id="321" r:id="rId24"/>
    <p:sldId id="322" r:id="rId25"/>
    <p:sldId id="323" r:id="rId26"/>
    <p:sldId id="324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 强" initials="李" lastIdx="1" clrIdx="0">
    <p:extLst>
      <p:ext uri="{19B8F6BF-5375-455C-9EA6-DF929625EA0E}">
        <p15:presenceInfo xmlns:p15="http://schemas.microsoft.com/office/powerpoint/2012/main" userId="8ae047f2a68f3c0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8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45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B80CB8-A899-6EA7-4176-448F628A8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1FB1F8-0D2C-D262-1E79-D5F518116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68FF3C-36A3-CD0C-A654-D38A051A8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2024/12/1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06A067-BF02-A663-A4E6-CFB0A9A1D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338CA4-0DAD-6E46-AF46-66EF8833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925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0E4B2D-36E4-4877-AB78-3A130D20D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177BBC-6E13-7FDC-19D8-890784FBE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4BBA12-1ABF-0739-2262-2FDF56827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2024/12/1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8A72C2-49F5-7CAE-E22C-8D1BE3900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F13296-B90E-DD22-198E-47CFF896F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20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B18F61-25BC-4999-B35F-C4FC3095B7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350ED6-0570-F910-0F3B-17EDB4757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4E18A5-AA84-A01E-8766-71DBE6EA3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2024/12/1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3F155F-A2D8-5084-0ED4-72C9C3CFA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E05F23-29DF-6530-0EA1-4E5FA778D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15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0BB95F-AE70-8F24-E12E-C88E5D559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98879A-A780-1BB7-0532-2CCB980AD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7828BF-5956-DA07-0437-C8D2A56BA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2024/12/1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AB2271-5832-7A55-ABB8-803B170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270A2F-42DA-52C2-DC15-CE1BE028C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949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E0AE4C-A25E-9C01-1EDE-E410FBE7B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6F6F00-2EC7-1671-1012-F21E25AD7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395941-6AA3-CFB9-C848-96BEC3E82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2024/12/1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F0725D-C113-EDC3-6605-A6D13D9C3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FE5949-78AE-59AF-3A73-AF5E62C47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251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3F6AA-63DB-439C-FF53-13280212B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3C2DE1-EC63-E191-A031-61258AEC54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480444-7901-36F4-2D15-CCC58A6BD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427CAC-4FB8-042E-95D0-F56832F3A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2024/12/1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06D3CE-797D-3198-17AD-0AAC0939C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B0568F-1168-3283-5382-FCB41F5C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144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AE2D08-E905-E105-497B-92B79FE54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94825E-A09D-A139-85CF-51EDA16DD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E5020A-1241-C797-0D31-F8D0CB10F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0F1FB7-ED95-277F-7238-47A8DC300D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C5EE913-B215-5811-1A46-9DF2A1F9DE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62FB3B-6D67-1999-06F4-55602B62A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2024/12/1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6AAE56-4F48-2395-EA55-C55430656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3BF149C-409A-1488-C544-0B01F814E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80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0731A-8056-5C24-0589-30AD41DA4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A469144-0F8E-1212-88E0-E1F00A7DA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2024/12/1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0B4588-7AA4-918F-2EBB-09A3B5D20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308546-474E-FEA7-E862-944EC9AFF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799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5B3856-C105-6B00-B064-8A1E3C236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2024/12/1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6290ED-CA41-6459-20A7-9F31FA1A6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110C0A-B613-1DD6-EA92-EE8B1F6A3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971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3E12D-F175-E146-A76D-69FA0AF87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F176D0-57BC-FFF6-A912-93F0BAA24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3B0B86-5B12-C109-37DD-1180FBCF7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7BD9DB-813E-1258-27FE-93CD58FF1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2024/12/1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CB48BB-7054-7210-4442-7E17733AA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1A0316-27DE-FEDD-50FE-EB8E99E2D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996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128C21-7DBF-964D-6DAC-3E05BB2B4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90B6D1-22EA-FE51-150C-97D22D4664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0C36B8-EA46-C6FE-5D4E-7CCFD79AEA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9C90CD-A119-7166-5E5D-55C3C10FC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2024/12/1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73BE14-2D52-3D93-1F57-7F039E2D3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6FCD34-BBE3-258F-F186-AF6455755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045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B0F857B-D359-45A0-10BA-1BAEDB935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407169-1650-811F-59D9-C67FAF806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BD7702-3A62-3478-B37D-6B9FBEE558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BEADB-AF5A-4392-865E-B1E711821C65}" type="datetimeFigureOut">
              <a:rPr lang="zh-CN" altLang="en-US" smtClean="0"/>
              <a:t>2024/12/1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47EA62-1FC6-B429-9A71-4DF11EB6C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CE3AE5-D1C4-6E4B-9830-0F23CD32C9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526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358310-7403-FA83-A209-FDF4D2BAB0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rPr lang="zh-CN" altLang="en-US" sz="8800" b="1" spc="-3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可逆计算</a:t>
            </a:r>
            <a:endParaRPr lang="zh-CN" altLang="en-US" sz="8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216969-240D-95A7-90A4-CA6002F3B8EF}"/>
              </a:ext>
            </a:extLst>
          </p:cNvPr>
          <p:cNvSpPr txBox="1"/>
          <p:nvPr/>
        </p:nvSpPr>
        <p:spPr>
          <a:xfrm>
            <a:off x="1601777" y="4105341"/>
            <a:ext cx="9066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下一代软件构造理论</a:t>
            </a:r>
          </a:p>
        </p:txBody>
      </p:sp>
    </p:spTree>
    <p:extLst>
      <p:ext uri="{BB962C8B-B14F-4D97-AF65-F5344CB8AC3E}">
        <p14:creationId xmlns:p14="http://schemas.microsoft.com/office/powerpoint/2010/main" val="3457589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97A45-EF39-8A17-512B-D8315DCFD6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DC698740-73DC-CB3C-8567-21B4BD88215D}"/>
              </a:ext>
            </a:extLst>
          </p:cNvPr>
          <p:cNvSpPr txBox="1"/>
          <p:nvPr/>
        </p:nvSpPr>
        <p:spPr>
          <a:xfrm>
            <a:off x="434688" y="267393"/>
            <a:ext cx="2844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Delta</a:t>
            </a:r>
            <a:r>
              <a:rPr lang="zh-CN" altLang="en-US" sz="2800" b="1" dirty="0"/>
              <a:t>的结合律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D293AC0-641F-6AE4-4976-22E3A478C63D}"/>
              </a:ext>
            </a:extLst>
          </p:cNvPr>
          <p:cNvSpPr txBox="1"/>
          <p:nvPr/>
        </p:nvSpPr>
        <p:spPr>
          <a:xfrm>
            <a:off x="3745888" y="1658532"/>
            <a:ext cx="55116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X  = A + Delta1</a:t>
            </a:r>
          </a:p>
          <a:p>
            <a:r>
              <a:rPr lang="en-US" altLang="zh-CN" sz="2800" dirty="0"/>
              <a:t>Y  = B + Delta1 + Delta2</a:t>
            </a:r>
          </a:p>
          <a:p>
            <a:r>
              <a:rPr lang="en-US" altLang="zh-CN" sz="2800" dirty="0"/>
              <a:t>    = B + Delta3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BFBA7D9-4D13-51AF-555C-0B2F06D98660}"/>
              </a:ext>
            </a:extLst>
          </p:cNvPr>
          <p:cNvSpPr txBox="1"/>
          <p:nvPr/>
        </p:nvSpPr>
        <p:spPr>
          <a:xfrm>
            <a:off x="1425202" y="3890930"/>
            <a:ext cx="101971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同一个</a:t>
            </a:r>
            <a:r>
              <a:rPr lang="en-US" altLang="zh-CN" sz="3600" dirty="0"/>
              <a:t>Delta</a:t>
            </a:r>
            <a:r>
              <a:rPr lang="zh-CN" altLang="en-US" sz="3600" dirty="0"/>
              <a:t>可以与不同的</a:t>
            </a:r>
            <a:r>
              <a:rPr lang="en-US" altLang="zh-CN" sz="3600" dirty="0"/>
              <a:t>Base</a:t>
            </a:r>
            <a:r>
              <a:rPr lang="zh-CN" altLang="en-US" sz="3600" dirty="0"/>
              <a:t>结合</a:t>
            </a:r>
            <a:endParaRPr lang="en-US" altLang="zh-CN" sz="3600" dirty="0"/>
          </a:p>
          <a:p>
            <a:pPr algn="ctr"/>
            <a:r>
              <a:rPr lang="zh-CN" altLang="en-US" sz="3600" dirty="0"/>
              <a:t>多个</a:t>
            </a:r>
            <a:r>
              <a:rPr lang="en-US" altLang="zh-CN" sz="3600" dirty="0"/>
              <a:t>Delta</a:t>
            </a:r>
            <a:r>
              <a:rPr lang="zh-CN" altLang="en-US" sz="3600" dirty="0"/>
              <a:t>可以先行结合，然后再与</a:t>
            </a:r>
            <a:r>
              <a:rPr lang="en-US" altLang="zh-CN" sz="3600" dirty="0"/>
              <a:t>Base</a:t>
            </a:r>
            <a:r>
              <a:rPr lang="zh-CN" altLang="en-US" sz="3600" dirty="0"/>
              <a:t>结合</a:t>
            </a:r>
          </a:p>
        </p:txBody>
      </p:sp>
    </p:spTree>
    <p:extLst>
      <p:ext uri="{BB962C8B-B14F-4D97-AF65-F5344CB8AC3E}">
        <p14:creationId xmlns:p14="http://schemas.microsoft.com/office/powerpoint/2010/main" val="4131799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9803AB-1047-8415-E467-C09D303DF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D98FA7B2-309F-F83B-3E14-8C8E2D7404CC}"/>
              </a:ext>
            </a:extLst>
          </p:cNvPr>
          <p:cNvSpPr txBox="1"/>
          <p:nvPr/>
        </p:nvSpPr>
        <p:spPr>
          <a:xfrm>
            <a:off x="434689" y="267393"/>
            <a:ext cx="2380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Tree</a:t>
            </a:r>
            <a:r>
              <a:rPr lang="zh-CN" altLang="en-US" sz="2800" b="1" dirty="0"/>
              <a:t>结构空间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757A578-A2A9-C500-F933-B519CA7906EE}"/>
              </a:ext>
            </a:extLst>
          </p:cNvPr>
          <p:cNvSpPr txBox="1"/>
          <p:nvPr/>
        </p:nvSpPr>
        <p:spPr>
          <a:xfrm>
            <a:off x="2232397" y="1658532"/>
            <a:ext cx="72710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面向对象：</a:t>
            </a:r>
            <a:r>
              <a:rPr lang="en-US" altLang="zh-CN" sz="2800" dirty="0"/>
              <a:t>Map = Map extends Map&lt;Map&gt;</a:t>
            </a:r>
          </a:p>
          <a:p>
            <a:endParaRPr lang="en-US" altLang="zh-CN" sz="2800" dirty="0"/>
          </a:p>
          <a:p>
            <a:r>
              <a:rPr lang="zh-CN" altLang="en-US" sz="2800" dirty="0"/>
              <a:t>可逆计算</a:t>
            </a:r>
            <a:r>
              <a:rPr lang="en-US" altLang="zh-CN" sz="2800" dirty="0"/>
              <a:t>:   Tree = Tree x-extends Tree&lt;Tree&gt;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E22453F-DA90-B1D3-EEDF-9141DFE870A7}"/>
              </a:ext>
            </a:extLst>
          </p:cNvPr>
          <p:cNvSpPr txBox="1"/>
          <p:nvPr/>
        </p:nvSpPr>
        <p:spPr>
          <a:xfrm>
            <a:off x="1068376" y="3645197"/>
            <a:ext cx="10055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计算范式从</a:t>
            </a:r>
            <a:r>
              <a:rPr lang="en-US" altLang="zh-CN" sz="3600" dirty="0"/>
              <a:t>Map</a:t>
            </a:r>
            <a:r>
              <a:rPr lang="zh-CN" altLang="en-US" sz="3600" dirty="0"/>
              <a:t>结构扩展为</a:t>
            </a:r>
            <a:r>
              <a:rPr lang="en-US" altLang="zh-CN" sz="3600" dirty="0"/>
              <a:t>Tree</a:t>
            </a:r>
            <a:r>
              <a:rPr lang="zh-CN" altLang="en-US" sz="3600" dirty="0"/>
              <a:t>结构</a:t>
            </a:r>
            <a:endParaRPr lang="en-US" altLang="zh-CN" sz="3600" dirty="0"/>
          </a:p>
          <a:p>
            <a:pPr algn="ctr"/>
            <a:r>
              <a:rPr lang="zh-CN" altLang="en-US" sz="3600" dirty="0"/>
              <a:t>基于</a:t>
            </a:r>
            <a:r>
              <a:rPr lang="en-US" altLang="zh-CN" sz="3600" dirty="0"/>
              <a:t>Tree</a:t>
            </a:r>
            <a:r>
              <a:rPr lang="zh-CN" altLang="en-US" sz="3600" dirty="0"/>
              <a:t>和</a:t>
            </a:r>
            <a:r>
              <a:rPr lang="en-US" altLang="zh-CN" sz="3600" dirty="0"/>
              <a:t>Delta</a:t>
            </a:r>
            <a:r>
              <a:rPr lang="zh-CN" altLang="en-US" sz="3600" dirty="0"/>
              <a:t>概念重建程序结构空间</a:t>
            </a:r>
          </a:p>
        </p:txBody>
      </p:sp>
    </p:spTree>
    <p:extLst>
      <p:ext uri="{BB962C8B-B14F-4D97-AF65-F5344CB8AC3E}">
        <p14:creationId xmlns:p14="http://schemas.microsoft.com/office/powerpoint/2010/main" val="3120813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4A3955-9B63-9517-97CD-DB43513C12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13B76F7B-242F-B39D-C8C6-92452E4E17A2}"/>
              </a:ext>
            </a:extLst>
          </p:cNvPr>
          <p:cNvSpPr txBox="1"/>
          <p:nvPr/>
        </p:nvSpPr>
        <p:spPr>
          <a:xfrm>
            <a:off x="434689" y="267393"/>
            <a:ext cx="2380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横向分解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C940053-1FCB-8BAC-7449-FC04B2AC5FB4}"/>
              </a:ext>
            </a:extLst>
          </p:cNvPr>
          <p:cNvSpPr txBox="1"/>
          <p:nvPr/>
        </p:nvSpPr>
        <p:spPr>
          <a:xfrm>
            <a:off x="2232397" y="1658532"/>
            <a:ext cx="58332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App = G&lt;</a:t>
            </a:r>
            <a:r>
              <a:rPr lang="zh-CN" altLang="en-US" sz="2800" dirty="0"/>
              <a:t>流程</a:t>
            </a:r>
            <a:r>
              <a:rPr lang="en-US" altLang="zh-CN" sz="2800" dirty="0"/>
              <a:t>&gt; + G&lt;</a:t>
            </a:r>
            <a:r>
              <a:rPr lang="zh-CN" altLang="en-US" sz="2800" dirty="0"/>
              <a:t>权限</a:t>
            </a:r>
            <a:r>
              <a:rPr lang="en-US" altLang="zh-CN" sz="2800" dirty="0"/>
              <a:t>&gt; + ..</a:t>
            </a:r>
          </a:p>
          <a:p>
            <a:r>
              <a:rPr lang="en-US" altLang="zh-CN" sz="2800" dirty="0"/>
              <a:t>App ~ [</a:t>
            </a:r>
            <a:r>
              <a:rPr lang="zh-CN" altLang="en-US" sz="2800" dirty="0"/>
              <a:t>流程，权限，</a:t>
            </a:r>
            <a:r>
              <a:rPr lang="en-US" altLang="zh-CN" sz="2800" dirty="0"/>
              <a:t>…]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C07BB29-489C-253C-F026-8D398F526B38}"/>
              </a:ext>
            </a:extLst>
          </p:cNvPr>
          <p:cNvSpPr txBox="1"/>
          <p:nvPr/>
        </p:nvSpPr>
        <p:spPr>
          <a:xfrm>
            <a:off x="475679" y="3573338"/>
            <a:ext cx="8034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投影到特性向量空间</a:t>
            </a:r>
          </a:p>
        </p:txBody>
      </p:sp>
    </p:spTree>
    <p:extLst>
      <p:ext uri="{BB962C8B-B14F-4D97-AF65-F5344CB8AC3E}">
        <p14:creationId xmlns:p14="http://schemas.microsoft.com/office/powerpoint/2010/main" val="497211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92A35A-0336-B779-6530-1D28B31E3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6E17B5F3-1A6B-B08B-FB65-B8B301BA2B8D}"/>
              </a:ext>
            </a:extLst>
          </p:cNvPr>
          <p:cNvSpPr txBox="1"/>
          <p:nvPr/>
        </p:nvSpPr>
        <p:spPr>
          <a:xfrm>
            <a:off x="434689" y="267393"/>
            <a:ext cx="2380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纵向分解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E9BEFB-15BA-97E0-A2F4-688FCA6309D3}"/>
              </a:ext>
            </a:extLst>
          </p:cNvPr>
          <p:cNvSpPr txBox="1"/>
          <p:nvPr/>
        </p:nvSpPr>
        <p:spPr>
          <a:xfrm>
            <a:off x="2232397" y="1658532"/>
            <a:ext cx="583324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ORM = Generator&lt;Excel&gt; + Delta1</a:t>
            </a:r>
          </a:p>
          <a:p>
            <a:r>
              <a:rPr lang="en-US" altLang="zh-CN" sz="2800" dirty="0"/>
              <a:t>Meta = Generator&lt;ORM&gt; + Delta2</a:t>
            </a:r>
          </a:p>
          <a:p>
            <a:r>
              <a:rPr lang="en-US" altLang="zh-CN" sz="2800" dirty="0"/>
              <a:t>View = Generator&lt;Meta&gt; + Delta3</a:t>
            </a:r>
          </a:p>
          <a:p>
            <a:r>
              <a:rPr lang="en-US" altLang="zh-CN" sz="2800" dirty="0"/>
              <a:t>Page = Generator&lt;View&gt; + Delta4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012AC7C-0FC5-1C1E-0502-D9EA9C71E6C0}"/>
              </a:ext>
            </a:extLst>
          </p:cNvPr>
          <p:cNvSpPr txBox="1"/>
          <p:nvPr/>
        </p:nvSpPr>
        <p:spPr>
          <a:xfrm>
            <a:off x="1131964" y="3888648"/>
            <a:ext cx="80341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类似深度学习的深度分解</a:t>
            </a:r>
            <a:endParaRPr lang="en-US" altLang="zh-CN" sz="3600" dirty="0"/>
          </a:p>
          <a:p>
            <a:pPr algn="ctr"/>
            <a:r>
              <a:rPr lang="zh-CN" altLang="en-US" sz="3600" dirty="0"/>
              <a:t>差量化的软件生产线</a:t>
            </a:r>
          </a:p>
        </p:txBody>
      </p:sp>
    </p:spTree>
    <p:extLst>
      <p:ext uri="{BB962C8B-B14F-4D97-AF65-F5344CB8AC3E}">
        <p14:creationId xmlns:p14="http://schemas.microsoft.com/office/powerpoint/2010/main" val="525846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8B4A8D-4A37-457A-B28A-60E5CBF7C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BFEC9175-B4A9-FB50-360D-E1E59A4C4880}"/>
              </a:ext>
            </a:extLst>
          </p:cNvPr>
          <p:cNvSpPr txBox="1"/>
          <p:nvPr/>
        </p:nvSpPr>
        <p:spPr>
          <a:xfrm>
            <a:off x="434689" y="267393"/>
            <a:ext cx="2380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DSL</a:t>
            </a:r>
            <a:r>
              <a:rPr lang="zh-CN" altLang="en-US" sz="2800" b="1" dirty="0"/>
              <a:t>森林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3A5489D-AFD9-D052-2BEC-4D1F922701B3}"/>
              </a:ext>
            </a:extLst>
          </p:cNvPr>
          <p:cNvSpPr txBox="1"/>
          <p:nvPr/>
        </p:nvSpPr>
        <p:spPr>
          <a:xfrm>
            <a:off x="1261241" y="1658532"/>
            <a:ext cx="79773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软件结构空间中发生的一切都通过程序语言表达</a:t>
            </a:r>
            <a:endParaRPr lang="en-US" altLang="zh-CN" sz="2800" dirty="0"/>
          </a:p>
          <a:p>
            <a:r>
              <a:rPr lang="zh-CN" altLang="en-US" sz="2800" dirty="0"/>
              <a:t>程序语言定义了软件结构空间的描述坐标系</a:t>
            </a:r>
            <a:endParaRPr lang="en-US" altLang="zh-CN" sz="2800" dirty="0"/>
          </a:p>
          <a:p>
            <a:r>
              <a:rPr lang="zh-CN" altLang="en-US" sz="2800" dirty="0"/>
              <a:t>通用程序语言是全局坐标系</a:t>
            </a:r>
            <a:endParaRPr lang="en-US" altLang="zh-CN" sz="2800" dirty="0"/>
          </a:p>
          <a:p>
            <a:r>
              <a:rPr lang="en-US" altLang="zh-CN" sz="2800" dirty="0"/>
              <a:t>DSL</a:t>
            </a:r>
            <a:r>
              <a:rPr lang="zh-CN" altLang="en-US" sz="2800" dirty="0"/>
              <a:t>森林在不同的局部采用不同的领域结构坐标系</a:t>
            </a:r>
            <a:endParaRPr lang="en-US" altLang="zh-CN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8FBF210-C231-2603-92C2-840F4E6BF386}"/>
              </a:ext>
            </a:extLst>
          </p:cNvPr>
          <p:cNvSpPr txBox="1"/>
          <p:nvPr/>
        </p:nvSpPr>
        <p:spPr>
          <a:xfrm>
            <a:off x="1131964" y="3888648"/>
            <a:ext cx="80341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/>
              <a:t>DSL</a:t>
            </a:r>
            <a:r>
              <a:rPr lang="zh-CN" altLang="en-US" sz="3600" dirty="0"/>
              <a:t>是</a:t>
            </a:r>
            <a:r>
              <a:rPr lang="en-US" altLang="zh-CN" sz="3600" dirty="0"/>
              <a:t>DDD</a:t>
            </a:r>
            <a:r>
              <a:rPr lang="zh-CN" altLang="en-US" sz="3600" dirty="0"/>
              <a:t>中领域语言的最高形态</a:t>
            </a:r>
            <a:endParaRPr lang="en-US" altLang="zh-CN" sz="3600" dirty="0"/>
          </a:p>
          <a:p>
            <a:pPr algn="ctr"/>
            <a:r>
              <a:rPr lang="zh-CN" altLang="en-US" sz="3600" dirty="0"/>
              <a:t>横向</a:t>
            </a:r>
            <a:r>
              <a:rPr lang="en-US" altLang="zh-CN" sz="3600" dirty="0"/>
              <a:t>+</a:t>
            </a:r>
            <a:r>
              <a:rPr lang="zh-CN" altLang="en-US" sz="3600" dirty="0"/>
              <a:t>纵向分解很自然的产生</a:t>
            </a:r>
            <a:r>
              <a:rPr lang="en-US" altLang="zh-CN" sz="3600" dirty="0"/>
              <a:t>DSL</a:t>
            </a:r>
            <a:r>
              <a:rPr lang="zh-CN" altLang="en-US" sz="3600" dirty="0"/>
              <a:t>森林</a:t>
            </a:r>
            <a:endParaRPr lang="en-US" altLang="zh-CN" sz="3600" dirty="0"/>
          </a:p>
          <a:p>
            <a:pPr algn="ctr"/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0641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D596EB-6F2F-0AA5-EADC-54681399E5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0D68D1F0-F557-179C-279A-DA673AD929A8}"/>
              </a:ext>
            </a:extLst>
          </p:cNvPr>
          <p:cNvSpPr txBox="1"/>
          <p:nvPr/>
        </p:nvSpPr>
        <p:spPr>
          <a:xfrm>
            <a:off x="434689" y="267393"/>
            <a:ext cx="2380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DSL</a:t>
            </a:r>
            <a:r>
              <a:rPr lang="zh-CN" altLang="en-US" sz="2800" b="1" dirty="0"/>
              <a:t>扩展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EEE3978-706F-A45F-66F6-8E5D13B3B7FA}"/>
              </a:ext>
            </a:extLst>
          </p:cNvPr>
          <p:cNvSpPr txBox="1"/>
          <p:nvPr/>
        </p:nvSpPr>
        <p:spPr>
          <a:xfrm>
            <a:off x="819808" y="1658532"/>
            <a:ext cx="10083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err="1"/>
              <a:t>TaskFlow</a:t>
            </a:r>
            <a:r>
              <a:rPr lang="en-US" altLang="zh-CN" sz="2800" dirty="0"/>
              <a:t> = TaskFlow0 + G&lt;</a:t>
            </a:r>
            <a:r>
              <a:rPr lang="en-US" altLang="zh-CN" sz="2800" dirty="0" err="1"/>
              <a:t>BatchTask</a:t>
            </a:r>
            <a:r>
              <a:rPr lang="en-US" altLang="zh-CN" sz="2800" dirty="0"/>
              <a:t>&gt; +G&lt;</a:t>
            </a:r>
            <a:r>
              <a:rPr lang="en-US" altLang="zh-CN" sz="2800" dirty="0" err="1"/>
              <a:t>RecordModel</a:t>
            </a:r>
            <a:r>
              <a:rPr lang="en-US" altLang="zh-CN" sz="2800" dirty="0"/>
              <a:t>&gt;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4B167ED-34DF-C8B6-F5FE-D938DB40FD68}"/>
              </a:ext>
            </a:extLst>
          </p:cNvPr>
          <p:cNvSpPr txBox="1"/>
          <p:nvPr/>
        </p:nvSpPr>
        <p:spPr>
          <a:xfrm>
            <a:off x="1358987" y="3131903"/>
            <a:ext cx="91723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无需针对任何</a:t>
            </a:r>
            <a:r>
              <a:rPr lang="en-US" altLang="zh-CN" sz="3600" dirty="0"/>
              <a:t>XDSL</a:t>
            </a:r>
            <a:r>
              <a:rPr lang="zh-CN" altLang="en-US" sz="3600" dirty="0"/>
              <a:t>设计扩展机制</a:t>
            </a:r>
            <a:endParaRPr lang="en-US" altLang="zh-CN" sz="3600" dirty="0"/>
          </a:p>
          <a:p>
            <a:pPr algn="ctr"/>
            <a:r>
              <a:rPr lang="en-US" altLang="zh-CN" sz="3600" dirty="0"/>
              <a:t>XDSL</a:t>
            </a:r>
            <a:r>
              <a:rPr lang="zh-CN" altLang="en-US" sz="3600" dirty="0"/>
              <a:t>可以通过元编程实现无缝嵌入</a:t>
            </a:r>
            <a:endParaRPr lang="en-US" altLang="zh-CN" sz="3600" dirty="0"/>
          </a:p>
          <a:p>
            <a:pPr algn="ctr"/>
            <a:r>
              <a:rPr lang="zh-CN" altLang="en-US" sz="3600" dirty="0"/>
              <a:t>统一元模型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3394564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6B784D-64F9-9FC6-6478-B3BDB01F9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8F499985-7084-C47D-2AAB-B5C785280D60}"/>
              </a:ext>
            </a:extLst>
          </p:cNvPr>
          <p:cNvSpPr txBox="1"/>
          <p:nvPr/>
        </p:nvSpPr>
        <p:spPr>
          <a:xfrm>
            <a:off x="434689" y="267393"/>
            <a:ext cx="2380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可视化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F37E3F4-9332-037A-CD77-1785A4B12F5F}"/>
              </a:ext>
            </a:extLst>
          </p:cNvPr>
          <p:cNvSpPr txBox="1"/>
          <p:nvPr/>
        </p:nvSpPr>
        <p:spPr>
          <a:xfrm>
            <a:off x="3148371" y="1658532"/>
            <a:ext cx="58332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可视化模型 </a:t>
            </a:r>
            <a:r>
              <a:rPr lang="en-US" altLang="zh-CN" sz="2800" dirty="0"/>
              <a:t>= </a:t>
            </a:r>
            <a:r>
              <a:rPr lang="zh-CN" altLang="en-US" sz="2800" dirty="0"/>
              <a:t>设计器</a:t>
            </a:r>
            <a:r>
              <a:rPr lang="en-US" altLang="zh-CN" sz="2800" dirty="0"/>
              <a:t>(DSL)</a:t>
            </a:r>
          </a:p>
          <a:p>
            <a:r>
              <a:rPr lang="en-US" altLang="zh-CN" sz="2800" dirty="0"/>
              <a:t>DSL             = </a:t>
            </a:r>
            <a:r>
              <a:rPr lang="zh-CN" altLang="en-US" sz="2800" dirty="0"/>
              <a:t>序列化</a:t>
            </a:r>
            <a:r>
              <a:rPr lang="en-US" altLang="zh-CN" sz="2800" dirty="0"/>
              <a:t>(</a:t>
            </a:r>
            <a:r>
              <a:rPr lang="zh-CN" altLang="en-US" sz="2800" dirty="0"/>
              <a:t>可视化模型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7BE9E6B-A017-1DF9-50D9-50BF8CB297D6}"/>
              </a:ext>
            </a:extLst>
          </p:cNvPr>
          <p:cNvSpPr txBox="1"/>
          <p:nvPr/>
        </p:nvSpPr>
        <p:spPr>
          <a:xfrm>
            <a:off x="1176107" y="3480558"/>
            <a:ext cx="97777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可视化的本质是模型信息存在多种表象</a:t>
            </a:r>
            <a:endParaRPr lang="en-US" altLang="zh-CN" sz="3600" dirty="0"/>
          </a:p>
          <a:p>
            <a:pPr algn="ctr"/>
            <a:r>
              <a:rPr lang="zh-CN" altLang="en-US" sz="3600" dirty="0"/>
              <a:t>不同表象之间可以进行可逆转换</a:t>
            </a:r>
          </a:p>
        </p:txBody>
      </p:sp>
    </p:spTree>
    <p:extLst>
      <p:ext uri="{BB962C8B-B14F-4D97-AF65-F5344CB8AC3E}">
        <p14:creationId xmlns:p14="http://schemas.microsoft.com/office/powerpoint/2010/main" val="4212821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8056B9-2174-E9E7-2716-980749CD4C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7941B9C7-9907-23AC-9ACC-65D19F49BB84}"/>
              </a:ext>
            </a:extLst>
          </p:cNvPr>
          <p:cNvSpPr txBox="1"/>
          <p:nvPr/>
        </p:nvSpPr>
        <p:spPr>
          <a:xfrm>
            <a:off x="434689" y="267393"/>
            <a:ext cx="3557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差量化编辑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1C57F9F-5326-38FE-8DEA-BA226F534187}"/>
              </a:ext>
            </a:extLst>
          </p:cNvPr>
          <p:cNvSpPr txBox="1"/>
          <p:nvPr/>
        </p:nvSpPr>
        <p:spPr>
          <a:xfrm>
            <a:off x="770407" y="3170445"/>
            <a:ext cx="96726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可视化编辑可以执行全量编辑</a:t>
            </a:r>
            <a:endParaRPr lang="en-US" altLang="zh-CN" sz="3600" dirty="0"/>
          </a:p>
          <a:p>
            <a:pPr algn="ctr"/>
            <a:r>
              <a:rPr lang="zh-CN" altLang="en-US" sz="3600" dirty="0"/>
              <a:t>自动计算差量变更并单独保存</a:t>
            </a:r>
            <a:endParaRPr lang="en-US" altLang="zh-CN" sz="3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8058F2F-2100-4E4B-539A-3DC84DAD8AC1}"/>
              </a:ext>
            </a:extLst>
          </p:cNvPr>
          <p:cNvSpPr txBox="1"/>
          <p:nvPr/>
        </p:nvSpPr>
        <p:spPr>
          <a:xfrm>
            <a:off x="239636" y="979798"/>
            <a:ext cx="117610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err="1"/>
              <a:t>PageInEditor</a:t>
            </a:r>
            <a:r>
              <a:rPr lang="en-US" altLang="zh-CN" sz="3200" dirty="0"/>
              <a:t> = </a:t>
            </a:r>
            <a:r>
              <a:rPr lang="en-US" altLang="zh-CN" sz="3200" dirty="0" err="1"/>
              <a:t>DeltaPage</a:t>
            </a:r>
            <a:r>
              <a:rPr lang="en-US" altLang="zh-CN" sz="3200" dirty="0"/>
              <a:t> x-extends Generator&lt;</a:t>
            </a:r>
            <a:r>
              <a:rPr lang="en-US" altLang="zh-CN" sz="3200" dirty="0" err="1"/>
              <a:t>ViewModel</a:t>
            </a:r>
            <a:r>
              <a:rPr lang="en-US" altLang="zh-CN" sz="3200" dirty="0"/>
              <a:t>&gt;</a:t>
            </a:r>
          </a:p>
          <a:p>
            <a:pPr algn="ctr"/>
            <a:r>
              <a:rPr lang="en-US" altLang="zh-CN" sz="3200" dirty="0" err="1"/>
              <a:t>DeltaPage</a:t>
            </a:r>
            <a:r>
              <a:rPr lang="en-US" altLang="zh-CN" sz="3200" dirty="0"/>
              <a:t> = </a:t>
            </a:r>
            <a:r>
              <a:rPr lang="en-US" altLang="zh-CN" sz="3200" dirty="0" err="1"/>
              <a:t>PageInEditor</a:t>
            </a:r>
            <a:r>
              <a:rPr lang="en-US" altLang="zh-CN" sz="3200" dirty="0"/>
              <a:t> x-diff Generator&lt;</a:t>
            </a:r>
            <a:r>
              <a:rPr lang="en-US" altLang="zh-CN" sz="3200" dirty="0" err="1"/>
              <a:t>ViewModel</a:t>
            </a:r>
            <a:r>
              <a:rPr lang="en-US" altLang="zh-CN" sz="32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05445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163B90-E601-ED1D-7C71-F662D51200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007A5F67-71BB-A6B2-3312-625E45B52A16}"/>
              </a:ext>
            </a:extLst>
          </p:cNvPr>
          <p:cNvSpPr txBox="1"/>
          <p:nvPr/>
        </p:nvSpPr>
        <p:spPr>
          <a:xfrm>
            <a:off x="434689" y="267393"/>
            <a:ext cx="2380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模板化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C880CE3-CBFC-DB34-CCBE-7697C38F3BCF}"/>
              </a:ext>
            </a:extLst>
          </p:cNvPr>
          <p:cNvSpPr txBox="1"/>
          <p:nvPr/>
        </p:nvSpPr>
        <p:spPr>
          <a:xfrm>
            <a:off x="1563939" y="1412590"/>
            <a:ext cx="91881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              报表模板 </a:t>
            </a:r>
            <a:r>
              <a:rPr lang="en-US" altLang="zh-CN" sz="2800" dirty="0"/>
              <a:t>= Excel + </a:t>
            </a:r>
            <a:r>
              <a:rPr lang="zh-CN" altLang="en-US" sz="2800" dirty="0"/>
              <a:t>报表扩展</a:t>
            </a:r>
            <a:endParaRPr lang="en-US" altLang="zh-CN" sz="2800" dirty="0"/>
          </a:p>
          <a:p>
            <a:r>
              <a:rPr lang="en-US" altLang="zh-CN" sz="2800" dirty="0"/>
              <a:t>Editor&lt;</a:t>
            </a:r>
            <a:r>
              <a:rPr lang="zh-CN" altLang="en-US" sz="2800" dirty="0"/>
              <a:t>报表模板</a:t>
            </a:r>
            <a:r>
              <a:rPr lang="en-US" altLang="zh-CN" sz="2800" dirty="0"/>
              <a:t>&gt; = Editor&lt;Excel&gt; + Editor&lt;</a:t>
            </a:r>
            <a:r>
              <a:rPr lang="zh-CN" altLang="en-US" sz="2800" dirty="0"/>
              <a:t>报表扩展</a:t>
            </a:r>
            <a:r>
              <a:rPr lang="en-US" altLang="zh-CN" sz="2800" dirty="0"/>
              <a:t>&gt;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5D7D9EC-589E-C0E6-62A7-FDC2202CB2B8}"/>
              </a:ext>
            </a:extLst>
          </p:cNvPr>
          <p:cNvSpPr txBox="1"/>
          <p:nvPr/>
        </p:nvSpPr>
        <p:spPr>
          <a:xfrm>
            <a:off x="1346377" y="3121104"/>
            <a:ext cx="8939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任何</a:t>
            </a:r>
            <a:r>
              <a:rPr lang="en-US" altLang="zh-CN" sz="3600" dirty="0"/>
              <a:t>Excel</a:t>
            </a:r>
            <a:r>
              <a:rPr lang="zh-CN" altLang="en-US" sz="3600" dirty="0"/>
              <a:t>都是合法的</a:t>
            </a:r>
            <a:r>
              <a:rPr lang="en-US" altLang="zh-CN" sz="3600" dirty="0"/>
              <a:t>Excel</a:t>
            </a:r>
            <a:r>
              <a:rPr lang="zh-CN" altLang="en-US" sz="3600" dirty="0"/>
              <a:t>报表模板</a:t>
            </a:r>
            <a:endParaRPr lang="en-US" altLang="zh-CN" sz="3600" dirty="0"/>
          </a:p>
          <a:p>
            <a:pPr algn="ctr"/>
            <a:r>
              <a:rPr lang="zh-CN" altLang="en-US" sz="3600" dirty="0"/>
              <a:t>模板设计器可以采用线性化设计</a:t>
            </a:r>
          </a:p>
        </p:txBody>
      </p:sp>
    </p:spTree>
    <p:extLst>
      <p:ext uri="{BB962C8B-B14F-4D97-AF65-F5344CB8AC3E}">
        <p14:creationId xmlns:p14="http://schemas.microsoft.com/office/powerpoint/2010/main" val="8076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7A364C-FA4E-4FCE-860A-197DF7E294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8D2086FC-0782-E558-C3B2-3823BCCA77B5}"/>
              </a:ext>
            </a:extLst>
          </p:cNvPr>
          <p:cNvSpPr txBox="1"/>
          <p:nvPr/>
        </p:nvSpPr>
        <p:spPr>
          <a:xfrm>
            <a:off x="434689" y="267393"/>
            <a:ext cx="3557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Delta</a:t>
            </a:r>
            <a:r>
              <a:rPr lang="zh-CN" altLang="en-US" sz="2800" b="1" dirty="0"/>
              <a:t>定制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12154C9-8637-D74D-8FE1-C71D6DEEB52B}"/>
              </a:ext>
            </a:extLst>
          </p:cNvPr>
          <p:cNvSpPr txBox="1"/>
          <p:nvPr/>
        </p:nvSpPr>
        <p:spPr>
          <a:xfrm>
            <a:off x="1563939" y="1412590"/>
            <a:ext cx="91881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              Loader :: Path -&gt; Model</a:t>
            </a:r>
          </a:p>
          <a:p>
            <a:r>
              <a:rPr lang="en-US" altLang="zh-CN" sz="2800" dirty="0"/>
              <a:t>Possible Loader :: Possible Path -&gt; Possible Model</a:t>
            </a:r>
          </a:p>
          <a:p>
            <a:endParaRPr lang="en-US" altLang="zh-CN" sz="2800" dirty="0"/>
          </a:p>
          <a:p>
            <a:r>
              <a:rPr lang="en-US" altLang="zh-CN" sz="2800" dirty="0"/>
              <a:t>Possible Path = </a:t>
            </a:r>
            <a:r>
              <a:rPr lang="en-US" altLang="zh-CN" sz="2800" dirty="0" err="1"/>
              <a:t>DeltaPath</a:t>
            </a:r>
            <a:r>
              <a:rPr lang="en-US" altLang="zh-CN" sz="2800" dirty="0"/>
              <a:t> + </a:t>
            </a:r>
            <a:r>
              <a:rPr lang="en-US" altLang="zh-CN" sz="2800" dirty="0" err="1"/>
              <a:t>StdPath</a:t>
            </a:r>
            <a:endParaRPr lang="en-US" altLang="zh-CN" sz="2800" dirty="0"/>
          </a:p>
          <a:p>
            <a:r>
              <a:rPr lang="en-US" altLang="zh-CN" sz="2800" dirty="0"/>
              <a:t>Model = Loader&lt;</a:t>
            </a:r>
            <a:r>
              <a:rPr lang="en-US" altLang="zh-CN" sz="2800" dirty="0" err="1"/>
              <a:t>DeltaPath</a:t>
            </a:r>
            <a:r>
              <a:rPr lang="en-US" altLang="zh-CN" sz="2800" dirty="0"/>
              <a:t> + </a:t>
            </a:r>
            <a:r>
              <a:rPr lang="en-US" altLang="zh-CN" sz="2800" dirty="0" err="1"/>
              <a:t>StdPath</a:t>
            </a:r>
            <a:r>
              <a:rPr lang="en-US" altLang="zh-CN" sz="2800" dirty="0"/>
              <a:t>&gt;</a:t>
            </a:r>
          </a:p>
          <a:p>
            <a:r>
              <a:rPr lang="en-US" altLang="zh-CN" sz="2800" dirty="0"/>
              <a:t>Model = Loader&lt;</a:t>
            </a:r>
            <a:r>
              <a:rPr lang="en-US" altLang="zh-CN" sz="2800" dirty="0" err="1"/>
              <a:t>DeltaPath</a:t>
            </a:r>
            <a:r>
              <a:rPr lang="en-US" altLang="zh-CN" sz="2800" dirty="0"/>
              <a:t>&gt; x-extends Loader&lt;</a:t>
            </a:r>
            <a:r>
              <a:rPr lang="en-US" altLang="zh-CN" sz="2800" dirty="0" err="1"/>
              <a:t>StdPath</a:t>
            </a:r>
            <a:r>
              <a:rPr lang="en-US" altLang="zh-CN" sz="2800" dirty="0"/>
              <a:t>&gt;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CB96F2B-C46D-05CD-E375-08D9B045E32B}"/>
              </a:ext>
            </a:extLst>
          </p:cNvPr>
          <p:cNvSpPr txBox="1"/>
          <p:nvPr/>
        </p:nvSpPr>
        <p:spPr>
          <a:xfrm>
            <a:off x="1409439" y="4245081"/>
            <a:ext cx="94183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一切概念都可以前置</a:t>
            </a:r>
            <a:r>
              <a:rPr lang="en-US" altLang="zh-CN" sz="3600" dirty="0"/>
              <a:t>Possible</a:t>
            </a:r>
            <a:r>
              <a:rPr lang="zh-CN" altLang="en-US" sz="3600" dirty="0"/>
              <a:t>算子</a:t>
            </a:r>
            <a:endParaRPr lang="en-US" altLang="zh-CN" sz="3600" dirty="0"/>
          </a:p>
          <a:p>
            <a:pPr algn="ctr"/>
            <a:r>
              <a:rPr lang="en-US" altLang="zh-CN" sz="3600" dirty="0"/>
              <a:t>Possible X </a:t>
            </a:r>
            <a:r>
              <a:rPr lang="zh-CN" altLang="en-US" sz="3600" dirty="0"/>
              <a:t>意味着</a:t>
            </a:r>
            <a:r>
              <a:rPr lang="en-US" altLang="zh-CN" sz="3600" dirty="0"/>
              <a:t>X</a:t>
            </a:r>
            <a:r>
              <a:rPr lang="zh-CN" altLang="en-US" sz="3600" dirty="0"/>
              <a:t>的演化</a:t>
            </a:r>
            <a:endParaRPr lang="en-US" altLang="zh-CN" sz="3600" dirty="0"/>
          </a:p>
          <a:p>
            <a:pPr algn="ctr"/>
            <a:r>
              <a:rPr lang="zh-CN" altLang="en-US" sz="3600" dirty="0"/>
              <a:t>虚拟文件系统提供统一的（名 </a:t>
            </a:r>
            <a:r>
              <a:rPr lang="en-US" altLang="zh-CN" sz="3600" dirty="0"/>
              <a:t>-&gt; </a:t>
            </a:r>
            <a:r>
              <a:rPr lang="zh-CN" altLang="en-US" sz="3600" dirty="0"/>
              <a:t>实） 转换</a:t>
            </a:r>
          </a:p>
        </p:txBody>
      </p:sp>
    </p:spTree>
    <p:extLst>
      <p:ext uri="{BB962C8B-B14F-4D97-AF65-F5344CB8AC3E}">
        <p14:creationId xmlns:p14="http://schemas.microsoft.com/office/powerpoint/2010/main" val="438674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6C4391-B621-F9A0-5FCF-E6CDFDE59F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FCCFA090-07AF-74B8-33CF-E33873817493}"/>
              </a:ext>
            </a:extLst>
          </p:cNvPr>
          <p:cNvSpPr txBox="1"/>
          <p:nvPr/>
        </p:nvSpPr>
        <p:spPr>
          <a:xfrm>
            <a:off x="434688" y="267393"/>
            <a:ext cx="4591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图灵完备的第三条技术路线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23AE87D-C3A1-2EF7-09D9-800E153C6DAD}"/>
              </a:ext>
            </a:extLst>
          </p:cNvPr>
          <p:cNvSpPr txBox="1"/>
          <p:nvPr/>
        </p:nvSpPr>
        <p:spPr>
          <a:xfrm>
            <a:off x="1954924" y="1416723"/>
            <a:ext cx="76998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           Y = F(X)</a:t>
            </a:r>
          </a:p>
          <a:p>
            <a:pPr algn="ctr"/>
            <a:r>
              <a:rPr lang="en-US" altLang="zh-CN" sz="4000" dirty="0"/>
              <a:t>  = (F0+F1)(X0+X1)</a:t>
            </a:r>
          </a:p>
          <a:p>
            <a:pPr algn="ctr"/>
            <a:r>
              <a:rPr lang="en-US" altLang="zh-CN" sz="4000" dirty="0"/>
              <a:t>= F0(X0) + Delta</a:t>
            </a:r>
          </a:p>
          <a:p>
            <a:pPr algn="ctr"/>
            <a:r>
              <a:rPr lang="zh-CN" altLang="en-US" sz="4000" dirty="0"/>
              <a:t>    </a:t>
            </a:r>
            <a:endParaRPr lang="en-US" altLang="zh-CN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4E2CD5D-C17B-E1E9-59C4-0C3F645A63B3}"/>
                  </a:ext>
                </a:extLst>
              </p:cNvPr>
              <p:cNvSpPr txBox="1"/>
              <p:nvPr/>
            </p:nvSpPr>
            <p:spPr>
              <a:xfrm>
                <a:off x="1954924" y="3826744"/>
                <a:ext cx="7863839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4000" dirty="0"/>
                  <a:t>    图灵机：固定机器，无限数据</a:t>
                </a:r>
                <a:endParaRPr lang="en-US" altLang="zh-CN" sz="40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sz="4000" b="0" i="1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zh-CN" altLang="en-US" sz="400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zh-CN" altLang="en-US" sz="4000" i="1">
                        <a:latin typeface="Cambria Math" panose="02040503050406030204" pitchFamily="18" charset="0"/>
                      </a:rPr>
                      <m:t>演算</m:t>
                    </m:r>
                  </m:oMath>
                </a14:m>
                <a:r>
                  <a:rPr lang="zh-CN" altLang="en-US" sz="4000" dirty="0"/>
                  <a:t>：固定数据，无限机器</a:t>
                </a:r>
                <a:endParaRPr lang="en-US" altLang="zh-CN" sz="4000" dirty="0"/>
              </a:p>
              <a:p>
                <a:pPr algn="ctr"/>
                <a:r>
                  <a:rPr lang="zh-CN" altLang="en-US" sz="4000" dirty="0"/>
                  <a:t>可逆计算：有限认知，微扰展开</a:t>
                </a:r>
                <a:endParaRPr lang="en-US" altLang="zh-CN" sz="4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4E2CD5D-C17B-E1E9-59C4-0C3F645A6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924" y="3826744"/>
                <a:ext cx="7863839" cy="1938992"/>
              </a:xfrm>
              <a:prstGeom prst="rect">
                <a:avLst/>
              </a:prstGeom>
              <a:blipFill>
                <a:blip r:embed="rId2"/>
                <a:stretch>
                  <a:fillRect t="-5660" b="-125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19001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055157-B8D2-CDBA-EA65-3754909AEC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339E7B26-E165-6268-08DD-3CB9CF0FA869}"/>
              </a:ext>
            </a:extLst>
          </p:cNvPr>
          <p:cNvSpPr txBox="1"/>
          <p:nvPr/>
        </p:nvSpPr>
        <p:spPr>
          <a:xfrm>
            <a:off x="434689" y="267393"/>
            <a:ext cx="3557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沿时间线逆行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5C883B5-DEE5-9872-BC7A-DDC8D12C038B}"/>
              </a:ext>
            </a:extLst>
          </p:cNvPr>
          <p:cNvSpPr txBox="1"/>
          <p:nvPr/>
        </p:nvSpPr>
        <p:spPr>
          <a:xfrm>
            <a:off x="832419" y="1412590"/>
            <a:ext cx="9919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              App[t] = Delta[t-1] x-extends Generator[t]&lt;DSL[t]&gt;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CCDF486-3B48-164B-FD42-552E98030241}"/>
              </a:ext>
            </a:extLst>
          </p:cNvPr>
          <p:cNvSpPr txBox="1"/>
          <p:nvPr/>
        </p:nvSpPr>
        <p:spPr>
          <a:xfrm>
            <a:off x="1165072" y="2838797"/>
            <a:ext cx="94183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可以在</a:t>
            </a:r>
            <a:r>
              <a:rPr lang="en-US" altLang="zh-CN" sz="3600" dirty="0"/>
              <a:t>t</a:t>
            </a:r>
            <a:r>
              <a:rPr lang="zh-CN" altLang="en-US" sz="3600" dirty="0"/>
              <a:t>时刻再确定</a:t>
            </a:r>
            <a:r>
              <a:rPr lang="en-US" altLang="zh-CN" sz="3600" dirty="0"/>
              <a:t>Generator</a:t>
            </a:r>
            <a:r>
              <a:rPr lang="zh-CN" altLang="en-US" sz="3600" dirty="0"/>
              <a:t>和</a:t>
            </a:r>
            <a:r>
              <a:rPr lang="en-US" altLang="zh-CN" sz="3600" dirty="0"/>
              <a:t>DSL</a:t>
            </a:r>
          </a:p>
          <a:p>
            <a:pPr algn="ctr"/>
            <a:r>
              <a:rPr lang="zh-CN" altLang="en-US" sz="3600" dirty="0"/>
              <a:t>基类的变化独立于派生类</a:t>
            </a:r>
          </a:p>
        </p:txBody>
      </p:sp>
    </p:spTree>
    <p:extLst>
      <p:ext uri="{BB962C8B-B14F-4D97-AF65-F5344CB8AC3E}">
        <p14:creationId xmlns:p14="http://schemas.microsoft.com/office/powerpoint/2010/main" val="636794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4062E4-4B87-90C5-1163-BA40A61012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3CB5A93F-C8DC-7580-EA4C-EAB0CBB7D7A4}"/>
              </a:ext>
            </a:extLst>
          </p:cNvPr>
          <p:cNvSpPr txBox="1"/>
          <p:nvPr/>
        </p:nvSpPr>
        <p:spPr>
          <a:xfrm>
            <a:off x="434689" y="267393"/>
            <a:ext cx="3557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张量积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512F9D7-7914-F6D5-5182-14766927F0F1}"/>
                  </a:ext>
                </a:extLst>
              </p:cNvPr>
              <p:cNvSpPr txBox="1"/>
              <p:nvPr/>
            </p:nvSpPr>
            <p:spPr>
              <a:xfrm>
                <a:off x="365760" y="1008994"/>
                <a:ext cx="11111537" cy="3259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r>
                        <a:rPr lang="pt-BR" altLang="zh-CN" sz="28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pt-BR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pt-BR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pt-BR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pt-BR" sz="280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altLang="zh-CN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CN" sz="2800" i="1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pt-BR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pt-BR" sz="280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pt-BR" sz="280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⊗</m:t>
                          </m:r>
                          <m:sSub>
                            <m:sSub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2800" dirty="0"/>
              </a:p>
              <a:p>
                <a:endParaRPr lang="pt-BR" altLang="zh-CN" sz="2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zh-CN" sz="28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⊗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pt-BR" altLang="zh-CN" sz="28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altLang="zh-CN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CN" sz="2800" i="1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pt-BR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pt-BR" sz="280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pt-BR" sz="280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⊗</m:t>
                          </m:r>
                          <m:sSub>
                            <m:sSub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𝐿𝑜𝑎𝑑𝑒𝑟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𝑤𝑓𝑁𝑎𝑚𝑒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⊗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𝑠𝑡𝑒𝑝𝑁𝑎𝑚𝑒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⊗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𝑎𝑐𝑡𝑖𝑜𝑛𝑁𝑎𝑚𝑒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𝑎𝑐𝑡𝑖𝑜𝑛𝑃𝑎𝑟𝑎𝑚𝑠</m:t>
                      </m:r>
                    </m:oMath>
                  </m:oMathPara>
                </a14:m>
                <a:endParaRPr lang="en-US" altLang="zh-CN" sz="28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512F9D7-7914-F6D5-5182-14766927F0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" y="1008994"/>
                <a:ext cx="11111537" cy="32594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59BE5AE2-3097-AAE6-A1BB-191C6748E273}"/>
              </a:ext>
            </a:extLst>
          </p:cNvPr>
          <p:cNvSpPr txBox="1"/>
          <p:nvPr/>
        </p:nvSpPr>
        <p:spPr>
          <a:xfrm>
            <a:off x="1727901" y="4754880"/>
            <a:ext cx="8898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框架的作用类似于张量积上的线性运算</a:t>
            </a:r>
          </a:p>
        </p:txBody>
      </p:sp>
    </p:spTree>
    <p:extLst>
      <p:ext uri="{BB962C8B-B14F-4D97-AF65-F5344CB8AC3E}">
        <p14:creationId xmlns:p14="http://schemas.microsoft.com/office/powerpoint/2010/main" val="20910182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D29302-1AD0-C9FE-543C-8AF9367676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F4F0DD3B-5CCF-7D26-34A7-6CA94D20B253}"/>
              </a:ext>
            </a:extLst>
          </p:cNvPr>
          <p:cNvSpPr txBox="1"/>
          <p:nvPr/>
        </p:nvSpPr>
        <p:spPr>
          <a:xfrm>
            <a:off x="434689" y="267393"/>
            <a:ext cx="3557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对偶设计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E40C094-A575-F9A9-CB54-5968C7C99FC6}"/>
              </a:ext>
            </a:extLst>
          </p:cNvPr>
          <p:cNvSpPr txBox="1"/>
          <p:nvPr/>
        </p:nvSpPr>
        <p:spPr>
          <a:xfrm>
            <a:off x="365760" y="1008994"/>
            <a:ext cx="111115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F(A) ~ B,   A ~ G(B)</a:t>
            </a:r>
          </a:p>
          <a:p>
            <a:pPr algn="ctr"/>
            <a:r>
              <a:rPr lang="en-US" altLang="zh-CN" sz="2800" dirty="0"/>
              <a:t>F(</a:t>
            </a:r>
            <a:r>
              <a:rPr lang="en-US" altLang="zh-CN" sz="2800" dirty="0" err="1"/>
              <a:t>A+dA</a:t>
            </a:r>
            <a:r>
              <a:rPr lang="en-US" altLang="zh-CN" sz="2800" dirty="0"/>
              <a:t>) = B + dB,  A + </a:t>
            </a:r>
            <a:r>
              <a:rPr lang="en-US" altLang="zh-CN" sz="2800" dirty="0" err="1"/>
              <a:t>dA</a:t>
            </a:r>
            <a:r>
              <a:rPr lang="en-US" altLang="zh-CN" sz="2800" dirty="0"/>
              <a:t> = G(B + dB)</a:t>
            </a:r>
          </a:p>
          <a:p>
            <a:pPr algn="ctr"/>
            <a:r>
              <a:rPr lang="en-US" altLang="zh-CN" sz="2800" dirty="0"/>
              <a:t>JSON + Meta =&gt; Entity, Entity + Meta =&gt; JSON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ACD1A48-4D76-3936-E66C-D35F8E3E183D}"/>
              </a:ext>
            </a:extLst>
          </p:cNvPr>
          <p:cNvSpPr txBox="1"/>
          <p:nvPr/>
        </p:nvSpPr>
        <p:spPr>
          <a:xfrm>
            <a:off x="1646971" y="2951305"/>
            <a:ext cx="88980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信息守恒</a:t>
            </a:r>
            <a:endParaRPr lang="en-US" altLang="zh-CN" sz="3600" dirty="0"/>
          </a:p>
          <a:p>
            <a:pPr algn="ctr"/>
            <a:r>
              <a:rPr lang="zh-CN" altLang="en-US" sz="3600" dirty="0"/>
              <a:t>永远采用</a:t>
            </a:r>
            <a:r>
              <a:rPr lang="en-US" altLang="zh-CN" sz="3600" dirty="0"/>
              <a:t>data + metadata</a:t>
            </a:r>
            <a:r>
              <a:rPr lang="zh-CN" altLang="en-US" sz="3600" dirty="0"/>
              <a:t>的配对设计</a:t>
            </a:r>
            <a:endParaRPr lang="en-US" altLang="zh-CN" sz="3600" dirty="0"/>
          </a:p>
          <a:p>
            <a:pPr algn="ctr"/>
            <a:r>
              <a:rPr lang="en-US" altLang="zh-CN" sz="3600" dirty="0"/>
              <a:t>Delta</a:t>
            </a:r>
            <a:r>
              <a:rPr lang="zh-CN" altLang="en-US" sz="3600" dirty="0"/>
              <a:t>扩展信息可以作为</a:t>
            </a:r>
            <a:r>
              <a:rPr lang="en-US" altLang="zh-CN" sz="3600" dirty="0"/>
              <a:t>metadata</a:t>
            </a:r>
            <a:r>
              <a:rPr lang="zh-CN" altLang="en-US" sz="3600" dirty="0"/>
              <a:t>保存</a:t>
            </a:r>
            <a:endParaRPr lang="en-US" altLang="zh-CN" sz="3600" dirty="0"/>
          </a:p>
          <a:p>
            <a:pPr algn="ctr"/>
            <a:r>
              <a:rPr lang="zh-CN" altLang="en-US" sz="3600" dirty="0"/>
              <a:t>通过补充</a:t>
            </a:r>
            <a:r>
              <a:rPr lang="en-US" altLang="zh-CN" sz="3600" dirty="0"/>
              <a:t>Delta</a:t>
            </a:r>
            <a:r>
              <a:rPr lang="zh-CN" altLang="en-US" sz="3600" dirty="0"/>
              <a:t>信息实现双向可逆转换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2063886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FF5750-EAC6-9850-F0BA-8B57BD40E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F37EA013-F51C-457C-E416-D0A42228768F}"/>
              </a:ext>
            </a:extLst>
          </p:cNvPr>
          <p:cNvSpPr txBox="1"/>
          <p:nvPr/>
        </p:nvSpPr>
        <p:spPr>
          <a:xfrm>
            <a:off x="434689" y="267393"/>
            <a:ext cx="3557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描述式 </a:t>
            </a:r>
            <a:r>
              <a:rPr lang="en-US" altLang="zh-CN" sz="2800" b="1" dirty="0"/>
              <a:t>vs. </a:t>
            </a:r>
            <a:r>
              <a:rPr lang="zh-CN" altLang="en-US" sz="2800" b="1" dirty="0"/>
              <a:t>命令式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491CBC1-39CF-BE60-B548-24668B72ABAE}"/>
              </a:ext>
            </a:extLst>
          </p:cNvPr>
          <p:cNvSpPr txBox="1"/>
          <p:nvPr/>
        </p:nvSpPr>
        <p:spPr>
          <a:xfrm>
            <a:off x="1691114" y="4370201"/>
            <a:ext cx="88980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命令式指定详细执行路径</a:t>
            </a:r>
            <a:endParaRPr lang="en-US" altLang="zh-CN" sz="3600" dirty="0"/>
          </a:p>
          <a:p>
            <a:pPr algn="ctr"/>
            <a:r>
              <a:rPr lang="zh-CN" altLang="en-US" sz="3600" dirty="0"/>
              <a:t>描述式仅指定当前位置和期望目标</a:t>
            </a:r>
            <a:endParaRPr lang="en-US" altLang="zh-CN" sz="3600" dirty="0"/>
          </a:p>
          <a:p>
            <a:pPr algn="ctr"/>
            <a:r>
              <a:rPr lang="zh-CN" altLang="en-US" sz="3600" dirty="0"/>
              <a:t>自动推导、选择优化路径</a:t>
            </a:r>
            <a:endParaRPr lang="en-US" altLang="zh-CN" sz="3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EE09E64-0159-7A52-D3B4-922A60B50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699" y="1683531"/>
            <a:ext cx="3584563" cy="247791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1F64805-4EFE-CD00-F108-EFE154319287}"/>
              </a:ext>
            </a:extLst>
          </p:cNvPr>
          <p:cNvSpPr txBox="1"/>
          <p:nvPr/>
        </p:nvSpPr>
        <p:spPr>
          <a:xfrm>
            <a:off x="1345324" y="979798"/>
            <a:ext cx="8898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命令式 </a:t>
            </a:r>
            <a:r>
              <a:rPr lang="en-US" altLang="zh-CN" sz="3600" dirty="0"/>
              <a:t>= Generator&lt;</a:t>
            </a:r>
            <a:r>
              <a:rPr lang="zh-CN" altLang="en-US" sz="3600" dirty="0"/>
              <a:t>描述式</a:t>
            </a:r>
            <a:r>
              <a:rPr lang="en-US" altLang="zh-CN" sz="36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718312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AE65B3-7AA0-255B-1227-2862865C65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581FF340-4D5B-F9B7-8249-75BD2B2CF5F0}"/>
              </a:ext>
            </a:extLst>
          </p:cNvPr>
          <p:cNvSpPr txBox="1"/>
          <p:nvPr/>
        </p:nvSpPr>
        <p:spPr>
          <a:xfrm>
            <a:off x="434689" y="267393"/>
            <a:ext cx="3557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框架无关性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6662274-4646-DA60-2D39-9FF11A8E4106}"/>
              </a:ext>
            </a:extLst>
          </p:cNvPr>
          <p:cNvSpPr txBox="1"/>
          <p:nvPr/>
        </p:nvSpPr>
        <p:spPr>
          <a:xfrm>
            <a:off x="1259664" y="3391162"/>
            <a:ext cx="96726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最小化信息表达具有某种唯一性</a:t>
            </a:r>
            <a:endParaRPr lang="en-US" altLang="zh-CN" sz="3600" dirty="0"/>
          </a:p>
          <a:p>
            <a:pPr algn="ctr"/>
            <a:r>
              <a:rPr lang="zh-CN" altLang="en-US" sz="3600" dirty="0"/>
              <a:t>同一信息的不同表象之间可以进行可逆转换</a:t>
            </a:r>
            <a:endParaRPr lang="en-US" altLang="zh-CN" sz="3600" dirty="0"/>
          </a:p>
          <a:p>
            <a:pPr algn="ctr"/>
            <a:r>
              <a:rPr lang="zh-CN" altLang="en-US" sz="3600" dirty="0"/>
              <a:t>业务与技术无关，存在于某个信息表达子空间</a:t>
            </a:r>
            <a:endParaRPr lang="en-US" altLang="zh-CN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81B5851-AAF6-34E3-3892-7A8327EBC8D3}"/>
                  </a:ext>
                </a:extLst>
              </p:cNvPr>
              <p:cNvSpPr txBox="1"/>
              <p:nvPr/>
            </p:nvSpPr>
            <p:spPr>
              <a:xfrm>
                <a:off x="1345324" y="979798"/>
                <a:ext cx="9431984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3600" dirty="0"/>
                  <a:t>技术实现 </a:t>
                </a:r>
                <a:r>
                  <a:rPr lang="en-US" altLang="zh-CN" sz="3600" dirty="0"/>
                  <a:t>= </a:t>
                </a:r>
                <a:r>
                  <a:rPr lang="zh-CN" altLang="en-US" sz="3600" dirty="0"/>
                  <a:t>必须的业务表达 </a:t>
                </a:r>
                <a:r>
                  <a:rPr lang="en-US" altLang="zh-CN" sz="3600" dirty="0"/>
                  <a:t>+ </a:t>
                </a:r>
                <a:r>
                  <a:rPr lang="zh-CN" altLang="en-US" sz="3600" dirty="0"/>
                  <a:t>技术细节</a:t>
                </a:r>
                <a:endParaRPr lang="en-US" altLang="zh-CN" sz="3600" dirty="0"/>
              </a:p>
              <a:p>
                <a:pPr algn="ctr"/>
                <a:endParaRPr lang="en-US" altLang="zh-CN" sz="3600" dirty="0"/>
              </a:p>
              <a:p>
                <a:pPr algn="ctr"/>
                <a:r>
                  <a:rPr lang="en-US" altLang="zh-CN" sz="3600" dirty="0"/>
                  <a:t>Min(</a:t>
                </a:r>
                <a:r>
                  <a:rPr lang="zh-CN" altLang="en-US" sz="3600" dirty="0"/>
                  <a:t>使用框架</a:t>
                </a:r>
                <a:r>
                  <a:rPr lang="en-US" altLang="zh-CN" sz="3600" dirty="0"/>
                  <a:t>1</a:t>
                </a:r>
                <a:r>
                  <a:rPr lang="zh-CN" altLang="en-US" sz="3600" dirty="0"/>
                  <a:t>表达）</a:t>
                </a:r>
                <a14:m>
                  <m:oMath xmlns:m="http://schemas.openxmlformats.org/officeDocument/2006/math">
                    <m:r>
                      <a:rPr lang="zh-CN" altLang="en-US" sz="3600" i="1" smtClean="0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altLang="zh-CN" sz="3600" dirty="0"/>
                  <a:t> Min(</a:t>
                </a:r>
                <a:r>
                  <a:rPr lang="zh-CN" altLang="en-US" sz="3600" dirty="0"/>
                  <a:t>使用框架</a:t>
                </a:r>
                <a:r>
                  <a:rPr lang="en-US" altLang="zh-CN" sz="3600" dirty="0"/>
                  <a:t>2</a:t>
                </a:r>
                <a:r>
                  <a:rPr lang="zh-CN" altLang="en-US" sz="3600" dirty="0"/>
                  <a:t>表达）</a:t>
                </a:r>
                <a:endParaRPr lang="en-US" altLang="zh-CN" sz="3600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81B5851-AAF6-34E3-3892-7A8327EBC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324" y="979798"/>
                <a:ext cx="9431984" cy="1754326"/>
              </a:xfrm>
              <a:prstGeom prst="rect">
                <a:avLst/>
              </a:prstGeom>
              <a:blipFill>
                <a:blip r:embed="rId2"/>
                <a:stretch>
                  <a:fillRect l="-1357" t="-5556" r="-1228" b="-121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99830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BF0F4A-2B3E-7281-02F1-69C27E7EBF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B9731F48-3A90-E7D2-3401-272702467467}"/>
              </a:ext>
            </a:extLst>
          </p:cNvPr>
          <p:cNvSpPr txBox="1"/>
          <p:nvPr/>
        </p:nvSpPr>
        <p:spPr>
          <a:xfrm>
            <a:off x="434689" y="267393"/>
            <a:ext cx="3557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编译器 </a:t>
            </a:r>
            <a:r>
              <a:rPr lang="en-US" altLang="zh-CN" sz="2800" b="1" dirty="0"/>
              <a:t>vs. </a:t>
            </a:r>
            <a:r>
              <a:rPr lang="zh-CN" altLang="en-US" sz="2800" b="1" dirty="0"/>
              <a:t>解释器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CCECC5A-97C6-667E-416E-E6F34E98099E}"/>
              </a:ext>
            </a:extLst>
          </p:cNvPr>
          <p:cNvSpPr txBox="1"/>
          <p:nvPr/>
        </p:nvSpPr>
        <p:spPr>
          <a:xfrm>
            <a:off x="1167699" y="4671323"/>
            <a:ext cx="96726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编译相当于函数的</a:t>
            </a:r>
            <a:r>
              <a:rPr lang="en-US" altLang="zh-CN" sz="3600" dirty="0"/>
              <a:t>partial apply</a:t>
            </a:r>
          </a:p>
          <a:p>
            <a:pPr algn="ctr"/>
            <a:r>
              <a:rPr lang="zh-CN" altLang="en-US" sz="3600" dirty="0"/>
              <a:t>低代码并不意味着低性能</a:t>
            </a:r>
            <a:endParaRPr lang="en-US" altLang="zh-CN" sz="3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52472F3-BA56-1492-4AD7-05349B111F2B}"/>
              </a:ext>
            </a:extLst>
          </p:cNvPr>
          <p:cNvSpPr txBox="1"/>
          <p:nvPr/>
        </p:nvSpPr>
        <p:spPr>
          <a:xfrm>
            <a:off x="1345324" y="979798"/>
            <a:ext cx="94319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/>
              <a:t>Page = </a:t>
            </a:r>
            <a:r>
              <a:rPr lang="en-US" altLang="zh-CN" sz="3600" dirty="0" err="1"/>
              <a:t>renderAmis</a:t>
            </a:r>
            <a:r>
              <a:rPr lang="en-US" altLang="zh-CN" sz="3600" dirty="0"/>
              <a:t>(</a:t>
            </a:r>
            <a:r>
              <a:rPr lang="en-US" altLang="zh-CN" sz="3600" dirty="0" err="1"/>
              <a:t>json</a:t>
            </a:r>
            <a:r>
              <a:rPr lang="en-US" altLang="zh-CN" sz="3600" dirty="0"/>
              <a:t>, data)</a:t>
            </a:r>
          </a:p>
          <a:p>
            <a:pPr algn="ctr"/>
            <a:r>
              <a:rPr lang="en-US" altLang="zh-CN" sz="3600" dirty="0"/>
              <a:t>            = (</a:t>
            </a:r>
            <a:r>
              <a:rPr lang="en-US" altLang="zh-CN" sz="3600" dirty="0" err="1"/>
              <a:t>renderAmis</a:t>
            </a:r>
            <a:r>
              <a:rPr lang="en-US" altLang="zh-CN" sz="3600" dirty="0"/>
              <a:t>(</a:t>
            </a:r>
            <a:r>
              <a:rPr lang="en-US" altLang="zh-CN" sz="3600" dirty="0" err="1"/>
              <a:t>json</a:t>
            </a:r>
            <a:r>
              <a:rPr lang="en-US" altLang="zh-CN" sz="3600" dirty="0"/>
              <a:t>))(data)</a:t>
            </a:r>
          </a:p>
          <a:p>
            <a:pPr algn="ctr"/>
            <a:endParaRPr lang="en-US" altLang="zh-CN" sz="3600" dirty="0"/>
          </a:p>
          <a:p>
            <a:pPr algn="ctr"/>
            <a:r>
              <a:rPr lang="en-US" altLang="zh-CN" sz="3600" dirty="0"/>
              <a:t>Component = </a:t>
            </a:r>
            <a:r>
              <a:rPr lang="en-US" altLang="zh-CN" sz="3600" dirty="0" err="1"/>
              <a:t>renderAmis</a:t>
            </a:r>
            <a:r>
              <a:rPr lang="en-US" altLang="zh-CN" sz="3600" dirty="0"/>
              <a:t>(</a:t>
            </a:r>
            <a:r>
              <a:rPr lang="en-US" altLang="zh-CN" sz="3600" dirty="0" err="1"/>
              <a:t>json</a:t>
            </a:r>
            <a:r>
              <a:rPr lang="en-US" altLang="zh-CN" sz="3600" dirty="0"/>
              <a:t>)  // </a:t>
            </a:r>
            <a:r>
              <a:rPr lang="zh-CN" altLang="en-US" sz="3600" dirty="0"/>
              <a:t>编译</a:t>
            </a:r>
            <a:endParaRPr lang="en-US" altLang="zh-CN" sz="3600" dirty="0"/>
          </a:p>
          <a:p>
            <a:pPr algn="ctr"/>
            <a:r>
              <a:rPr lang="en-US" altLang="zh-CN" sz="3600" dirty="0"/>
              <a:t>           Page = Component(data) // </a:t>
            </a:r>
            <a:r>
              <a:rPr lang="zh-CN" altLang="en-US" sz="3600" dirty="0"/>
              <a:t>运行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24977936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A3CA16-CDB7-96C5-AB19-CE9C76DE7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A593C644-28AA-05E3-123B-802B1171A447}"/>
              </a:ext>
            </a:extLst>
          </p:cNvPr>
          <p:cNvSpPr txBox="1"/>
          <p:nvPr/>
        </p:nvSpPr>
        <p:spPr>
          <a:xfrm>
            <a:off x="434689" y="267393"/>
            <a:ext cx="3557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避免裸对象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70C246C-CC82-6165-1FB6-FD91225777E0}"/>
              </a:ext>
            </a:extLst>
          </p:cNvPr>
          <p:cNvSpPr txBox="1"/>
          <p:nvPr/>
        </p:nvSpPr>
        <p:spPr>
          <a:xfrm>
            <a:off x="770407" y="3170445"/>
            <a:ext cx="96726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所有函数和对象都可以经过环境修饰</a:t>
            </a:r>
            <a:endParaRPr lang="en-US" altLang="zh-CN" sz="3600" dirty="0"/>
          </a:p>
          <a:p>
            <a:pPr algn="ctr"/>
            <a:r>
              <a:rPr lang="zh-CN" altLang="en-US" sz="3600" dirty="0"/>
              <a:t>通过环境间接发生相互作用</a:t>
            </a:r>
            <a:endParaRPr lang="en-US" altLang="zh-CN" sz="3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2A95D9F-47DF-9749-F25F-CDEA2B7854D5}"/>
              </a:ext>
            </a:extLst>
          </p:cNvPr>
          <p:cNvSpPr txBox="1"/>
          <p:nvPr/>
        </p:nvSpPr>
        <p:spPr>
          <a:xfrm>
            <a:off x="434689" y="979798"/>
            <a:ext cx="10872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err="1"/>
              <a:t>EnhancedTaskStep</a:t>
            </a:r>
            <a:r>
              <a:rPr lang="en-US" altLang="zh-CN" sz="3600" dirty="0"/>
              <a:t> = </a:t>
            </a:r>
            <a:r>
              <a:rPr lang="en-US" altLang="zh-CN" sz="3600" dirty="0" err="1"/>
              <a:t>TaskStep</a:t>
            </a:r>
            <a:r>
              <a:rPr lang="en-US" altLang="zh-CN" sz="3600" dirty="0"/>
              <a:t> + Decorators</a:t>
            </a:r>
          </a:p>
          <a:p>
            <a:pPr algn="ctr"/>
            <a:r>
              <a:rPr lang="en-US" altLang="zh-CN" sz="3600" dirty="0" err="1"/>
              <a:t>EnhancedObject</a:t>
            </a:r>
            <a:r>
              <a:rPr lang="en-US" altLang="zh-CN" sz="3600" dirty="0"/>
              <a:t> = </a:t>
            </a:r>
            <a:r>
              <a:rPr lang="en-US" altLang="zh-CN" sz="3600" dirty="0" err="1"/>
              <a:t>NakedObject</a:t>
            </a:r>
            <a:r>
              <a:rPr lang="en-US" altLang="zh-CN" sz="3600" dirty="0"/>
              <a:t> + Interceptors</a:t>
            </a:r>
          </a:p>
        </p:txBody>
      </p:sp>
    </p:spTree>
    <p:extLst>
      <p:ext uri="{BB962C8B-B14F-4D97-AF65-F5344CB8AC3E}">
        <p14:creationId xmlns:p14="http://schemas.microsoft.com/office/powerpoint/2010/main" val="2697688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6326D5-A2CF-B34B-929E-76392178F7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FD29FAD5-18FD-AA9B-FD60-0BC97D77488E}"/>
              </a:ext>
            </a:extLst>
          </p:cNvPr>
          <p:cNvSpPr txBox="1"/>
          <p:nvPr/>
        </p:nvSpPr>
        <p:spPr>
          <a:xfrm>
            <a:off x="434688" y="267393"/>
            <a:ext cx="4591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可逆计算的核心公式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6085056-720C-986A-7EAD-F0D14B82666E}"/>
              </a:ext>
            </a:extLst>
          </p:cNvPr>
          <p:cNvSpPr txBox="1"/>
          <p:nvPr/>
        </p:nvSpPr>
        <p:spPr>
          <a:xfrm>
            <a:off x="945931" y="1416723"/>
            <a:ext cx="102034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/>
              <a:t>App = Delta x-extends Generator&lt;DSL&gt;</a:t>
            </a:r>
            <a:r>
              <a:rPr lang="zh-CN" altLang="en-US" sz="4000" dirty="0"/>
              <a:t>    </a:t>
            </a:r>
            <a:endParaRPr lang="en-US" altLang="zh-CN" sz="4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5F033AA-9596-AAA9-6680-A86C35891B66}"/>
              </a:ext>
            </a:extLst>
          </p:cNvPr>
          <p:cNvSpPr txBox="1"/>
          <p:nvPr/>
        </p:nvSpPr>
        <p:spPr>
          <a:xfrm>
            <a:off x="1639614" y="2849282"/>
            <a:ext cx="86710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面向语言</a:t>
            </a:r>
            <a:r>
              <a:rPr lang="zh-CN" altLang="en-US" sz="4000"/>
              <a:t>编程范式</a:t>
            </a:r>
            <a:endParaRPr lang="en-US" altLang="zh-CN" sz="4000"/>
          </a:p>
          <a:p>
            <a:pPr algn="ctr"/>
            <a:r>
              <a:rPr lang="zh-CN" altLang="en-US" sz="4000" dirty="0"/>
              <a:t>产生式编程与面向差量编程的结合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304782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DCDFEE-BE4E-C2B4-EF7D-69CE9CAD5A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D43E391F-A193-8914-FD5D-C384AEEACA2F}"/>
              </a:ext>
            </a:extLst>
          </p:cNvPr>
          <p:cNvSpPr txBox="1"/>
          <p:nvPr/>
        </p:nvSpPr>
        <p:spPr>
          <a:xfrm>
            <a:off x="434688" y="267393"/>
            <a:ext cx="4591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模型驱动架构的补完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8478EFD-B1D7-977C-0D62-34DCE2371DF5}"/>
              </a:ext>
            </a:extLst>
          </p:cNvPr>
          <p:cNvSpPr txBox="1"/>
          <p:nvPr/>
        </p:nvSpPr>
        <p:spPr>
          <a:xfrm>
            <a:off x="945931" y="1416723"/>
            <a:ext cx="102034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/>
              <a:t>App = Transformer(Model)</a:t>
            </a:r>
          </a:p>
          <a:p>
            <a:r>
              <a:rPr lang="en-US" altLang="zh-CN" sz="4000" dirty="0"/>
              <a:t>               App = MDA + Delta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6451FFB-B87E-865B-F1BD-8E1162E280C6}"/>
              </a:ext>
            </a:extLst>
          </p:cNvPr>
          <p:cNvSpPr txBox="1"/>
          <p:nvPr/>
        </p:nvSpPr>
        <p:spPr>
          <a:xfrm>
            <a:off x="1090974" y="3366272"/>
            <a:ext cx="96611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模型和转换器都是已知的，应用是未知的</a:t>
            </a:r>
            <a:endParaRPr lang="en-US" altLang="zh-CN" sz="4000" dirty="0"/>
          </a:p>
          <a:p>
            <a:pPr algn="ctr"/>
            <a:r>
              <a:rPr lang="zh-CN" altLang="en-US" sz="4000" dirty="0"/>
              <a:t>未知</a:t>
            </a:r>
            <a:r>
              <a:rPr lang="en-US" altLang="zh-CN" sz="4000" dirty="0"/>
              <a:t>=</a:t>
            </a:r>
            <a:r>
              <a:rPr lang="zh-CN" altLang="en-US" sz="4000" dirty="0"/>
              <a:t>已知作为一个方程不可能长期平衡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3155458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D0163D-7A34-3FCA-4479-11E6970A1F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FF78BEA0-F9F1-FB4C-7BFC-23FF58EA27C7}"/>
              </a:ext>
            </a:extLst>
          </p:cNvPr>
          <p:cNvSpPr txBox="1"/>
          <p:nvPr/>
        </p:nvSpPr>
        <p:spPr>
          <a:xfrm>
            <a:off x="434688" y="267393"/>
            <a:ext cx="4591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Docker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的理论解释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2BD36B0-5D73-5977-95B8-495F14B4CE6F}"/>
              </a:ext>
            </a:extLst>
          </p:cNvPr>
          <p:cNvSpPr txBox="1"/>
          <p:nvPr/>
        </p:nvSpPr>
        <p:spPr>
          <a:xfrm>
            <a:off x="271167" y="1416723"/>
            <a:ext cx="11773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err="1"/>
              <a:t>DockerBuild</a:t>
            </a:r>
            <a:r>
              <a:rPr lang="en-US" altLang="zh-CN" sz="4000" dirty="0"/>
              <a:t>&lt;</a:t>
            </a:r>
            <a:r>
              <a:rPr lang="en-US" altLang="zh-CN" sz="4000" dirty="0" err="1"/>
              <a:t>DockerFile</a:t>
            </a:r>
            <a:r>
              <a:rPr lang="en-US" altLang="zh-CN" sz="4000" dirty="0"/>
              <a:t>&gt; overlay-fs </a:t>
            </a:r>
            <a:r>
              <a:rPr lang="en-US" altLang="zh-CN" sz="4000" dirty="0" err="1"/>
              <a:t>BaseImage</a:t>
            </a:r>
            <a:endParaRPr lang="en-US" altLang="zh-CN" sz="4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55ACAE5-92D3-E1B6-5FC2-37211D1249CB}"/>
              </a:ext>
            </a:extLst>
          </p:cNvPr>
          <p:cNvSpPr txBox="1"/>
          <p:nvPr/>
        </p:nvSpPr>
        <p:spPr>
          <a:xfrm>
            <a:off x="1090974" y="3366272"/>
            <a:ext cx="100899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/>
              <a:t>Docker</a:t>
            </a:r>
            <a:r>
              <a:rPr lang="zh-CN" altLang="en-US" sz="4000" dirty="0"/>
              <a:t>可以看作是可逆计算的一个具体实例</a:t>
            </a:r>
            <a:endParaRPr lang="en-US" altLang="zh-CN" sz="4000" dirty="0"/>
          </a:p>
          <a:p>
            <a:pPr algn="ctr"/>
            <a:r>
              <a:rPr lang="zh-CN" altLang="en-US" sz="4000" dirty="0"/>
              <a:t>所有基于差量概念的创新实践都可纳入</a:t>
            </a:r>
            <a:endParaRPr lang="en-US" altLang="zh-CN" sz="4000" dirty="0"/>
          </a:p>
          <a:p>
            <a:pPr algn="ctr"/>
            <a:r>
              <a:rPr lang="zh-CN" altLang="en-US" sz="4000" dirty="0"/>
              <a:t>可逆计算理论框架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1535226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BA5283-53A6-F3E4-9C62-968D8032F6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E8717F86-DC45-05F1-27F9-5AF76284AC69}"/>
              </a:ext>
            </a:extLst>
          </p:cNvPr>
          <p:cNvSpPr txBox="1"/>
          <p:nvPr/>
        </p:nvSpPr>
        <p:spPr>
          <a:xfrm>
            <a:off x="434688" y="267393"/>
            <a:ext cx="3166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差量的普遍存在性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1E6AF7F-949A-8DA9-5376-1D09BDCFAA48}"/>
              </a:ext>
            </a:extLst>
          </p:cNvPr>
          <p:cNvSpPr txBox="1"/>
          <p:nvPr/>
        </p:nvSpPr>
        <p:spPr>
          <a:xfrm>
            <a:off x="3607151" y="2009506"/>
            <a:ext cx="24215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A = 0 + A</a:t>
            </a:r>
          </a:p>
          <a:p>
            <a:endParaRPr lang="en-US" altLang="zh-CN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8B97B9E-9D79-4D01-E6DD-8FB7943248F3}"/>
              </a:ext>
            </a:extLst>
          </p:cNvPr>
          <p:cNvSpPr txBox="1"/>
          <p:nvPr/>
        </p:nvSpPr>
        <p:spPr>
          <a:xfrm>
            <a:off x="2460998" y="3572581"/>
            <a:ext cx="60949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/>
              <a:t>任何全量都是差量的特例</a:t>
            </a:r>
          </a:p>
        </p:txBody>
      </p:sp>
    </p:spTree>
    <p:extLst>
      <p:ext uri="{BB962C8B-B14F-4D97-AF65-F5344CB8AC3E}">
        <p14:creationId xmlns:p14="http://schemas.microsoft.com/office/powerpoint/2010/main" val="4150188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AF78E-A903-A3A9-E177-463FF3FC6E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6779CDD4-B8DC-4A5E-7EDF-4C4007025443}"/>
              </a:ext>
            </a:extLst>
          </p:cNvPr>
          <p:cNvSpPr txBox="1"/>
          <p:nvPr/>
        </p:nvSpPr>
        <p:spPr>
          <a:xfrm>
            <a:off x="434689" y="267393"/>
            <a:ext cx="2380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逆元的产生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680C9B2-288E-934D-E877-B5CB18D27ABF}"/>
              </a:ext>
            </a:extLst>
          </p:cNvPr>
          <p:cNvSpPr txBox="1"/>
          <p:nvPr/>
        </p:nvSpPr>
        <p:spPr>
          <a:xfrm>
            <a:off x="3745888" y="1658532"/>
            <a:ext cx="43197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面向对象</a:t>
            </a:r>
            <a:r>
              <a:rPr lang="en-US" altLang="zh-CN" sz="2800" dirty="0"/>
              <a:t>:   A &gt; B</a:t>
            </a:r>
          </a:p>
          <a:p>
            <a:r>
              <a:rPr lang="zh-CN" altLang="en-US" sz="2800" dirty="0"/>
              <a:t>面向组件</a:t>
            </a:r>
            <a:r>
              <a:rPr lang="en-US" altLang="zh-CN" sz="2800" dirty="0"/>
              <a:t>:   A = B + C</a:t>
            </a:r>
          </a:p>
          <a:p>
            <a:r>
              <a:rPr lang="zh-CN" altLang="en-US" sz="2800" dirty="0"/>
              <a:t>可逆计算</a:t>
            </a:r>
            <a:r>
              <a:rPr lang="en-US" altLang="zh-CN" sz="2800" dirty="0"/>
              <a:t>:   B = A + (-C)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2790147-C0DC-1F35-3480-DE87D41870AF}"/>
              </a:ext>
            </a:extLst>
          </p:cNvPr>
          <p:cNvSpPr txBox="1"/>
          <p:nvPr/>
        </p:nvSpPr>
        <p:spPr>
          <a:xfrm>
            <a:off x="1425202" y="3890930"/>
            <a:ext cx="8034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逆元扩大了软件结构的解空间</a:t>
            </a:r>
          </a:p>
        </p:txBody>
      </p:sp>
    </p:spTree>
    <p:extLst>
      <p:ext uri="{BB962C8B-B14F-4D97-AF65-F5344CB8AC3E}">
        <p14:creationId xmlns:p14="http://schemas.microsoft.com/office/powerpoint/2010/main" val="51415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C76386B8-0A78-88D0-283F-26AEFDECAB74}"/>
              </a:ext>
            </a:extLst>
          </p:cNvPr>
          <p:cNvSpPr txBox="1"/>
          <p:nvPr/>
        </p:nvSpPr>
        <p:spPr>
          <a:xfrm>
            <a:off x="434689" y="267393"/>
            <a:ext cx="2380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可扩展性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FEEDF94-46E1-3F91-1224-CABDAE33A731}"/>
              </a:ext>
            </a:extLst>
          </p:cNvPr>
          <p:cNvSpPr txBox="1"/>
          <p:nvPr/>
        </p:nvSpPr>
        <p:spPr>
          <a:xfrm>
            <a:off x="3745888" y="1658532"/>
            <a:ext cx="43197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X = A + B + C</a:t>
            </a:r>
          </a:p>
          <a:p>
            <a:r>
              <a:rPr lang="en-US" altLang="zh-CN" sz="2800" dirty="0"/>
              <a:t>Y = A + B + D  </a:t>
            </a:r>
          </a:p>
          <a:p>
            <a:r>
              <a:rPr lang="en-US" altLang="zh-CN" sz="2800" dirty="0"/>
              <a:t>   = A + B + C + (-C + D)</a:t>
            </a:r>
          </a:p>
          <a:p>
            <a:r>
              <a:rPr lang="en-US" altLang="zh-CN" sz="2800" dirty="0"/>
              <a:t>Y = X + Delta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B9F05A1-3675-9D1C-5771-E2B1A0F3B015}"/>
              </a:ext>
            </a:extLst>
          </p:cNvPr>
          <p:cNvSpPr txBox="1"/>
          <p:nvPr/>
        </p:nvSpPr>
        <p:spPr>
          <a:xfrm>
            <a:off x="1425202" y="3890930"/>
            <a:ext cx="8034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可扩展性等价于</a:t>
            </a:r>
            <a:r>
              <a:rPr lang="en-US" altLang="zh-CN" sz="3600" dirty="0"/>
              <a:t>Delta</a:t>
            </a:r>
            <a:r>
              <a:rPr lang="zh-CN" altLang="en-US" sz="3600" dirty="0"/>
              <a:t>的运算规律</a:t>
            </a:r>
          </a:p>
        </p:txBody>
      </p:sp>
    </p:spTree>
    <p:extLst>
      <p:ext uri="{BB962C8B-B14F-4D97-AF65-F5344CB8AC3E}">
        <p14:creationId xmlns:p14="http://schemas.microsoft.com/office/powerpoint/2010/main" val="138928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3EB8D3-F7DD-6878-899B-C12C0A6E0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9B5FA474-95FC-1058-394E-10EBC834096D}"/>
              </a:ext>
            </a:extLst>
          </p:cNvPr>
          <p:cNvSpPr txBox="1"/>
          <p:nvPr/>
        </p:nvSpPr>
        <p:spPr>
          <a:xfrm>
            <a:off x="434688" y="267393"/>
            <a:ext cx="2844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Delta</a:t>
            </a:r>
            <a:r>
              <a:rPr lang="zh-CN" altLang="en-US" sz="2800" b="1" dirty="0"/>
              <a:t>的独立性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85877E4-AE29-59A3-0546-96549B2FCA08}"/>
              </a:ext>
            </a:extLst>
          </p:cNvPr>
          <p:cNvSpPr txBox="1"/>
          <p:nvPr/>
        </p:nvSpPr>
        <p:spPr>
          <a:xfrm>
            <a:off x="3745888" y="1658532"/>
            <a:ext cx="43197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Y  = A +  B</a:t>
            </a:r>
          </a:p>
          <a:p>
            <a:r>
              <a:rPr lang="en-US" altLang="zh-CN" sz="2800" dirty="0"/>
              <a:t>Y’ = (A + </a:t>
            </a:r>
            <a:r>
              <a:rPr lang="en-US" altLang="zh-CN" sz="2800" dirty="0" err="1"/>
              <a:t>dA</a:t>
            </a:r>
            <a:r>
              <a:rPr lang="en-US" altLang="zh-CN" sz="2800" dirty="0"/>
              <a:t>) + (B + dB)</a:t>
            </a:r>
          </a:p>
          <a:p>
            <a:r>
              <a:rPr lang="en-US" altLang="zh-CN" sz="2800" dirty="0"/>
              <a:t>    = (A + B) + (</a:t>
            </a:r>
            <a:r>
              <a:rPr lang="en-US" altLang="zh-CN" sz="2800" dirty="0" err="1"/>
              <a:t>dA</a:t>
            </a:r>
            <a:r>
              <a:rPr lang="en-US" altLang="zh-CN" sz="2800" dirty="0"/>
              <a:t> + dB)</a:t>
            </a:r>
          </a:p>
          <a:p>
            <a:r>
              <a:rPr lang="en-US" altLang="zh-CN" sz="2800" dirty="0"/>
              <a:t>    = Y + </a:t>
            </a:r>
            <a:r>
              <a:rPr lang="en-US" altLang="zh-CN" sz="2800" dirty="0" err="1"/>
              <a:t>dY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BEE7979-FF64-ECC7-647E-C1D7F6F4726A}"/>
              </a:ext>
            </a:extLst>
          </p:cNvPr>
          <p:cNvSpPr txBox="1"/>
          <p:nvPr/>
        </p:nvSpPr>
        <p:spPr>
          <a:xfrm>
            <a:off x="1425202" y="3890930"/>
            <a:ext cx="101971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众多分散的</a:t>
            </a:r>
            <a:r>
              <a:rPr lang="en-US" altLang="zh-CN" sz="3600" dirty="0"/>
              <a:t>Delta</a:t>
            </a:r>
            <a:r>
              <a:rPr lang="zh-CN" altLang="en-US" sz="3600" dirty="0"/>
              <a:t>汇聚为一个独立的整体</a:t>
            </a:r>
            <a:endParaRPr lang="en-US" altLang="zh-CN" sz="3600" dirty="0"/>
          </a:p>
          <a:p>
            <a:pPr algn="ctr"/>
            <a:r>
              <a:rPr lang="zh-CN" altLang="en-US" sz="3600" dirty="0"/>
              <a:t>必然存在可用于定位的无所不在的领域坐标系</a:t>
            </a:r>
          </a:p>
        </p:txBody>
      </p:sp>
    </p:spTree>
    <p:extLst>
      <p:ext uri="{BB962C8B-B14F-4D97-AF65-F5344CB8AC3E}">
        <p14:creationId xmlns:p14="http://schemas.microsoft.com/office/powerpoint/2010/main" val="3072280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4839</TotalTime>
  <Words>1037</Words>
  <Application>Microsoft Office PowerPoint</Application>
  <PresentationFormat>宽屏</PresentationFormat>
  <Paragraphs>148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1" baseType="lpstr">
      <vt:lpstr>等线</vt:lpstr>
      <vt:lpstr>等线 Light</vt:lpstr>
      <vt:lpstr>Arial</vt:lpstr>
      <vt:lpstr>Cambria Math</vt:lpstr>
      <vt:lpstr>Office 主题​​</vt:lpstr>
      <vt:lpstr>可逆计算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强</dc:creator>
  <cp:lastModifiedBy>canonical_entropy1@outlook.com</cp:lastModifiedBy>
  <cp:revision>698</cp:revision>
  <dcterms:created xsi:type="dcterms:W3CDTF">2022-10-22T23:41:04Z</dcterms:created>
  <dcterms:modified xsi:type="dcterms:W3CDTF">2024-12-01T02:25:25Z</dcterms:modified>
</cp:coreProperties>
</file>