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6" r:id="rId3"/>
    <p:sldId id="317" r:id="rId4"/>
    <p:sldId id="319" r:id="rId5"/>
    <p:sldId id="320" r:id="rId6"/>
    <p:sldId id="303" r:id="rId7"/>
    <p:sldId id="309" r:id="rId8"/>
    <p:sldId id="263" r:id="rId9"/>
    <p:sldId id="310" r:id="rId10"/>
    <p:sldId id="311" r:id="rId11"/>
    <p:sldId id="314" r:id="rId12"/>
    <p:sldId id="304" r:id="rId13"/>
    <p:sldId id="305" r:id="rId14"/>
    <p:sldId id="312" r:id="rId15"/>
    <p:sldId id="318" r:id="rId16"/>
    <p:sldId id="306" r:id="rId17"/>
    <p:sldId id="325" r:id="rId18"/>
    <p:sldId id="307" r:id="rId19"/>
    <p:sldId id="308" r:id="rId20"/>
    <p:sldId id="326" r:id="rId21"/>
    <p:sldId id="313" r:id="rId22"/>
    <p:sldId id="315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3AB-1047-8415-E467-C09D303D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98FA7B2-309F-F83B-3E14-8C8E2D7404CC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Tree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7A578-A2A9-C500-F933-B519CA7906EE}"/>
              </a:ext>
            </a:extLst>
          </p:cNvPr>
          <p:cNvSpPr txBox="1"/>
          <p:nvPr/>
        </p:nvSpPr>
        <p:spPr>
          <a:xfrm>
            <a:off x="2232397" y="1658532"/>
            <a:ext cx="7271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面向对象：</a:t>
            </a:r>
            <a:r>
              <a:rPr lang="en-US" altLang="zh-CN" sz="2800" dirty="0"/>
              <a:t>Map = Map extends Map&lt;Map&gt;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Tree = Tree x-extends Tree&lt;Tree&gt;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2453F-DA90-B1D3-EEDF-9141DFE870A7}"/>
              </a:ext>
            </a:extLst>
          </p:cNvPr>
          <p:cNvSpPr txBox="1"/>
          <p:nvPr/>
        </p:nvSpPr>
        <p:spPr>
          <a:xfrm>
            <a:off x="1068376" y="3645197"/>
            <a:ext cx="1005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计算范式从</a:t>
            </a:r>
            <a:r>
              <a:rPr lang="en-US" altLang="zh-CN" sz="3600" dirty="0"/>
              <a:t>Map</a:t>
            </a:r>
            <a:r>
              <a:rPr lang="zh-CN" altLang="en-US" sz="3600" dirty="0"/>
              <a:t>结构扩展为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</a:t>
            </a:r>
            <a:endParaRPr lang="en-US" altLang="zh-CN" sz="3600" dirty="0"/>
          </a:p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Tree</a:t>
            </a:r>
            <a:r>
              <a:rPr lang="zh-CN" altLang="en-US" sz="3600" dirty="0"/>
              <a:t>和</a:t>
            </a:r>
            <a:r>
              <a:rPr lang="en-US" altLang="zh-CN" sz="3600" dirty="0"/>
              <a:t>Delta</a:t>
            </a:r>
            <a:r>
              <a:rPr lang="zh-CN" altLang="en-US" sz="3600" dirty="0"/>
              <a:t>概念重建程序结构空间</a:t>
            </a:r>
          </a:p>
        </p:txBody>
      </p:sp>
    </p:spTree>
    <p:extLst>
      <p:ext uri="{BB962C8B-B14F-4D97-AF65-F5344CB8AC3E}">
        <p14:creationId xmlns:p14="http://schemas.microsoft.com/office/powerpoint/2010/main" val="312081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475679" y="3573338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投影到特性向量空间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2232397" y="1658532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Delta1</a:t>
            </a:r>
          </a:p>
          <a:p>
            <a:r>
              <a:rPr lang="en-US" altLang="zh-CN" sz="2800" dirty="0"/>
              <a:t>Meta = Generator&lt;ORM&gt; + Delta2</a:t>
            </a:r>
          </a:p>
          <a:p>
            <a:r>
              <a:rPr lang="en-US" altLang="zh-CN" sz="2800" dirty="0"/>
              <a:t>View = Generator&lt;Meta&gt; + Delta3</a:t>
            </a:r>
          </a:p>
          <a:p>
            <a:r>
              <a:rPr lang="en-US" altLang="zh-CN" sz="2800" dirty="0"/>
              <a:t>Page = Generator&lt;View&gt; + Delta4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1131964" y="3888648"/>
            <a:ext cx="80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类似深度学习的深度分解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差量化的软件生产线</a:t>
            </a:r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1" y="1658532"/>
            <a:ext cx="7977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96EB-6F2F-0AA5-EADC-54681399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D68D1F0-F557-179C-279A-DA673AD929A8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E3978-706F-A45F-66F6-8E5D13B3B7FA}"/>
              </a:ext>
            </a:extLst>
          </p:cNvPr>
          <p:cNvSpPr txBox="1"/>
          <p:nvPr/>
        </p:nvSpPr>
        <p:spPr>
          <a:xfrm>
            <a:off x="819808" y="1658532"/>
            <a:ext cx="100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TaskFlow</a:t>
            </a:r>
            <a:r>
              <a:rPr lang="en-US" altLang="zh-CN" sz="2800" dirty="0"/>
              <a:t> = TaskFlow0 + G&lt;</a:t>
            </a:r>
            <a:r>
              <a:rPr lang="en-US" altLang="zh-CN" sz="2800" dirty="0" err="1"/>
              <a:t>BatchTask</a:t>
            </a:r>
            <a:r>
              <a:rPr lang="en-US" altLang="zh-CN" sz="2800" dirty="0"/>
              <a:t>&gt; +G&lt;</a:t>
            </a:r>
            <a:r>
              <a:rPr lang="en-US" altLang="zh-CN" sz="2800" dirty="0" err="1"/>
              <a:t>RecordModel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167ED-34DF-C8B6-F5FE-D938DB40FD68}"/>
              </a:ext>
            </a:extLst>
          </p:cNvPr>
          <p:cNvSpPr txBox="1"/>
          <p:nvPr/>
        </p:nvSpPr>
        <p:spPr>
          <a:xfrm>
            <a:off x="1358987" y="3131903"/>
            <a:ext cx="91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无需针对任何</a:t>
            </a:r>
            <a:r>
              <a:rPr lang="en-US" altLang="zh-CN" sz="3600" dirty="0"/>
              <a:t>XDSL</a:t>
            </a:r>
            <a:r>
              <a:rPr lang="zh-CN" altLang="en-US" sz="3600" dirty="0"/>
              <a:t>设计扩展机制</a:t>
            </a:r>
            <a:endParaRPr lang="en-US" altLang="zh-CN" sz="3600" dirty="0"/>
          </a:p>
          <a:p>
            <a:pPr algn="ctr"/>
            <a:r>
              <a:rPr lang="en-US" altLang="zh-CN" sz="3600" dirty="0"/>
              <a:t>XDSL</a:t>
            </a:r>
            <a:r>
              <a:rPr lang="zh-CN" altLang="en-US" sz="3600" dirty="0"/>
              <a:t>可以通过元编程实现无缝嵌入</a:t>
            </a:r>
            <a:endParaRPr lang="en-US" altLang="zh-CN" sz="3600" dirty="0"/>
          </a:p>
          <a:p>
            <a:pPr algn="ctr"/>
            <a:r>
              <a:rPr lang="zh-CN" altLang="en-US" sz="3600" dirty="0"/>
              <a:t>统一元模型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9456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56B9-2174-E9E7-2716-980749CD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941B9C7-9907-23AC-9ACC-65D19F49BB8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57F9F-5326-38FE-8DEA-BA226F534187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可视化编辑可以执行全量编辑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自动计算差量变更并单独保存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058F2F-2100-4E4B-539A-3DC84DAD8AC1}"/>
              </a:ext>
            </a:extLst>
          </p:cNvPr>
          <p:cNvSpPr txBox="1"/>
          <p:nvPr/>
        </p:nvSpPr>
        <p:spPr>
          <a:xfrm>
            <a:off x="239636" y="979798"/>
            <a:ext cx="1176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PageInEditor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DeltaPage</a:t>
            </a:r>
            <a:r>
              <a:rPr lang="en-US" altLang="zh-CN" sz="3200" dirty="0"/>
              <a:t> x-extends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  <a:p>
            <a:pPr algn="ctr"/>
            <a:r>
              <a:rPr lang="en-US" altLang="zh-CN" sz="3200" dirty="0" err="1"/>
              <a:t>DeltaPage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PageInEditor</a:t>
            </a:r>
            <a:r>
              <a:rPr lang="en-US" altLang="zh-CN" sz="3200" dirty="0"/>
              <a:t> x-diff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44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/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/>
                  <a:t>    图灵机：固定机器，无限数据</a:t>
                </a:r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zh-CN" altLang="en-US" sz="4000" dirty="0"/>
                  <a:t>：固定数据，无限机器</a:t>
                </a:r>
                <a:endParaRPr lang="en-US" altLang="zh-CN" sz="4000" dirty="0"/>
              </a:p>
              <a:p>
                <a:pPr algn="ctr"/>
                <a:r>
                  <a:rPr lang="zh-CN" altLang="en-US" sz="4000" dirty="0"/>
                  <a:t>可逆计算：有限认知，微扰展开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blipFill>
                <a:blip r:embed="rId2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5157-B8D2-CDBA-EA65-3754909A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39E7B26-E165-6268-08DD-3CB9CF0FA869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沿时间线逆行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883B5-DEE5-9872-BC7A-DDC8D12C038B}"/>
              </a:ext>
            </a:extLst>
          </p:cNvPr>
          <p:cNvSpPr txBox="1"/>
          <p:nvPr/>
        </p:nvSpPr>
        <p:spPr>
          <a:xfrm>
            <a:off x="832419" y="1412590"/>
            <a:ext cx="9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App[t] = Delta[t-1] x-extends Generator[t]&lt;DSL[t]&gt;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DF486-3B48-164B-FD42-552E98030241}"/>
              </a:ext>
            </a:extLst>
          </p:cNvPr>
          <p:cNvSpPr txBox="1"/>
          <p:nvPr/>
        </p:nvSpPr>
        <p:spPr>
          <a:xfrm>
            <a:off x="1165072" y="2838797"/>
            <a:ext cx="94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可以在</a:t>
            </a:r>
            <a:r>
              <a:rPr lang="en-US" altLang="zh-CN" sz="3600" dirty="0"/>
              <a:t>t</a:t>
            </a:r>
            <a:r>
              <a:rPr lang="zh-CN" altLang="en-US" sz="3600" dirty="0"/>
              <a:t>时刻再确定</a:t>
            </a:r>
            <a:r>
              <a:rPr lang="en-US" altLang="zh-CN" sz="3600" dirty="0"/>
              <a:t>Generator</a:t>
            </a:r>
            <a:r>
              <a:rPr lang="zh-CN" altLang="en-US" sz="3600" dirty="0"/>
              <a:t>和</a:t>
            </a:r>
            <a:r>
              <a:rPr lang="en-US" altLang="zh-CN" sz="3600" dirty="0"/>
              <a:t>DSL</a:t>
            </a:r>
          </a:p>
          <a:p>
            <a:pPr algn="ctr"/>
            <a:r>
              <a:rPr lang="zh-CN" altLang="en-US" sz="3600" dirty="0"/>
              <a:t>基类的变化独立于派生类</a:t>
            </a:r>
          </a:p>
        </p:txBody>
      </p:sp>
    </p:spTree>
    <p:extLst>
      <p:ext uri="{BB962C8B-B14F-4D97-AF65-F5344CB8AC3E}">
        <p14:creationId xmlns:p14="http://schemas.microsoft.com/office/powerpoint/2010/main" val="63679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框架的作用类似于张量积上的线性运算</a:t>
            </a:r>
            <a:endParaRPr lang="en-US" altLang="zh-CN" sz="3600" dirty="0"/>
          </a:p>
          <a:p>
            <a:pPr algn="ctr"/>
            <a:r>
              <a:rPr lang="zh-CN" altLang="en-US" sz="3600" dirty="0"/>
              <a:t>可逆计算被封装为统一加载器</a:t>
            </a:r>
            <a:endParaRPr lang="en-US" altLang="zh-CN" sz="3600" dirty="0"/>
          </a:p>
          <a:p>
            <a:pPr algn="ctr"/>
            <a:r>
              <a:rPr lang="zh-CN" altLang="en-US" sz="3600"/>
              <a:t>运行时不需要了解差量概念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302-1AD0-C9FE-543C-8AF93676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4F0DD3B-5CCF-7D26-34A7-6CA94D20B253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0C094-A575-F9A9-CB54-5968C7C99FC6}"/>
              </a:ext>
            </a:extLst>
          </p:cNvPr>
          <p:cNvSpPr txBox="1"/>
          <p:nvPr/>
        </p:nvSpPr>
        <p:spPr>
          <a:xfrm>
            <a:off x="365760" y="1008994"/>
            <a:ext cx="111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F(A) ~ B,   A ~ G(B)</a:t>
            </a:r>
          </a:p>
          <a:p>
            <a:pPr algn="ctr"/>
            <a:r>
              <a:rPr lang="en-US" altLang="zh-CN" sz="2800" dirty="0"/>
              <a:t>F(</a:t>
            </a:r>
            <a:r>
              <a:rPr lang="en-US" altLang="zh-CN" sz="2800" dirty="0" err="1"/>
              <a:t>A+dA</a:t>
            </a:r>
            <a:r>
              <a:rPr lang="en-US" altLang="zh-CN" sz="2800" dirty="0"/>
              <a:t>) = B + dB,  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= G(B + dB)</a:t>
            </a:r>
          </a:p>
          <a:p>
            <a:pPr algn="ctr"/>
            <a:r>
              <a:rPr lang="en-US" altLang="zh-CN" sz="2800" dirty="0"/>
              <a:t>JSON + Meta =&gt; Entity, Entity + Meta =&gt; JSON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D1A48-4D76-3936-E66C-D35F8E3E183D}"/>
              </a:ext>
            </a:extLst>
          </p:cNvPr>
          <p:cNvSpPr txBox="1"/>
          <p:nvPr/>
        </p:nvSpPr>
        <p:spPr>
          <a:xfrm>
            <a:off x="1646971" y="2951305"/>
            <a:ext cx="88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信息守恒</a:t>
            </a:r>
            <a:endParaRPr lang="en-US" altLang="zh-CN" sz="3600" dirty="0"/>
          </a:p>
          <a:p>
            <a:pPr algn="ctr"/>
            <a:r>
              <a:rPr lang="zh-CN" altLang="en-US" sz="3600" dirty="0"/>
              <a:t>永远采用</a:t>
            </a:r>
            <a:r>
              <a:rPr lang="en-US" altLang="zh-CN" sz="3600" dirty="0"/>
              <a:t>data + metadata</a:t>
            </a:r>
            <a:r>
              <a:rPr lang="zh-CN" altLang="en-US" sz="3600" dirty="0"/>
              <a:t>的配对设计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扩展信息可以作为</a:t>
            </a:r>
            <a:r>
              <a:rPr lang="en-US" altLang="zh-CN" sz="3600" dirty="0"/>
              <a:t>metadata</a:t>
            </a:r>
            <a:r>
              <a:rPr lang="zh-CN" altLang="en-US" sz="3600" dirty="0"/>
              <a:t>保存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通过补充</a:t>
            </a:r>
            <a:r>
              <a:rPr lang="en-US" altLang="zh-CN" sz="3600" dirty="0"/>
              <a:t>Delta</a:t>
            </a:r>
            <a:r>
              <a:rPr lang="zh-CN" altLang="en-US" sz="3600" dirty="0"/>
              <a:t>信息实现双向可逆转换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388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5750-EAC6-9850-F0BA-8B57BD40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37EA013-F51C-457C-E416-D0A42228768F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描述式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命令式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CBC1-39CF-BE60-B548-24668B72ABAE}"/>
              </a:ext>
            </a:extLst>
          </p:cNvPr>
          <p:cNvSpPr txBox="1"/>
          <p:nvPr/>
        </p:nvSpPr>
        <p:spPr>
          <a:xfrm>
            <a:off x="1691114" y="4370201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命令式指定详细执行路径</a:t>
            </a:r>
            <a:endParaRPr lang="en-US" altLang="zh-CN" sz="3600" dirty="0"/>
          </a:p>
          <a:p>
            <a:pPr algn="ctr"/>
            <a:r>
              <a:rPr lang="zh-CN" altLang="en-US" sz="3600" dirty="0"/>
              <a:t>描述式仅指定当前位置和期望目标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自动推导、选择优化路径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9E64-0159-7A52-D3B4-922A60B50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9" y="1683531"/>
            <a:ext cx="3584563" cy="24779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64805-4EFE-CD00-F108-EFE154319287}"/>
              </a:ext>
            </a:extLst>
          </p:cNvPr>
          <p:cNvSpPr txBox="1"/>
          <p:nvPr/>
        </p:nvSpPr>
        <p:spPr>
          <a:xfrm>
            <a:off x="1345324" y="979798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 </a:t>
            </a:r>
            <a:r>
              <a:rPr lang="en-US" altLang="zh-CN" sz="3600" dirty="0"/>
              <a:t>= Generator&lt;</a:t>
            </a:r>
            <a:r>
              <a:rPr lang="zh-CN" altLang="en-US" sz="3600" dirty="0"/>
              <a:t>描述式</a:t>
            </a:r>
            <a:r>
              <a:rPr lang="en-US" altLang="zh-CN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183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65B3-7AA0-255B-1227-2862865C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81FF340-4D5B-F9B7-8249-75BD2B2CF5F0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框架无关性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62274-4646-DA60-2D39-9FF11A8E4106}"/>
              </a:ext>
            </a:extLst>
          </p:cNvPr>
          <p:cNvSpPr txBox="1"/>
          <p:nvPr/>
        </p:nvSpPr>
        <p:spPr>
          <a:xfrm>
            <a:off x="1259664" y="3391162"/>
            <a:ext cx="9672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最小化信息表达具有某种唯一性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同一信息的不同表象之间可以进行可逆转换</a:t>
            </a:r>
            <a:endParaRPr lang="en-US" altLang="zh-CN" sz="3600" dirty="0"/>
          </a:p>
          <a:p>
            <a:pPr algn="ctr"/>
            <a:r>
              <a:rPr lang="zh-CN" altLang="en-US" sz="3600" dirty="0"/>
              <a:t>业务与技术无关，存在于某个信息表达子空间</a:t>
            </a:r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/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/>
                  <a:t>技术实现 </a:t>
                </a:r>
                <a:r>
                  <a:rPr lang="en-US" altLang="zh-CN" sz="3600" dirty="0"/>
                  <a:t>= </a:t>
                </a:r>
                <a:r>
                  <a:rPr lang="zh-CN" altLang="en-US" sz="3600" dirty="0"/>
                  <a:t>必须的业务表达 </a:t>
                </a:r>
                <a:r>
                  <a:rPr lang="en-US" altLang="zh-CN" sz="3600" dirty="0"/>
                  <a:t>+ </a:t>
                </a:r>
                <a:r>
                  <a:rPr lang="zh-CN" altLang="en-US" sz="3600" dirty="0"/>
                  <a:t>技术细节</a:t>
                </a:r>
                <a:endParaRPr lang="en-US" altLang="zh-CN" sz="3600" dirty="0"/>
              </a:p>
              <a:p>
                <a:pPr algn="ctr"/>
                <a:endParaRPr lang="en-US" altLang="zh-CN" sz="3600" dirty="0"/>
              </a:p>
              <a:p>
                <a:pPr algn="ctr"/>
                <a:r>
                  <a:rPr lang="en-US" altLang="zh-CN" sz="3600" dirty="0"/>
                  <a:t>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表达）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3600" dirty="0"/>
                  <a:t> 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表达）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blipFill>
                <a:blip r:embed="rId2"/>
                <a:stretch>
                  <a:fillRect l="-1357" t="-5556" r="-122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8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F4A-2B3E-7281-02F1-69C27E7EB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9731F48-3A90-E7D2-3401-27270246746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编译器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解释器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CC5A-97C6-667E-416E-E6F34E98099E}"/>
              </a:ext>
            </a:extLst>
          </p:cNvPr>
          <p:cNvSpPr txBox="1"/>
          <p:nvPr/>
        </p:nvSpPr>
        <p:spPr>
          <a:xfrm>
            <a:off x="1167699" y="4671323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编译相当于函数的</a:t>
            </a:r>
            <a:r>
              <a:rPr lang="en-US" altLang="zh-CN" sz="3600" dirty="0"/>
              <a:t>partial apply</a:t>
            </a:r>
          </a:p>
          <a:p>
            <a:pPr algn="ctr"/>
            <a:r>
              <a:rPr lang="zh-CN" altLang="en-US" sz="3600" dirty="0"/>
              <a:t>低代码并不意味着低性能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72F3-BA56-1492-4AD7-05349B111F2B}"/>
              </a:ext>
            </a:extLst>
          </p:cNvPr>
          <p:cNvSpPr txBox="1"/>
          <p:nvPr/>
        </p:nvSpPr>
        <p:spPr>
          <a:xfrm>
            <a:off x="1345324" y="979798"/>
            <a:ext cx="943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Page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, data)</a:t>
            </a:r>
          </a:p>
          <a:p>
            <a:pPr algn="ctr"/>
            <a:r>
              <a:rPr lang="en-US" altLang="zh-CN" sz="3600" dirty="0"/>
              <a:t>            = (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))(data)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Component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  // </a:t>
            </a:r>
            <a:r>
              <a:rPr lang="zh-CN" altLang="en-US" sz="3600" dirty="0"/>
              <a:t>编译</a:t>
            </a:r>
            <a:endParaRPr lang="en-US" altLang="zh-CN" sz="3600" dirty="0"/>
          </a:p>
          <a:p>
            <a:pPr algn="ctr"/>
            <a:r>
              <a:rPr lang="en-US" altLang="zh-CN" sz="3600" dirty="0"/>
              <a:t>           Page = Component(data) // </a:t>
            </a:r>
            <a:r>
              <a:rPr lang="zh-CN" altLang="en-US" sz="3600" dirty="0"/>
              <a:t>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9779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CA16-CDB7-96C5-AB19-CE9C76DE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93C644-28AA-05E3-123B-802B1171A44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避免裸对象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C246C-CC82-6165-1FB6-FD91225777E0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所有函数和对象都可以经过环境修饰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通过环境间接发生相互作用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95D9F-47DF-9749-F25F-CDEA2B7854D5}"/>
              </a:ext>
            </a:extLst>
          </p:cNvPr>
          <p:cNvSpPr txBox="1"/>
          <p:nvPr/>
        </p:nvSpPr>
        <p:spPr>
          <a:xfrm>
            <a:off x="434689" y="979798"/>
            <a:ext cx="1087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EnhancedTaskStep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TaskStep</a:t>
            </a:r>
            <a:r>
              <a:rPr lang="en-US" altLang="zh-CN" sz="3600" dirty="0"/>
              <a:t> + Decorators</a:t>
            </a:r>
          </a:p>
          <a:p>
            <a:pPr algn="ctr"/>
            <a:r>
              <a:rPr lang="en-US" altLang="zh-CN" sz="3600" dirty="0" err="1"/>
              <a:t>EnhancedObject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NakedObject</a:t>
            </a:r>
            <a:r>
              <a:rPr lang="en-US" altLang="zh-CN" sz="3600" dirty="0"/>
              <a:t> + Interceptors</a:t>
            </a:r>
          </a:p>
        </p:txBody>
      </p:sp>
    </p:spTree>
    <p:extLst>
      <p:ext uri="{BB962C8B-B14F-4D97-AF65-F5344CB8AC3E}">
        <p14:creationId xmlns:p14="http://schemas.microsoft.com/office/powerpoint/2010/main" val="26976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</a:t>
            </a:r>
            <a:r>
              <a:rPr lang="zh-CN" altLang="en-US" sz="4000"/>
              <a:t>编程范式</a:t>
            </a:r>
            <a:endParaRPr lang="en-US" altLang="zh-CN" sz="400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DFEE-BE4E-C2B4-EF7D-69CE9CAD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43E391F-A193-8914-FD5D-C384AEEACA2F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模型驱动架构的补完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8EFD-B1D7-977C-0D62-34DCE2371DF5}"/>
              </a:ext>
            </a:extLst>
          </p:cNvPr>
          <p:cNvSpPr txBox="1"/>
          <p:nvPr/>
        </p:nvSpPr>
        <p:spPr>
          <a:xfrm>
            <a:off x="945931" y="1416723"/>
            <a:ext cx="102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Transformer(Model)</a:t>
            </a:r>
          </a:p>
          <a:p>
            <a:r>
              <a:rPr lang="en-US" altLang="zh-CN" sz="4000" dirty="0"/>
              <a:t>               App = MDA + Delta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51FFB-B87E-865B-F1BD-8E1162E280C6}"/>
              </a:ext>
            </a:extLst>
          </p:cNvPr>
          <p:cNvSpPr txBox="1"/>
          <p:nvPr/>
        </p:nvSpPr>
        <p:spPr>
          <a:xfrm>
            <a:off x="1090974" y="3366272"/>
            <a:ext cx="966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模型和转换器都是已知的，应用是未知的</a:t>
            </a:r>
            <a:endParaRPr lang="en-US" altLang="zh-CN" sz="4000" dirty="0"/>
          </a:p>
          <a:p>
            <a:pPr algn="ctr"/>
            <a:r>
              <a:rPr lang="zh-CN" altLang="en-US" sz="4000" dirty="0"/>
              <a:t>未知</a:t>
            </a:r>
            <a:r>
              <a:rPr lang="en-US" altLang="zh-CN" sz="4000" dirty="0"/>
              <a:t>=</a:t>
            </a:r>
            <a:r>
              <a:rPr lang="zh-CN" altLang="en-US" sz="4000" dirty="0"/>
              <a:t>已知作为一个方程不可能长期平衡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54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271167" y="1416723"/>
            <a:ext cx="1177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overlay-fs </a:t>
            </a:r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3366272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4099035" y="1961980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7" y="3572581"/>
            <a:ext cx="6191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任何全量都是差量的特例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差量的差量是一个普通的差量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众多分散的</a:t>
            </a:r>
            <a:r>
              <a:rPr lang="en-US" altLang="zh-CN" sz="3600" dirty="0"/>
              <a:t>Delta</a:t>
            </a:r>
            <a:r>
              <a:rPr lang="zh-CN" altLang="en-US" sz="3600" dirty="0"/>
              <a:t>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1065</Words>
  <Application>Microsoft Office PowerPoint</Application>
  <PresentationFormat>宽屏</PresentationFormat>
  <Paragraphs>151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700</cp:revision>
  <dcterms:created xsi:type="dcterms:W3CDTF">2022-10-22T23:41:04Z</dcterms:created>
  <dcterms:modified xsi:type="dcterms:W3CDTF">2024-12-07T01:56:20Z</dcterms:modified>
</cp:coreProperties>
</file>