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327" r:id="rId3"/>
    <p:sldId id="316" r:id="rId4"/>
    <p:sldId id="317" r:id="rId5"/>
    <p:sldId id="319" r:id="rId6"/>
    <p:sldId id="259" r:id="rId7"/>
    <p:sldId id="260" r:id="rId8"/>
    <p:sldId id="320" r:id="rId9"/>
    <p:sldId id="303" r:id="rId10"/>
    <p:sldId id="309" r:id="rId11"/>
    <p:sldId id="288" r:id="rId12"/>
    <p:sldId id="263" r:id="rId13"/>
    <p:sldId id="329" r:id="rId14"/>
    <p:sldId id="310" r:id="rId15"/>
    <p:sldId id="311" r:id="rId16"/>
    <p:sldId id="314" r:id="rId17"/>
    <p:sldId id="304" r:id="rId18"/>
    <p:sldId id="305" r:id="rId19"/>
    <p:sldId id="328" r:id="rId20"/>
    <p:sldId id="312" r:id="rId21"/>
    <p:sldId id="318" r:id="rId22"/>
    <p:sldId id="306" r:id="rId23"/>
    <p:sldId id="325" r:id="rId24"/>
    <p:sldId id="307" r:id="rId25"/>
    <p:sldId id="308" r:id="rId26"/>
    <p:sldId id="326" r:id="rId27"/>
    <p:sldId id="313" r:id="rId28"/>
    <p:sldId id="315" r:id="rId29"/>
    <p:sldId id="321" r:id="rId30"/>
    <p:sldId id="322" r:id="rId31"/>
    <p:sldId id="323" r:id="rId32"/>
    <p:sldId id="324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李 强" initials="李" lastIdx="1" clrIdx="0">
    <p:extLst>
      <p:ext uri="{19B8F6BF-5375-455C-9EA6-DF929625EA0E}">
        <p15:presenceInfo xmlns:p15="http://schemas.microsoft.com/office/powerpoint/2012/main" userId="8ae047f2a68f3c0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456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80CB8-A899-6EA7-4176-448F628A84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01FB1F8-0D2C-D262-1E79-D5F518116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68FF3C-36A3-CD0C-A654-D38A051A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06A067-BF02-A663-A4E6-CFB0A9A1D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7338CA4-0DAD-6E46-AF46-66EF8833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925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0E4B2D-36E4-4877-AB78-3A130D20D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77BBC-6E13-7FDC-19D8-890784FBE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4BBA12-1ABF-0739-2262-2FDF56827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8A72C2-49F5-7CAE-E22C-8D1BE3900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F13296-B90E-DD22-198E-47CFF896F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07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1B18F61-25BC-4999-B35F-C4FC3095B7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4350ED6-0570-F910-0F3B-17EDB47576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4E18A5-AA84-A01E-8766-71DBE6EA3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F155F-A2D8-5084-0ED4-72C9C3CFA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E05F23-29DF-6530-0EA1-4E5FA778D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15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BB95F-AE70-8F24-E12E-C88E5D559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98879A-A780-1BB7-0532-2CCB980AD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7828BF-5956-DA07-0437-C8D2A56BA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AB2271-5832-7A55-ABB8-803B1702A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270A2F-42DA-52C2-DC15-CE1BE028C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949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E0AE4C-A25E-9C01-1EDE-E410FBE7B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6F6F00-2EC7-1671-1012-F21E25AD7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395941-6AA3-CFB9-C848-96BEC3E8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F0725D-C113-EDC3-6605-A6D13D9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FE5949-78AE-59AF-3A73-AF5E62C47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825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3F6AA-63DB-439C-FF53-13280212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3C2DE1-EC63-E191-A031-61258AEC5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8480444-7901-36F4-2D15-CCC58A6BDB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8427CAC-4FB8-042E-95D0-F56832F3A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E06D3CE-797D-3198-17AD-0AAC0939C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B0568F-1168-3283-5382-FCB41F5C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144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AE2D08-E905-E105-497B-92B79FE54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94825E-A09D-A139-85CF-51EDA16DD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E5020A-1241-C797-0D31-F8D0CB10F8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80F1FB7-ED95-277F-7238-47A8DC300D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C5EE913-B215-5811-1A46-9DF2A1F9D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862FB3B-6D67-1999-06F4-55602B62A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6AAE56-4F48-2395-EA55-C55430656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BF149C-409A-1488-C544-0B01F814E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0804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0731A-8056-5C24-0589-30AD41DA4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A469144-0F8E-1212-88E0-E1F00A7DA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70B4588-7AA4-918F-2EBB-09A3B5D2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308546-474E-FEA7-E862-944EC9AFF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3799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95B3856-C105-6B00-B064-8A1E3C236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6290ED-CA41-6459-20A7-9F31FA1A6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110C0A-B613-1DD6-EA92-EE8B1F6A3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7971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93E12D-F175-E146-A76D-69FA0AF87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F176D0-57BC-FFF6-A912-93F0BAA24C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3B0B86-5B12-C109-37DD-1180FBCF7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7BD9DB-813E-1258-27FE-93CD58FF1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CB48BB-7054-7210-4442-7E17733A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1A0316-27DE-FEDD-50FE-EB8E99E2D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996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28C21-7DBF-964D-6DAC-3E05BB2B4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390B6D1-22EA-FE51-150C-97D22D466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D0C36B8-EA46-C6FE-5D4E-7CCFD79AEA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9C90CD-A119-7166-5E5D-55C3C10FC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BEADB-AF5A-4392-865E-B1E711821C6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73BE14-2D52-3D93-1F57-7F039E2D3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6FCD34-BBE3-258F-F186-AF645575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6045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0F857B-D359-45A0-10BA-1BAEDB935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407169-1650-811F-59D9-C67FAF806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BD7702-3A62-3478-B37D-6B9FBEE55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1BEADB-AF5A-4392-865E-B1E711821C65}" type="datetimeFigureOut">
              <a:rPr lang="zh-CN" altLang="en-US" smtClean="0"/>
              <a:t>2024/12/19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47EA62-1FC6-B429-9A71-4DF11EB6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CE3AE5-D1C4-6E4B-9830-0F23CD32C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180A2-D598-4F76-B4A5-9DE2AB6E21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7526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358310-7403-FA83-A209-FDF4D2BAB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zh-CN" altLang="en-US" sz="8800" b="1" spc="-3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可逆计算</a:t>
            </a:r>
            <a:endParaRPr lang="zh-CN" altLang="en-US" sz="8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D216969-240D-95A7-90A4-CA6002F3B8EF}"/>
              </a:ext>
            </a:extLst>
          </p:cNvPr>
          <p:cNvSpPr txBox="1"/>
          <p:nvPr/>
        </p:nvSpPr>
        <p:spPr>
          <a:xfrm>
            <a:off x="1601777" y="4105341"/>
            <a:ext cx="9066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/>
              <a:t>下一代软件构造理论</a:t>
            </a:r>
          </a:p>
        </p:txBody>
      </p:sp>
    </p:spTree>
    <p:extLst>
      <p:ext uri="{BB962C8B-B14F-4D97-AF65-F5344CB8AC3E}">
        <p14:creationId xmlns:p14="http://schemas.microsoft.com/office/powerpoint/2010/main" val="34575898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F78E-A903-A3A9-E177-463FF3FC6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6779CDD4-B8DC-4A5E-7EDF-4C4007025443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逆元的产生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680C9B2-288E-934D-E877-B5CB18D27ABF}"/>
              </a:ext>
            </a:extLst>
          </p:cNvPr>
          <p:cNvSpPr txBox="1"/>
          <p:nvPr/>
        </p:nvSpPr>
        <p:spPr>
          <a:xfrm>
            <a:off x="3745888" y="1658532"/>
            <a:ext cx="431975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面向对象</a:t>
            </a:r>
            <a:r>
              <a:rPr lang="en-US" altLang="zh-CN" sz="2800" dirty="0"/>
              <a:t>:   A &gt; B</a:t>
            </a:r>
          </a:p>
          <a:p>
            <a:r>
              <a:rPr lang="zh-CN" altLang="en-US" sz="2800" dirty="0"/>
              <a:t>面向组件</a:t>
            </a:r>
            <a:r>
              <a:rPr lang="en-US" altLang="zh-CN" sz="2800" dirty="0"/>
              <a:t>:   A = B + C</a:t>
            </a:r>
          </a:p>
          <a:p>
            <a:r>
              <a:rPr lang="zh-CN" altLang="en-US" sz="2800" dirty="0"/>
              <a:t>可逆计算</a:t>
            </a:r>
            <a:r>
              <a:rPr lang="en-US" altLang="zh-CN" sz="2800" dirty="0"/>
              <a:t>:   B = A + (-C)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2790147-C0DC-1F35-3480-DE87D41870AF}"/>
              </a:ext>
            </a:extLst>
          </p:cNvPr>
          <p:cNvSpPr txBox="1"/>
          <p:nvPr/>
        </p:nvSpPr>
        <p:spPr>
          <a:xfrm>
            <a:off x="1425202" y="3890930"/>
            <a:ext cx="80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逆元扩大了软件结构的解空间</a:t>
            </a:r>
          </a:p>
        </p:txBody>
      </p:sp>
    </p:spTree>
    <p:extLst>
      <p:ext uri="{BB962C8B-B14F-4D97-AF65-F5344CB8AC3E}">
        <p14:creationId xmlns:p14="http://schemas.microsoft.com/office/powerpoint/2010/main" val="51415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78A78-F1A6-B200-A327-496477BAB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扩展软件复用原理</a:t>
            </a:r>
          </a:p>
        </p:txBody>
      </p:sp>
      <p:pic>
        <p:nvPicPr>
          <p:cNvPr id="6" name="图片 44">
            <a:extLst>
              <a:ext uri="{FF2B5EF4-FFF2-40B4-BE49-F238E27FC236}">
                <a16:creationId xmlns:a16="http://schemas.microsoft.com/office/drawing/2014/main" id="{E7713B08-8561-A98A-26D1-8F9F39A8CC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5956" y="1887690"/>
            <a:ext cx="1968500" cy="3389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45">
            <a:extLst>
              <a:ext uri="{FF2B5EF4-FFF2-40B4-BE49-F238E27FC236}">
                <a16:creationId xmlns:a16="http://schemas.microsoft.com/office/drawing/2014/main" id="{C063EFAC-AD27-8CAD-6B11-204A22D87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393" y="1857528"/>
            <a:ext cx="2014538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图片 47">
            <a:extLst>
              <a:ext uri="{FF2B5EF4-FFF2-40B4-BE49-F238E27FC236}">
                <a16:creationId xmlns:a16="http://schemas.microsoft.com/office/drawing/2014/main" id="{A66C486B-2F08-4AED-0816-EEA5A3255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706" y="3884765"/>
            <a:ext cx="1616075" cy="143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48">
            <a:extLst>
              <a:ext uri="{FF2B5EF4-FFF2-40B4-BE49-F238E27FC236}">
                <a16:creationId xmlns:a16="http://schemas.microsoft.com/office/drawing/2014/main" id="{3960B91D-698F-D66F-325A-FC69A0D2B3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6643" y="3886353"/>
            <a:ext cx="1612900" cy="1433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49">
            <a:extLst>
              <a:ext uri="{FF2B5EF4-FFF2-40B4-BE49-F238E27FC236}">
                <a16:creationId xmlns:a16="http://schemas.microsoft.com/office/drawing/2014/main" id="{C5699981-20A1-1328-E804-C112D830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931" y="4759478"/>
            <a:ext cx="2006600" cy="56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50">
            <a:extLst>
              <a:ext uri="{FF2B5EF4-FFF2-40B4-BE49-F238E27FC236}">
                <a16:creationId xmlns:a16="http://schemas.microsoft.com/office/drawing/2014/main" id="{E6B76FC0-E890-3BAC-E205-6EFABCB2F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5481" y="4759478"/>
            <a:ext cx="2019300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51">
            <a:extLst>
              <a:ext uri="{FF2B5EF4-FFF2-40B4-BE49-F238E27FC236}">
                <a16:creationId xmlns:a16="http://schemas.microsoft.com/office/drawing/2014/main" id="{70F1BB29-D072-CFB1-B6A6-AE9545BA7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4631" y="4753128"/>
            <a:ext cx="930275" cy="56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52">
            <a:extLst>
              <a:ext uri="{FF2B5EF4-FFF2-40B4-BE49-F238E27FC236}">
                <a16:creationId xmlns:a16="http://schemas.microsoft.com/office/drawing/2014/main" id="{5CEDBFA8-89CF-686E-0548-D8E54B6C63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8493" y="1870228"/>
            <a:ext cx="757238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53">
            <a:extLst>
              <a:ext uri="{FF2B5EF4-FFF2-40B4-BE49-F238E27FC236}">
                <a16:creationId xmlns:a16="http://schemas.microsoft.com/office/drawing/2014/main" id="{A76428A8-5D85-20BF-556E-BAF6D83F67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9518" y="1894040"/>
            <a:ext cx="749300" cy="205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24">
            <a:extLst>
              <a:ext uri="{FF2B5EF4-FFF2-40B4-BE49-F238E27FC236}">
                <a16:creationId xmlns:a16="http://schemas.microsoft.com/office/drawing/2014/main" id="{67D05F23-C286-50DF-4C78-037F93327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7793047" y="3164114"/>
            <a:ext cx="1835150" cy="2659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" name="图片 25">
            <a:extLst>
              <a:ext uri="{FF2B5EF4-FFF2-40B4-BE49-F238E27FC236}">
                <a16:creationId xmlns:a16="http://schemas.microsoft.com/office/drawing/2014/main" id="{776A5465-E845-A3B2-983B-E409627A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1472" y="2954564"/>
            <a:ext cx="42052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7" name="Group 12">
            <a:extLst>
              <a:ext uri="{FF2B5EF4-FFF2-40B4-BE49-F238E27FC236}">
                <a16:creationId xmlns:a16="http://schemas.microsoft.com/office/drawing/2014/main" id="{6CCF0AD1-BA93-EC6F-23D1-20B92CE49B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883409" y="1543277"/>
            <a:ext cx="2744788" cy="381000"/>
            <a:chOff x="0" y="0"/>
            <a:chExt cx="2745753" cy="381209"/>
          </a:xfrm>
        </p:grpSpPr>
        <p:pic>
          <p:nvPicPr>
            <p:cNvPr id="18" name="图片 28">
              <a:extLst>
                <a:ext uri="{FF2B5EF4-FFF2-40B4-BE49-F238E27FC236}">
                  <a16:creationId xmlns:a16="http://schemas.microsoft.com/office/drawing/2014/main" id="{523DCC04-D38C-F20F-F060-85B0AD095C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/>
            <a:srcRect/>
            <a:stretch>
              <a:fillRect/>
            </a:stretch>
          </p:blipFill>
          <p:spPr bwMode="auto">
            <a:xfrm>
              <a:off x="936104" y="0"/>
              <a:ext cx="1809649" cy="3812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图片 29">
              <a:extLst>
                <a:ext uri="{FF2B5EF4-FFF2-40B4-BE49-F238E27FC236}">
                  <a16:creationId xmlns:a16="http://schemas.microsoft.com/office/drawing/2014/main" id="{1B6079C8-9D62-43BA-0A07-FE5A1B27E3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/>
            <a:srcRect/>
            <a:stretch>
              <a:fillRect/>
            </a:stretch>
          </p:blipFill>
          <p:spPr bwMode="auto">
            <a:xfrm>
              <a:off x="0" y="120393"/>
              <a:ext cx="630967" cy="1270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20" name="图片 30">
            <a:extLst>
              <a:ext uri="{FF2B5EF4-FFF2-40B4-BE49-F238E27FC236}">
                <a16:creationId xmlns:a16="http://schemas.microsoft.com/office/drawing/2014/main" id="{5EAD3C47-B679-57D9-3B44-7780816BD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8301047" y="2097314"/>
            <a:ext cx="84613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" name="图片 32">
            <a:extLst>
              <a:ext uri="{FF2B5EF4-FFF2-40B4-BE49-F238E27FC236}">
                <a16:creationId xmlns:a16="http://schemas.microsoft.com/office/drawing/2014/main" id="{7FD745D1-ACE2-5F8C-3A16-D5BC16897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810509" y="1536927"/>
            <a:ext cx="18097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矩形 2">
            <a:extLst>
              <a:ext uri="{FF2B5EF4-FFF2-40B4-BE49-F238E27FC236}">
                <a16:creationId xmlns:a16="http://schemas.microsoft.com/office/drawing/2014/main" id="{BF4BA82C-61B4-93E4-9924-35D43995118E}"/>
              </a:ext>
            </a:extLst>
          </p:cNvPr>
          <p:cNvPicPr>
            <a:picLocks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9488497" y="4113439"/>
            <a:ext cx="1603375" cy="8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图片 41">
            <a:extLst>
              <a:ext uri="{FF2B5EF4-FFF2-40B4-BE49-F238E27FC236}">
                <a16:creationId xmlns:a16="http://schemas.microsoft.com/office/drawing/2014/main" id="{8B4E5C7E-527E-137C-181D-35D03E8D86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6596072" y="5062764"/>
            <a:ext cx="4205287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图片 46">
            <a:extLst>
              <a:ext uri="{FF2B5EF4-FFF2-40B4-BE49-F238E27FC236}">
                <a16:creationId xmlns:a16="http://schemas.microsoft.com/office/drawing/2014/main" id="{0D9D1B69-3371-5353-30DD-9F433CEF3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629409" y="2951389"/>
            <a:ext cx="4206875" cy="74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文本框 24">
            <a:extLst>
              <a:ext uri="{FF2B5EF4-FFF2-40B4-BE49-F238E27FC236}">
                <a16:creationId xmlns:a16="http://schemas.microsoft.com/office/drawing/2014/main" id="{8FC73381-139C-1810-C444-78688300055D}"/>
              </a:ext>
            </a:extLst>
          </p:cNvPr>
          <p:cNvSpPr txBox="1"/>
          <p:nvPr/>
        </p:nvSpPr>
        <p:spPr>
          <a:xfrm>
            <a:off x="1861456" y="5773965"/>
            <a:ext cx="188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相同可复用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13717E8-1B21-7C6C-6652-6D521D98EE97}"/>
              </a:ext>
            </a:extLst>
          </p:cNvPr>
          <p:cNvSpPr txBox="1"/>
          <p:nvPr/>
        </p:nvSpPr>
        <p:spPr>
          <a:xfrm>
            <a:off x="7965627" y="5926365"/>
            <a:ext cx="18879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相关可复用</a:t>
            </a:r>
          </a:p>
        </p:txBody>
      </p:sp>
    </p:spTree>
    <p:extLst>
      <p:ext uri="{BB962C8B-B14F-4D97-AF65-F5344CB8AC3E}">
        <p14:creationId xmlns:p14="http://schemas.microsoft.com/office/powerpoint/2010/main" val="3506148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3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3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6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1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100"/>
                            </p:stCondLst>
                            <p:childTnLst>
                              <p:par>
                                <p:cTn id="6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4.44444E-6 L -3.05556E-6 0.23635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0" y="118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100"/>
                            </p:stCondLst>
                            <p:childTnLst>
                              <p:par>
                                <p:cTn id="7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87 0.00277 L -0.00226 0.30833 " pathEditMode="relative" rAng="0" ptsTypes="AA">
                                      <p:cBhvr>
                                        <p:cTn id="7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ppt_x,ppt_y</p:attrName>
                                        </p:attrNameLst>
                                      </p:cBhvr>
                                      <p:rCtr x="-64" y="15278"/>
                                    </p:animMotion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1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600"/>
                            </p:stCondLst>
                            <p:childTnLst>
                              <p:par>
                                <p:cTn id="8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C76386B8-0A78-88D0-283F-26AEFDECAB74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可扩展性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FEEDF94-46E1-3F91-1224-CABDAE33A731}"/>
              </a:ext>
            </a:extLst>
          </p:cNvPr>
          <p:cNvSpPr txBox="1"/>
          <p:nvPr/>
        </p:nvSpPr>
        <p:spPr>
          <a:xfrm>
            <a:off x="3745888" y="1658532"/>
            <a:ext cx="4319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 = A + B + C</a:t>
            </a:r>
          </a:p>
          <a:p>
            <a:r>
              <a:rPr lang="en-US" altLang="zh-CN" sz="2800" dirty="0"/>
              <a:t>Y = A + B + D  </a:t>
            </a:r>
          </a:p>
          <a:p>
            <a:r>
              <a:rPr lang="en-US" altLang="zh-CN" sz="2800" dirty="0"/>
              <a:t>   = A + B + C + (-C + D)</a:t>
            </a:r>
          </a:p>
          <a:p>
            <a:r>
              <a:rPr lang="en-US" altLang="zh-CN" sz="2800" dirty="0"/>
              <a:t>Y = X + Delta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9F05A1-3675-9D1C-5771-E2B1A0F3B015}"/>
              </a:ext>
            </a:extLst>
          </p:cNvPr>
          <p:cNvSpPr txBox="1"/>
          <p:nvPr/>
        </p:nvSpPr>
        <p:spPr>
          <a:xfrm>
            <a:off x="1425202" y="3890930"/>
            <a:ext cx="80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可扩展性等价于</a:t>
            </a:r>
            <a:r>
              <a:rPr lang="en-US" altLang="zh-CN" sz="3600" dirty="0"/>
              <a:t>Delta</a:t>
            </a:r>
            <a:r>
              <a:rPr lang="zh-CN" altLang="en-US" sz="3600" dirty="0"/>
              <a:t>的运算规律</a:t>
            </a:r>
          </a:p>
        </p:txBody>
      </p:sp>
    </p:spTree>
    <p:extLst>
      <p:ext uri="{BB962C8B-B14F-4D97-AF65-F5344CB8AC3E}">
        <p14:creationId xmlns:p14="http://schemas.microsoft.com/office/powerpoint/2010/main" val="13892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8044C5-423B-0ED0-88B1-FA5FF8C523D7}"/>
              </a:ext>
            </a:extLst>
          </p:cNvPr>
          <p:cNvSpPr/>
          <p:nvPr/>
        </p:nvSpPr>
        <p:spPr>
          <a:xfrm>
            <a:off x="6959267" y="1364876"/>
            <a:ext cx="4661647" cy="4128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6044FC-B065-DE39-E07E-69143E830ED5}"/>
              </a:ext>
            </a:extLst>
          </p:cNvPr>
          <p:cNvSpPr txBox="1"/>
          <p:nvPr/>
        </p:nvSpPr>
        <p:spPr>
          <a:xfrm>
            <a:off x="531956" y="275012"/>
            <a:ext cx="42922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面向差量的</a:t>
            </a:r>
            <a:r>
              <a:rPr lang="en-US" altLang="zh-CN" sz="2800" b="1" dirty="0"/>
              <a:t>DSL</a:t>
            </a:r>
            <a:r>
              <a:rPr lang="zh-CN" altLang="en-US" sz="2800" b="1" dirty="0"/>
              <a:t>结构空间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B1DE0F-7365-7E9E-4385-A9B9BA660F7B}"/>
              </a:ext>
            </a:extLst>
          </p:cNvPr>
          <p:cNvSpPr/>
          <p:nvPr/>
        </p:nvSpPr>
        <p:spPr>
          <a:xfrm>
            <a:off x="7712302" y="1987923"/>
            <a:ext cx="29942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界面层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37338E-D453-2A0F-5C56-6C108EAD14ED}"/>
              </a:ext>
            </a:extLst>
          </p:cNvPr>
          <p:cNvSpPr/>
          <p:nvPr/>
        </p:nvSpPr>
        <p:spPr>
          <a:xfrm>
            <a:off x="7712302" y="3063688"/>
            <a:ext cx="29942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逻辑层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172831-C180-41BA-CD8F-4E5A87C609AD}"/>
              </a:ext>
            </a:extLst>
          </p:cNvPr>
          <p:cNvSpPr/>
          <p:nvPr/>
        </p:nvSpPr>
        <p:spPr>
          <a:xfrm>
            <a:off x="7712302" y="4220135"/>
            <a:ext cx="2994212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存储层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5FFA6D-7173-DD03-5014-78DFB36C86A5}"/>
              </a:ext>
            </a:extLst>
          </p:cNvPr>
          <p:cNvSpPr txBox="1"/>
          <p:nvPr/>
        </p:nvSpPr>
        <p:spPr>
          <a:xfrm>
            <a:off x="7102702" y="1413425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运行时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A1C1D5-83D0-54E6-F9DB-85233BFAD08D}"/>
              </a:ext>
            </a:extLst>
          </p:cNvPr>
          <p:cNvSpPr/>
          <p:nvPr/>
        </p:nvSpPr>
        <p:spPr>
          <a:xfrm>
            <a:off x="197225" y="1389173"/>
            <a:ext cx="4661647" cy="41282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4EE5487-CCBA-1D0C-AB69-C2B698D96051}"/>
              </a:ext>
            </a:extLst>
          </p:cNvPr>
          <p:cNvSpPr/>
          <p:nvPr/>
        </p:nvSpPr>
        <p:spPr>
          <a:xfrm>
            <a:off x="2511005" y="2057044"/>
            <a:ext cx="2014005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 DSL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026473-2830-ABD2-AFA5-308805930D4F}"/>
              </a:ext>
            </a:extLst>
          </p:cNvPr>
          <p:cNvSpPr/>
          <p:nvPr/>
        </p:nvSpPr>
        <p:spPr>
          <a:xfrm>
            <a:off x="2511005" y="3132809"/>
            <a:ext cx="2014005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DSL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DD99FA1-0E4E-163E-902C-4B53404AA4CD}"/>
              </a:ext>
            </a:extLst>
          </p:cNvPr>
          <p:cNvSpPr/>
          <p:nvPr/>
        </p:nvSpPr>
        <p:spPr>
          <a:xfrm>
            <a:off x="2511005" y="4289256"/>
            <a:ext cx="2014005" cy="6454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ORM</a:t>
            </a:r>
            <a:r>
              <a:rPr lang="zh-CN" altLang="en-US" dirty="0"/>
              <a:t> </a:t>
            </a:r>
            <a:r>
              <a:rPr lang="en-US" altLang="zh-CN" dirty="0"/>
              <a:t>DSL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BACF91F-B6CD-72E2-4B64-A4D7396A02A1}"/>
              </a:ext>
            </a:extLst>
          </p:cNvPr>
          <p:cNvSpPr txBox="1"/>
          <p:nvPr/>
        </p:nvSpPr>
        <p:spPr>
          <a:xfrm>
            <a:off x="340660" y="1437722"/>
            <a:ext cx="15913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DSL</a:t>
            </a:r>
            <a:r>
              <a:rPr lang="zh-CN" altLang="en-US" dirty="0"/>
              <a:t>结构空间</a:t>
            </a:r>
            <a:endParaRPr lang="en-US" dirty="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F88E896-3CCB-806C-D26F-72B0A47183A3}"/>
              </a:ext>
            </a:extLst>
          </p:cNvPr>
          <p:cNvSpPr/>
          <p:nvPr/>
        </p:nvSpPr>
        <p:spPr>
          <a:xfrm>
            <a:off x="5279008" y="3358741"/>
            <a:ext cx="1303742" cy="35169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B0EECE-7CFD-A89F-68D0-08E057CBDE61}"/>
              </a:ext>
            </a:extLst>
          </p:cNvPr>
          <p:cNvSpPr txBox="1"/>
          <p:nvPr/>
        </p:nvSpPr>
        <p:spPr>
          <a:xfrm>
            <a:off x="5351830" y="2907658"/>
            <a:ext cx="121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Loader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8FFD59-60DE-CD15-C80A-9C86D440980E}"/>
              </a:ext>
            </a:extLst>
          </p:cNvPr>
          <p:cNvSpPr txBox="1"/>
          <p:nvPr/>
        </p:nvSpPr>
        <p:spPr>
          <a:xfrm>
            <a:off x="5403158" y="3872744"/>
            <a:ext cx="1215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Generator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8F9BFA-C6B8-5243-4703-179A07298D98}"/>
              </a:ext>
            </a:extLst>
          </p:cNvPr>
          <p:cNvSpPr/>
          <p:nvPr/>
        </p:nvSpPr>
        <p:spPr>
          <a:xfrm>
            <a:off x="655165" y="2075265"/>
            <a:ext cx="1399381" cy="645459"/>
          </a:xfrm>
          <a:prstGeom prst="rect">
            <a:avLst/>
          </a:prstGeom>
          <a:solidFill>
            <a:srgbClr val="C00000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Page Delta</a:t>
            </a:r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8DF4F09-2B3C-A47D-F3EE-BCC7EC2E79BB}"/>
              </a:ext>
            </a:extLst>
          </p:cNvPr>
          <p:cNvSpPr/>
          <p:nvPr/>
        </p:nvSpPr>
        <p:spPr>
          <a:xfrm>
            <a:off x="655165" y="3151030"/>
            <a:ext cx="1399381" cy="6454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Flow Delta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F2ED068-C292-38B0-4A06-3EBF7A8B107D}"/>
              </a:ext>
            </a:extLst>
          </p:cNvPr>
          <p:cNvSpPr/>
          <p:nvPr/>
        </p:nvSpPr>
        <p:spPr>
          <a:xfrm>
            <a:off x="655165" y="4307477"/>
            <a:ext cx="1399381" cy="645459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ORM</a:t>
            </a:r>
            <a:r>
              <a:rPr lang="zh-CN" altLang="en-US" dirty="0"/>
              <a:t> </a:t>
            </a:r>
            <a:r>
              <a:rPr lang="en-US" altLang="zh-CN" dirty="0"/>
              <a:t>Delta</a:t>
            </a:r>
            <a:endParaRPr lang="en-US" dirty="0"/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BD6DCE0A-1C93-436B-45B9-64E895ACAB36}"/>
              </a:ext>
            </a:extLst>
          </p:cNvPr>
          <p:cNvSpPr/>
          <p:nvPr/>
        </p:nvSpPr>
        <p:spPr>
          <a:xfrm>
            <a:off x="2122544" y="2317138"/>
            <a:ext cx="320463" cy="170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A52E673B-F646-9DCB-9EDB-39379DC52623}"/>
              </a:ext>
            </a:extLst>
          </p:cNvPr>
          <p:cNvSpPr/>
          <p:nvPr/>
        </p:nvSpPr>
        <p:spPr>
          <a:xfrm>
            <a:off x="2124218" y="3363838"/>
            <a:ext cx="320463" cy="170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FE836F3B-A96C-1891-65C0-F47F87E9FD91}"/>
              </a:ext>
            </a:extLst>
          </p:cNvPr>
          <p:cNvSpPr/>
          <p:nvPr/>
        </p:nvSpPr>
        <p:spPr>
          <a:xfrm>
            <a:off x="2114171" y="4519399"/>
            <a:ext cx="320463" cy="170750"/>
          </a:xfrm>
          <a:prstGeom prst="rightArrow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椭圆 11">
            <a:extLst>
              <a:ext uri="{FF2B5EF4-FFF2-40B4-BE49-F238E27FC236}">
                <a16:creationId xmlns:a16="http://schemas.microsoft.com/office/drawing/2014/main" id="{0AB42AC8-E8F9-45B7-690E-C7A71BEB756C}"/>
              </a:ext>
            </a:extLst>
          </p:cNvPr>
          <p:cNvSpPr/>
          <p:nvPr/>
        </p:nvSpPr>
        <p:spPr>
          <a:xfrm>
            <a:off x="5060927" y="1165530"/>
            <a:ext cx="1661603" cy="7515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3" name="箭头: 右 12">
            <a:extLst>
              <a:ext uri="{FF2B5EF4-FFF2-40B4-BE49-F238E27FC236}">
                <a16:creationId xmlns:a16="http://schemas.microsoft.com/office/drawing/2014/main" id="{1197483A-016D-88E6-2D8F-B57E920F5096}"/>
              </a:ext>
            </a:extLst>
          </p:cNvPr>
          <p:cNvSpPr/>
          <p:nvPr/>
        </p:nvSpPr>
        <p:spPr>
          <a:xfrm rot="5400000">
            <a:off x="5746592" y="2511489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加号 13">
            <a:extLst>
              <a:ext uri="{FF2B5EF4-FFF2-40B4-BE49-F238E27FC236}">
                <a16:creationId xmlns:a16="http://schemas.microsoft.com/office/drawing/2014/main" id="{B5CAF97C-2197-169C-9891-B261011F9FF9}"/>
              </a:ext>
            </a:extLst>
          </p:cNvPr>
          <p:cNvSpPr/>
          <p:nvPr/>
        </p:nvSpPr>
        <p:spPr>
          <a:xfrm>
            <a:off x="5403158" y="2036594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5720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EB8D3-F7DD-6878-899B-C12C0A6E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9B5FA474-95FC-1058-394E-10EBC834096D}"/>
              </a:ext>
            </a:extLst>
          </p:cNvPr>
          <p:cNvSpPr txBox="1"/>
          <p:nvPr/>
        </p:nvSpPr>
        <p:spPr>
          <a:xfrm>
            <a:off x="434688" y="267393"/>
            <a:ext cx="284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Delta</a:t>
            </a:r>
            <a:r>
              <a:rPr lang="zh-CN" altLang="en-US" sz="2800" b="1" dirty="0"/>
              <a:t>的独立性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85877E4-AE29-59A3-0546-96549B2FCA08}"/>
              </a:ext>
            </a:extLst>
          </p:cNvPr>
          <p:cNvSpPr txBox="1"/>
          <p:nvPr/>
        </p:nvSpPr>
        <p:spPr>
          <a:xfrm>
            <a:off x="3745888" y="1658532"/>
            <a:ext cx="4319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Y  = A +  B</a:t>
            </a:r>
          </a:p>
          <a:p>
            <a:r>
              <a:rPr lang="en-US" altLang="zh-CN" sz="2800" dirty="0"/>
              <a:t>Y’ = (A + </a:t>
            </a:r>
            <a:r>
              <a:rPr lang="en-US" altLang="zh-CN" sz="2800" dirty="0" err="1"/>
              <a:t>dA</a:t>
            </a:r>
            <a:r>
              <a:rPr lang="en-US" altLang="zh-CN" sz="2800" dirty="0"/>
              <a:t>) + (B + dB)</a:t>
            </a:r>
          </a:p>
          <a:p>
            <a:r>
              <a:rPr lang="en-US" altLang="zh-CN" sz="2800" dirty="0"/>
              <a:t>    = (A + B) + (</a:t>
            </a:r>
            <a:r>
              <a:rPr lang="en-US" altLang="zh-CN" sz="2800" dirty="0" err="1"/>
              <a:t>dA</a:t>
            </a:r>
            <a:r>
              <a:rPr lang="en-US" altLang="zh-CN" sz="2800" dirty="0"/>
              <a:t> + dB)</a:t>
            </a:r>
          </a:p>
          <a:p>
            <a:r>
              <a:rPr lang="en-US" altLang="zh-CN" sz="2800" dirty="0"/>
              <a:t>    = Y + </a:t>
            </a:r>
            <a:r>
              <a:rPr lang="en-US" altLang="zh-CN" sz="2800" dirty="0" err="1"/>
              <a:t>dY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EE7979-FF64-ECC7-647E-C1D7F6F4726A}"/>
              </a:ext>
            </a:extLst>
          </p:cNvPr>
          <p:cNvSpPr txBox="1"/>
          <p:nvPr/>
        </p:nvSpPr>
        <p:spPr>
          <a:xfrm>
            <a:off x="1425202" y="3890930"/>
            <a:ext cx="1019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众多分散的</a:t>
            </a:r>
            <a:r>
              <a:rPr lang="en-US" altLang="zh-CN" sz="3600" dirty="0"/>
              <a:t>Delta</a:t>
            </a:r>
            <a:r>
              <a:rPr lang="zh-CN" altLang="en-US" sz="3600" dirty="0"/>
              <a:t>汇聚为一个独立的整体</a:t>
            </a:r>
            <a:endParaRPr lang="en-US" altLang="zh-CN" sz="3600" dirty="0"/>
          </a:p>
          <a:p>
            <a:pPr algn="ctr"/>
            <a:r>
              <a:rPr lang="zh-CN" altLang="en-US" sz="3600" dirty="0"/>
              <a:t>必然存在可用于定位的无所不在的领域坐标系</a:t>
            </a:r>
          </a:p>
        </p:txBody>
      </p:sp>
    </p:spTree>
    <p:extLst>
      <p:ext uri="{BB962C8B-B14F-4D97-AF65-F5344CB8AC3E}">
        <p14:creationId xmlns:p14="http://schemas.microsoft.com/office/powerpoint/2010/main" val="3072280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97A45-EF39-8A17-512B-D8315DCFD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DC698740-73DC-CB3C-8567-21B4BD88215D}"/>
              </a:ext>
            </a:extLst>
          </p:cNvPr>
          <p:cNvSpPr txBox="1"/>
          <p:nvPr/>
        </p:nvSpPr>
        <p:spPr>
          <a:xfrm>
            <a:off x="434688" y="267393"/>
            <a:ext cx="28445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Delta</a:t>
            </a:r>
            <a:r>
              <a:rPr lang="zh-CN" altLang="en-US" sz="2800" b="1" dirty="0"/>
              <a:t>的结合律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293AC0-641F-6AE4-4976-22E3A478C63D}"/>
              </a:ext>
            </a:extLst>
          </p:cNvPr>
          <p:cNvSpPr txBox="1"/>
          <p:nvPr/>
        </p:nvSpPr>
        <p:spPr>
          <a:xfrm>
            <a:off x="3745888" y="1658532"/>
            <a:ext cx="55116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X  = A + Delta1</a:t>
            </a:r>
          </a:p>
          <a:p>
            <a:r>
              <a:rPr lang="en-US" altLang="zh-CN" sz="2800" dirty="0"/>
              <a:t>Y  = B + Delta1 + Delta2</a:t>
            </a:r>
          </a:p>
          <a:p>
            <a:r>
              <a:rPr lang="en-US" altLang="zh-CN" sz="2800" dirty="0"/>
              <a:t>    = B + Delta3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BFBA7D9-4D13-51AF-555C-0B2F06D98660}"/>
              </a:ext>
            </a:extLst>
          </p:cNvPr>
          <p:cNvSpPr txBox="1"/>
          <p:nvPr/>
        </p:nvSpPr>
        <p:spPr>
          <a:xfrm>
            <a:off x="1425202" y="3890930"/>
            <a:ext cx="1019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同一个</a:t>
            </a:r>
            <a:r>
              <a:rPr lang="en-US" altLang="zh-CN" sz="3600" dirty="0"/>
              <a:t>Delta</a:t>
            </a:r>
            <a:r>
              <a:rPr lang="zh-CN" altLang="en-US" sz="3600" dirty="0"/>
              <a:t>可以与不同的</a:t>
            </a:r>
            <a:r>
              <a:rPr lang="en-US" altLang="zh-CN" sz="3600" dirty="0"/>
              <a:t>Base</a:t>
            </a:r>
            <a:r>
              <a:rPr lang="zh-CN" altLang="en-US" sz="3600" dirty="0"/>
              <a:t>结合</a:t>
            </a:r>
            <a:endParaRPr lang="en-US" altLang="zh-CN" sz="3600" dirty="0"/>
          </a:p>
          <a:p>
            <a:pPr algn="ctr"/>
            <a:r>
              <a:rPr lang="zh-CN" altLang="en-US" sz="3600" dirty="0"/>
              <a:t>多个</a:t>
            </a:r>
            <a:r>
              <a:rPr lang="en-US" altLang="zh-CN" sz="3600" dirty="0"/>
              <a:t>Delta</a:t>
            </a:r>
            <a:r>
              <a:rPr lang="zh-CN" altLang="en-US" sz="3600" dirty="0"/>
              <a:t>可以先行结合，然后再与</a:t>
            </a:r>
            <a:r>
              <a:rPr lang="en-US" altLang="zh-CN" sz="3600" dirty="0"/>
              <a:t>Base</a:t>
            </a:r>
            <a:r>
              <a:rPr lang="zh-CN" altLang="en-US" sz="3600" dirty="0"/>
              <a:t>结合</a:t>
            </a:r>
          </a:p>
        </p:txBody>
      </p:sp>
    </p:spTree>
    <p:extLst>
      <p:ext uri="{BB962C8B-B14F-4D97-AF65-F5344CB8AC3E}">
        <p14:creationId xmlns:p14="http://schemas.microsoft.com/office/powerpoint/2010/main" val="41317992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803AB-1047-8415-E467-C09D303DF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D98FA7B2-309F-F83B-3E14-8C8E2D7404CC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Tree</a:t>
            </a:r>
            <a:r>
              <a:rPr lang="zh-CN" altLang="en-US" sz="2800" b="1" dirty="0"/>
              <a:t>结构空间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757A578-A2A9-C500-F933-B519CA7906EE}"/>
              </a:ext>
            </a:extLst>
          </p:cNvPr>
          <p:cNvSpPr txBox="1"/>
          <p:nvPr/>
        </p:nvSpPr>
        <p:spPr>
          <a:xfrm>
            <a:off x="2232397" y="1658532"/>
            <a:ext cx="727105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面向对象：</a:t>
            </a:r>
            <a:r>
              <a:rPr lang="en-US" altLang="zh-CN" sz="2800" dirty="0"/>
              <a:t>Map = Map extends Map&lt;Map&gt;</a:t>
            </a:r>
          </a:p>
          <a:p>
            <a:endParaRPr lang="en-US" altLang="zh-CN" sz="2800" dirty="0"/>
          </a:p>
          <a:p>
            <a:r>
              <a:rPr lang="zh-CN" altLang="en-US" sz="2800" dirty="0"/>
              <a:t>可逆计算</a:t>
            </a:r>
            <a:r>
              <a:rPr lang="en-US" altLang="zh-CN" sz="2800" dirty="0"/>
              <a:t>:   Tree = Tree x-extends Tree&lt;Tree&gt;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E22453F-DA90-B1D3-EEDF-9141DFE870A7}"/>
              </a:ext>
            </a:extLst>
          </p:cNvPr>
          <p:cNvSpPr txBox="1"/>
          <p:nvPr/>
        </p:nvSpPr>
        <p:spPr>
          <a:xfrm>
            <a:off x="1068376" y="3645197"/>
            <a:ext cx="100552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计算范式从</a:t>
            </a:r>
            <a:r>
              <a:rPr lang="en-US" altLang="zh-CN" sz="3600" dirty="0"/>
              <a:t>Map</a:t>
            </a:r>
            <a:r>
              <a:rPr lang="zh-CN" altLang="en-US" sz="3600" dirty="0"/>
              <a:t>结构扩展为</a:t>
            </a:r>
            <a:r>
              <a:rPr lang="en-US" altLang="zh-CN" sz="3600" dirty="0"/>
              <a:t>Tree</a:t>
            </a:r>
            <a:r>
              <a:rPr lang="zh-CN" altLang="en-US" sz="3600" dirty="0"/>
              <a:t>结构</a:t>
            </a:r>
            <a:endParaRPr lang="en-US" altLang="zh-CN" sz="3600" dirty="0"/>
          </a:p>
          <a:p>
            <a:pPr algn="ctr"/>
            <a:r>
              <a:rPr lang="zh-CN" altLang="en-US" sz="3600" dirty="0"/>
              <a:t>基于</a:t>
            </a:r>
            <a:r>
              <a:rPr lang="en-US" altLang="zh-CN" sz="3600" dirty="0"/>
              <a:t>Tree</a:t>
            </a:r>
            <a:r>
              <a:rPr lang="zh-CN" altLang="en-US" sz="3600" dirty="0"/>
              <a:t>和</a:t>
            </a:r>
            <a:r>
              <a:rPr lang="en-US" altLang="zh-CN" sz="3600" dirty="0"/>
              <a:t>Delta</a:t>
            </a:r>
            <a:r>
              <a:rPr lang="zh-CN" altLang="en-US" sz="3600" dirty="0"/>
              <a:t>概念重建程序结构空间</a:t>
            </a:r>
          </a:p>
        </p:txBody>
      </p:sp>
    </p:spTree>
    <p:extLst>
      <p:ext uri="{BB962C8B-B14F-4D97-AF65-F5344CB8AC3E}">
        <p14:creationId xmlns:p14="http://schemas.microsoft.com/office/powerpoint/2010/main" val="3120813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A3955-9B63-9517-97CD-DB43513C1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13B76F7B-242F-B39D-C8C6-92452E4E17A2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横向分解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940053-1FCB-8BAC-7449-FC04B2AC5FB4}"/>
              </a:ext>
            </a:extLst>
          </p:cNvPr>
          <p:cNvSpPr txBox="1"/>
          <p:nvPr/>
        </p:nvSpPr>
        <p:spPr>
          <a:xfrm>
            <a:off x="2232397" y="1658532"/>
            <a:ext cx="5833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App = G&lt;</a:t>
            </a:r>
            <a:r>
              <a:rPr lang="zh-CN" altLang="en-US" sz="2800" dirty="0"/>
              <a:t>流程</a:t>
            </a:r>
            <a:r>
              <a:rPr lang="en-US" altLang="zh-CN" sz="2800" dirty="0"/>
              <a:t>&gt; + G&lt;</a:t>
            </a:r>
            <a:r>
              <a:rPr lang="zh-CN" altLang="en-US" sz="2800" dirty="0"/>
              <a:t>权限</a:t>
            </a:r>
            <a:r>
              <a:rPr lang="en-US" altLang="zh-CN" sz="2800" dirty="0"/>
              <a:t>&gt; + ..</a:t>
            </a:r>
          </a:p>
          <a:p>
            <a:r>
              <a:rPr lang="en-US" altLang="zh-CN" sz="2800" dirty="0"/>
              <a:t>App ~ [</a:t>
            </a:r>
            <a:r>
              <a:rPr lang="zh-CN" altLang="en-US" sz="2800" dirty="0"/>
              <a:t>流程，权限，</a:t>
            </a:r>
            <a:r>
              <a:rPr lang="en-US" altLang="zh-CN" sz="2800" dirty="0"/>
              <a:t>…]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07BB29-489C-253C-F026-8D398F526B38}"/>
              </a:ext>
            </a:extLst>
          </p:cNvPr>
          <p:cNvSpPr txBox="1"/>
          <p:nvPr/>
        </p:nvSpPr>
        <p:spPr>
          <a:xfrm>
            <a:off x="475679" y="3573338"/>
            <a:ext cx="803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投影到特性向量空间</a:t>
            </a:r>
          </a:p>
        </p:txBody>
      </p:sp>
    </p:spTree>
    <p:extLst>
      <p:ext uri="{BB962C8B-B14F-4D97-AF65-F5344CB8AC3E}">
        <p14:creationId xmlns:p14="http://schemas.microsoft.com/office/powerpoint/2010/main" val="497211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2A35A-0336-B779-6530-1D28B31E3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6E17B5F3-1A6B-B08B-FB65-B8B301BA2B8D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纵向分解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E9BEFB-15BA-97E0-A2F4-688FCA6309D3}"/>
              </a:ext>
            </a:extLst>
          </p:cNvPr>
          <p:cNvSpPr txBox="1"/>
          <p:nvPr/>
        </p:nvSpPr>
        <p:spPr>
          <a:xfrm>
            <a:off x="2232397" y="1658532"/>
            <a:ext cx="58332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ORM = Generator&lt;Excel&gt; + Delta1</a:t>
            </a:r>
          </a:p>
          <a:p>
            <a:r>
              <a:rPr lang="en-US" altLang="zh-CN" sz="2800" dirty="0"/>
              <a:t>Meta = Generator&lt;ORM&gt; + Delta2</a:t>
            </a:r>
          </a:p>
          <a:p>
            <a:r>
              <a:rPr lang="en-US" altLang="zh-CN" sz="2800" dirty="0"/>
              <a:t>View = Generator&lt;Meta&gt; + Delta3</a:t>
            </a:r>
          </a:p>
          <a:p>
            <a:r>
              <a:rPr lang="en-US" altLang="zh-CN" sz="2800" dirty="0"/>
              <a:t>Page = Generator&lt;View&gt; + Delta4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12AC7C-0FC5-1C1E-0502-D9EA9C71E6C0}"/>
              </a:ext>
            </a:extLst>
          </p:cNvPr>
          <p:cNvSpPr txBox="1"/>
          <p:nvPr/>
        </p:nvSpPr>
        <p:spPr>
          <a:xfrm>
            <a:off x="1131964" y="3888648"/>
            <a:ext cx="80341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类似深度学习的深度分解</a:t>
            </a:r>
            <a:endParaRPr lang="en-US" altLang="zh-CN" sz="3600" dirty="0"/>
          </a:p>
          <a:p>
            <a:pPr algn="ctr"/>
            <a:r>
              <a:rPr lang="zh-CN" altLang="en-US" sz="3600" dirty="0"/>
              <a:t>差量化的软件生产线</a:t>
            </a:r>
          </a:p>
        </p:txBody>
      </p:sp>
    </p:spTree>
    <p:extLst>
      <p:ext uri="{BB962C8B-B14F-4D97-AF65-F5344CB8AC3E}">
        <p14:creationId xmlns:p14="http://schemas.microsoft.com/office/powerpoint/2010/main" val="5258464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624254-68F0-2252-7C78-0D7D3F200AEA}"/>
              </a:ext>
            </a:extLst>
          </p:cNvPr>
          <p:cNvSpPr/>
          <p:nvPr/>
        </p:nvSpPr>
        <p:spPr>
          <a:xfrm>
            <a:off x="1118773" y="3680866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_XORM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1A4767-FE4D-56D1-40B2-262D4B5896C7}"/>
              </a:ext>
            </a:extLst>
          </p:cNvPr>
          <p:cNvSpPr/>
          <p:nvPr/>
        </p:nvSpPr>
        <p:spPr>
          <a:xfrm>
            <a:off x="1118773" y="2953653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XORM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596708B-FC6D-BF5E-34FA-D9730BE8E7E6}"/>
              </a:ext>
            </a:extLst>
          </p:cNvPr>
          <p:cNvSpPr/>
          <p:nvPr/>
        </p:nvSpPr>
        <p:spPr>
          <a:xfrm>
            <a:off x="3743005" y="3692778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EAEFFBD-C790-40AB-8120-0ED2F6F3E3AA}"/>
              </a:ext>
            </a:extLst>
          </p:cNvPr>
          <p:cNvSpPr/>
          <p:nvPr/>
        </p:nvSpPr>
        <p:spPr>
          <a:xfrm>
            <a:off x="6455593" y="3705358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XView</a:t>
            </a:r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DDE44B1-52E8-98C7-D898-D63D745B0F63}"/>
              </a:ext>
            </a:extLst>
          </p:cNvPr>
          <p:cNvSpPr/>
          <p:nvPr/>
        </p:nvSpPr>
        <p:spPr>
          <a:xfrm>
            <a:off x="9171697" y="2941241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C76386B8-0A78-88D0-283F-26AEFDECAB74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差量流水线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9D7C2E0-53A0-8A71-7E5A-41DA55453420}"/>
              </a:ext>
            </a:extLst>
          </p:cNvPr>
          <p:cNvSpPr/>
          <p:nvPr/>
        </p:nvSpPr>
        <p:spPr>
          <a:xfrm>
            <a:off x="3739489" y="2941242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XMeta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6E952D-7207-7257-2CE4-D3885B5052C3}"/>
              </a:ext>
            </a:extLst>
          </p:cNvPr>
          <p:cNvSpPr/>
          <p:nvPr/>
        </p:nvSpPr>
        <p:spPr>
          <a:xfrm>
            <a:off x="6455593" y="2953653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XView</a:t>
            </a:r>
            <a:endParaRPr lang="en-US" altLang="zh-CN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4418D9-C431-D727-C854-E7CFD25EAA57}"/>
              </a:ext>
            </a:extLst>
          </p:cNvPr>
          <p:cNvSpPr/>
          <p:nvPr/>
        </p:nvSpPr>
        <p:spPr>
          <a:xfrm>
            <a:off x="9170477" y="3691632"/>
            <a:ext cx="1661602" cy="75153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_</a:t>
            </a:r>
            <a:r>
              <a:rPr lang="en-US" altLang="zh-CN" dirty="0" err="1"/>
              <a:t>XPage</a:t>
            </a:r>
            <a:endParaRPr lang="zh-CN" altLang="en-US" dirty="0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C8313F1A-B63D-3A10-E8C1-AB28C38E41FE}"/>
              </a:ext>
            </a:extLst>
          </p:cNvPr>
          <p:cNvSpPr/>
          <p:nvPr/>
        </p:nvSpPr>
        <p:spPr>
          <a:xfrm>
            <a:off x="1119759" y="5255029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Excel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5B1CFA59-D8A1-E062-7710-F234E2186247}"/>
              </a:ext>
            </a:extLst>
          </p:cNvPr>
          <p:cNvSpPr/>
          <p:nvPr/>
        </p:nvSpPr>
        <p:spPr>
          <a:xfrm rot="16200000">
            <a:off x="1632536" y="4765617"/>
            <a:ext cx="529841" cy="2023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C6C489F-E051-914F-A225-76E8289574A4}"/>
              </a:ext>
            </a:extLst>
          </p:cNvPr>
          <p:cNvSpPr txBox="1"/>
          <p:nvPr/>
        </p:nvSpPr>
        <p:spPr>
          <a:xfrm>
            <a:off x="2049427" y="467752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AFE2A35-9FD0-1A68-9CAD-731A094AA618}"/>
              </a:ext>
            </a:extLst>
          </p:cNvPr>
          <p:cNvSpPr/>
          <p:nvPr/>
        </p:nvSpPr>
        <p:spPr>
          <a:xfrm>
            <a:off x="9171697" y="1267187"/>
            <a:ext cx="1661602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界面</a:t>
            </a:r>
          </a:p>
        </p:txBody>
      </p:sp>
      <p:sp>
        <p:nvSpPr>
          <p:cNvPr id="27" name="箭头: 右 26">
            <a:extLst>
              <a:ext uri="{FF2B5EF4-FFF2-40B4-BE49-F238E27FC236}">
                <a16:creationId xmlns:a16="http://schemas.microsoft.com/office/drawing/2014/main" id="{0705D658-343D-D9A0-4C7A-321BC4AEAD24}"/>
              </a:ext>
            </a:extLst>
          </p:cNvPr>
          <p:cNvSpPr/>
          <p:nvPr/>
        </p:nvSpPr>
        <p:spPr>
          <a:xfrm rot="16200000">
            <a:off x="9655636" y="2400626"/>
            <a:ext cx="588892" cy="184934"/>
          </a:xfrm>
          <a:prstGeom prst="rightArrow">
            <a:avLst>
              <a:gd name="adj1" fmla="val 6215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CE677EA-6653-B122-5525-0AF100D20D78}"/>
              </a:ext>
            </a:extLst>
          </p:cNvPr>
          <p:cNvSpPr txBox="1"/>
          <p:nvPr/>
        </p:nvSpPr>
        <p:spPr>
          <a:xfrm>
            <a:off x="10128609" y="2303996"/>
            <a:ext cx="921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Render</a:t>
            </a:r>
            <a:endParaRPr lang="zh-CN" altLang="en-US" dirty="0"/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D50D6AB5-4D89-4BA6-A7E8-F8E26F6D2885}"/>
              </a:ext>
            </a:extLst>
          </p:cNvPr>
          <p:cNvCxnSpPr>
            <a:cxnSpLocks/>
          </p:cNvCxnSpPr>
          <p:nvPr/>
        </p:nvCxnSpPr>
        <p:spPr>
          <a:xfrm>
            <a:off x="5900792" y="2749600"/>
            <a:ext cx="0" cy="4018151"/>
          </a:xfrm>
          <a:prstGeom prst="line">
            <a:avLst/>
          </a:prstGeom>
          <a:ln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7128EE0-A808-4AAB-488A-DAAF10473AC0}"/>
              </a:ext>
            </a:extLst>
          </p:cNvPr>
          <p:cNvSpPr txBox="1"/>
          <p:nvPr/>
        </p:nvSpPr>
        <p:spPr>
          <a:xfrm>
            <a:off x="2871297" y="2813342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035EADB8-B836-BBCB-4B3A-4AD98E84DCBD}"/>
              </a:ext>
            </a:extLst>
          </p:cNvPr>
          <p:cNvSpPr txBox="1"/>
          <p:nvPr/>
        </p:nvSpPr>
        <p:spPr>
          <a:xfrm>
            <a:off x="5581843" y="284884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53272BCD-B3A7-5DDB-7DF7-DE9D53F7B669}"/>
              </a:ext>
            </a:extLst>
          </p:cNvPr>
          <p:cNvSpPr/>
          <p:nvPr/>
        </p:nvSpPr>
        <p:spPr>
          <a:xfrm>
            <a:off x="3744932" y="1393457"/>
            <a:ext cx="1661602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GraphQL</a:t>
            </a:r>
            <a:endParaRPr lang="zh-CN" altLang="en-US" dirty="0"/>
          </a:p>
        </p:txBody>
      </p:sp>
      <p:sp>
        <p:nvSpPr>
          <p:cNvPr id="36" name="箭头: 上 35">
            <a:extLst>
              <a:ext uri="{FF2B5EF4-FFF2-40B4-BE49-F238E27FC236}">
                <a16:creationId xmlns:a16="http://schemas.microsoft.com/office/drawing/2014/main" id="{AF326EC7-1256-780A-B70E-2888D1738247}"/>
              </a:ext>
            </a:extLst>
          </p:cNvPr>
          <p:cNvSpPr/>
          <p:nvPr/>
        </p:nvSpPr>
        <p:spPr>
          <a:xfrm>
            <a:off x="4436907" y="2299827"/>
            <a:ext cx="168315" cy="369331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0A0BDC57-58BE-9A32-3FB7-E926CFEAEE82}"/>
              </a:ext>
            </a:extLst>
          </p:cNvPr>
          <p:cNvSpPr txBox="1"/>
          <p:nvPr/>
        </p:nvSpPr>
        <p:spPr>
          <a:xfrm>
            <a:off x="4693796" y="2287587"/>
            <a:ext cx="1220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BizModel</a:t>
            </a:r>
            <a:endParaRPr lang="en-US" altLang="zh-CN" dirty="0"/>
          </a:p>
        </p:txBody>
      </p:sp>
      <p:sp>
        <p:nvSpPr>
          <p:cNvPr id="41" name="加号 40">
            <a:extLst>
              <a:ext uri="{FF2B5EF4-FFF2-40B4-BE49-F238E27FC236}">
                <a16:creationId xmlns:a16="http://schemas.microsoft.com/office/drawing/2014/main" id="{9231E943-E955-B34C-F9CC-CCDADFCEF50E}"/>
              </a:ext>
            </a:extLst>
          </p:cNvPr>
          <p:cNvSpPr/>
          <p:nvPr/>
        </p:nvSpPr>
        <p:spPr>
          <a:xfrm>
            <a:off x="4348332" y="2322000"/>
            <a:ext cx="345464" cy="36933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D53C0396-B1E4-2401-DA0E-CCA76C4CC91E}"/>
              </a:ext>
            </a:extLst>
          </p:cNvPr>
          <p:cNvCxnSpPr>
            <a:cxnSpLocks/>
          </p:cNvCxnSpPr>
          <p:nvPr/>
        </p:nvCxnSpPr>
        <p:spPr>
          <a:xfrm>
            <a:off x="2878955" y="338074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连接符: 肘形 55">
            <a:extLst>
              <a:ext uri="{FF2B5EF4-FFF2-40B4-BE49-F238E27FC236}">
                <a16:creationId xmlns:a16="http://schemas.microsoft.com/office/drawing/2014/main" id="{57F9F954-A1D8-9A79-F3ED-BD312B9031E7}"/>
              </a:ext>
            </a:extLst>
          </p:cNvPr>
          <p:cNvCxnSpPr>
            <a:cxnSpLocks/>
          </p:cNvCxnSpPr>
          <p:nvPr/>
        </p:nvCxnSpPr>
        <p:spPr>
          <a:xfrm>
            <a:off x="5531645" y="343040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肘形 56">
            <a:extLst>
              <a:ext uri="{FF2B5EF4-FFF2-40B4-BE49-F238E27FC236}">
                <a16:creationId xmlns:a16="http://schemas.microsoft.com/office/drawing/2014/main" id="{69B37F02-B6DF-3079-E988-DFAEC8F2B29E}"/>
              </a:ext>
            </a:extLst>
          </p:cNvPr>
          <p:cNvCxnSpPr>
            <a:cxnSpLocks/>
          </p:cNvCxnSpPr>
          <p:nvPr/>
        </p:nvCxnSpPr>
        <p:spPr>
          <a:xfrm>
            <a:off x="8273129" y="3428696"/>
            <a:ext cx="763177" cy="590140"/>
          </a:xfrm>
          <a:prstGeom prst="bentConnector3">
            <a:avLst>
              <a:gd name="adj1" fmla="val 50000"/>
            </a:avLst>
          </a:prstGeom>
          <a:ln w="539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61EA4447-5C5C-F1A0-4594-4664B9C02180}"/>
              </a:ext>
            </a:extLst>
          </p:cNvPr>
          <p:cNvSpPr txBox="1"/>
          <p:nvPr/>
        </p:nvSpPr>
        <p:spPr>
          <a:xfrm>
            <a:off x="8179491" y="2847137"/>
            <a:ext cx="708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生成</a:t>
            </a:r>
          </a:p>
        </p:txBody>
      </p:sp>
    </p:spTree>
    <p:extLst>
      <p:ext uri="{BB962C8B-B14F-4D97-AF65-F5344CB8AC3E}">
        <p14:creationId xmlns:p14="http://schemas.microsoft.com/office/powerpoint/2010/main" val="124855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5AD67-083A-0468-4B06-AB21EFA14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C949DEF-D174-DF76-3C84-76B4A73E0BA5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波粒二象性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DA39DE-089F-6DE1-4DF3-9764269C764D}"/>
              </a:ext>
            </a:extLst>
          </p:cNvPr>
          <p:cNvSpPr txBox="1"/>
          <p:nvPr/>
        </p:nvSpPr>
        <p:spPr>
          <a:xfrm>
            <a:off x="1702676" y="1737346"/>
            <a:ext cx="76998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    </a:t>
            </a:r>
            <a:r>
              <a:rPr lang="zh-CN" altLang="en-US" sz="6600" dirty="0"/>
              <a:t>组合 </a:t>
            </a:r>
            <a:r>
              <a:rPr lang="en-US" altLang="zh-CN" sz="6600" dirty="0"/>
              <a:t>vs. </a:t>
            </a:r>
            <a:r>
              <a:rPr lang="zh-CN" altLang="en-US" sz="6600" dirty="0"/>
              <a:t>叠加    </a:t>
            </a:r>
            <a:endParaRPr lang="en-US" altLang="zh-CN" sz="66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25F380-62B9-8495-2FFF-5EC704427BC6}"/>
              </a:ext>
            </a:extLst>
          </p:cNvPr>
          <p:cNvSpPr txBox="1"/>
          <p:nvPr/>
        </p:nvSpPr>
        <p:spPr>
          <a:xfrm>
            <a:off x="3051985" y="3735186"/>
            <a:ext cx="5858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粒子：离散个体，相互组合    </a:t>
            </a:r>
            <a:endParaRPr lang="en-US" altLang="zh-CN" sz="3600" dirty="0"/>
          </a:p>
          <a:p>
            <a:r>
              <a:rPr lang="en-US" altLang="zh-CN" sz="3600" dirty="0"/>
              <a:t>    </a:t>
            </a:r>
            <a:r>
              <a:rPr lang="zh-CN" altLang="en-US" sz="3600" dirty="0"/>
              <a:t>波：连续模式，干涉叠加</a:t>
            </a:r>
            <a:endParaRPr lang="en-US" altLang="zh-CN" sz="3600" dirty="0"/>
          </a:p>
          <a:p>
            <a:r>
              <a:rPr lang="zh-CN" altLang="en-US" sz="3600" dirty="0"/>
              <a:t>量子：粒子即波，波即粒子   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62324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B4A8D-4A37-457A-B28A-60E5CBF7C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BFEC9175-B4A9-FB50-360D-E1E59A4C4880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DSL</a:t>
            </a:r>
            <a:r>
              <a:rPr lang="zh-CN" altLang="en-US" sz="2800" b="1" dirty="0"/>
              <a:t>森林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3A5489D-AFD9-D052-2BEC-4D1F922701B3}"/>
              </a:ext>
            </a:extLst>
          </p:cNvPr>
          <p:cNvSpPr txBox="1"/>
          <p:nvPr/>
        </p:nvSpPr>
        <p:spPr>
          <a:xfrm>
            <a:off x="1261241" y="1658532"/>
            <a:ext cx="79773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软件结构空间中发生的一切都通过程序语言表达</a:t>
            </a:r>
            <a:endParaRPr lang="en-US" altLang="zh-CN" sz="2800" dirty="0"/>
          </a:p>
          <a:p>
            <a:r>
              <a:rPr lang="zh-CN" altLang="en-US" sz="2800" dirty="0"/>
              <a:t>程序语言定义了软件结构空间的描述坐标系</a:t>
            </a:r>
            <a:endParaRPr lang="en-US" altLang="zh-CN" sz="2800" dirty="0"/>
          </a:p>
          <a:p>
            <a:r>
              <a:rPr lang="zh-CN" altLang="en-US" sz="2800" dirty="0"/>
              <a:t>通用程序语言是全局坐标系</a:t>
            </a:r>
            <a:endParaRPr lang="en-US" altLang="zh-CN" sz="2800" dirty="0"/>
          </a:p>
          <a:p>
            <a:r>
              <a:rPr lang="en-US" altLang="zh-CN" sz="2800" dirty="0"/>
              <a:t>DSL</a:t>
            </a:r>
            <a:r>
              <a:rPr lang="zh-CN" altLang="en-US" sz="2800" dirty="0"/>
              <a:t>森林在不同的局部采用不同的领域结构坐标系</a:t>
            </a:r>
            <a:endParaRPr lang="en-US" altLang="zh-CN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8FBF210-C231-2603-92C2-840F4E6BF386}"/>
              </a:ext>
            </a:extLst>
          </p:cNvPr>
          <p:cNvSpPr txBox="1"/>
          <p:nvPr/>
        </p:nvSpPr>
        <p:spPr>
          <a:xfrm>
            <a:off x="1131964" y="3888648"/>
            <a:ext cx="8034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DSL</a:t>
            </a:r>
            <a:r>
              <a:rPr lang="zh-CN" altLang="en-US" sz="3600" dirty="0"/>
              <a:t>是</a:t>
            </a:r>
            <a:r>
              <a:rPr lang="en-US" altLang="zh-CN" sz="3600" dirty="0"/>
              <a:t>DDD</a:t>
            </a:r>
            <a:r>
              <a:rPr lang="zh-CN" altLang="en-US" sz="3600" dirty="0"/>
              <a:t>中领域语言的最高形态</a:t>
            </a:r>
            <a:endParaRPr lang="en-US" altLang="zh-CN" sz="3600" dirty="0"/>
          </a:p>
          <a:p>
            <a:pPr algn="ctr"/>
            <a:r>
              <a:rPr lang="zh-CN" altLang="en-US" sz="3600" dirty="0"/>
              <a:t>横向</a:t>
            </a:r>
            <a:r>
              <a:rPr lang="en-US" altLang="zh-CN" sz="3600" dirty="0"/>
              <a:t>+</a:t>
            </a:r>
            <a:r>
              <a:rPr lang="zh-CN" altLang="en-US" sz="3600" dirty="0"/>
              <a:t>纵向分解很自然的产生</a:t>
            </a:r>
            <a:r>
              <a:rPr lang="en-US" altLang="zh-CN" sz="3600" dirty="0"/>
              <a:t>DSL</a:t>
            </a:r>
            <a:r>
              <a:rPr lang="zh-CN" altLang="en-US" sz="3600" dirty="0"/>
              <a:t>森林</a:t>
            </a:r>
            <a:endParaRPr lang="en-US" altLang="zh-CN" sz="3600" dirty="0"/>
          </a:p>
          <a:p>
            <a:pPr algn="ctr"/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70641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596EB-6F2F-0AA5-EADC-54681399E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D68D1F0-F557-179C-279A-DA673AD929A8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DSL</a:t>
            </a:r>
            <a:r>
              <a:rPr lang="zh-CN" altLang="en-US" sz="2800" b="1" dirty="0"/>
              <a:t>扩展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EEE3978-706F-A45F-66F6-8E5D13B3B7FA}"/>
              </a:ext>
            </a:extLst>
          </p:cNvPr>
          <p:cNvSpPr txBox="1"/>
          <p:nvPr/>
        </p:nvSpPr>
        <p:spPr>
          <a:xfrm>
            <a:off x="819808" y="1658532"/>
            <a:ext cx="100836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 err="1"/>
              <a:t>TaskFlow</a:t>
            </a:r>
            <a:r>
              <a:rPr lang="en-US" altLang="zh-CN" sz="2800" dirty="0"/>
              <a:t> = TaskFlow0 + G&lt;</a:t>
            </a:r>
            <a:r>
              <a:rPr lang="en-US" altLang="zh-CN" sz="2800" dirty="0" err="1"/>
              <a:t>BatchTask</a:t>
            </a:r>
            <a:r>
              <a:rPr lang="en-US" altLang="zh-CN" sz="2800" dirty="0"/>
              <a:t>&gt; +G&lt;</a:t>
            </a:r>
            <a:r>
              <a:rPr lang="en-US" altLang="zh-CN" sz="2800" dirty="0" err="1"/>
              <a:t>RecordModel</a:t>
            </a:r>
            <a:r>
              <a:rPr lang="en-US" altLang="zh-CN" sz="2800" dirty="0"/>
              <a:t>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4B167ED-34DF-C8B6-F5FE-D938DB40FD68}"/>
              </a:ext>
            </a:extLst>
          </p:cNvPr>
          <p:cNvSpPr txBox="1"/>
          <p:nvPr/>
        </p:nvSpPr>
        <p:spPr>
          <a:xfrm>
            <a:off x="1358987" y="3131903"/>
            <a:ext cx="91723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无需针对任何</a:t>
            </a:r>
            <a:r>
              <a:rPr lang="en-US" altLang="zh-CN" sz="3600" dirty="0"/>
              <a:t>XDSL</a:t>
            </a:r>
            <a:r>
              <a:rPr lang="zh-CN" altLang="en-US" sz="3600" dirty="0"/>
              <a:t>设计扩展机制</a:t>
            </a:r>
            <a:endParaRPr lang="en-US" altLang="zh-CN" sz="3600" dirty="0"/>
          </a:p>
          <a:p>
            <a:pPr algn="ctr"/>
            <a:r>
              <a:rPr lang="en-US" altLang="zh-CN" sz="3600" dirty="0"/>
              <a:t>XDSL</a:t>
            </a:r>
            <a:r>
              <a:rPr lang="zh-CN" altLang="en-US" sz="3600" dirty="0"/>
              <a:t>可以通过元编程实现无缝嵌入</a:t>
            </a:r>
            <a:endParaRPr lang="en-US" altLang="zh-CN" sz="3600" dirty="0"/>
          </a:p>
          <a:p>
            <a:pPr algn="ctr"/>
            <a:r>
              <a:rPr lang="zh-CN" altLang="en-US" sz="3600" dirty="0"/>
              <a:t>统一元模型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3394564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B784D-64F9-9FC6-6478-B3BDB01F9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8F499985-7084-C47D-2AAB-B5C785280D60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可视化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F37E3F4-9332-037A-CD77-1785A4B12F5F}"/>
              </a:ext>
            </a:extLst>
          </p:cNvPr>
          <p:cNvSpPr txBox="1"/>
          <p:nvPr/>
        </p:nvSpPr>
        <p:spPr>
          <a:xfrm>
            <a:off x="3148371" y="1658532"/>
            <a:ext cx="5833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可视化模型 </a:t>
            </a:r>
            <a:r>
              <a:rPr lang="en-US" altLang="zh-CN" sz="2800" dirty="0"/>
              <a:t>= </a:t>
            </a:r>
            <a:r>
              <a:rPr lang="zh-CN" altLang="en-US" sz="2800" dirty="0"/>
              <a:t>设计器</a:t>
            </a:r>
            <a:r>
              <a:rPr lang="en-US" altLang="zh-CN" sz="2800" dirty="0"/>
              <a:t>(DSL)</a:t>
            </a:r>
          </a:p>
          <a:p>
            <a:r>
              <a:rPr lang="en-US" altLang="zh-CN" sz="2800" dirty="0"/>
              <a:t>DSL             = </a:t>
            </a:r>
            <a:r>
              <a:rPr lang="zh-CN" altLang="en-US" sz="2800" dirty="0"/>
              <a:t>序列化</a:t>
            </a:r>
            <a:r>
              <a:rPr lang="en-US" altLang="zh-CN" sz="2800" dirty="0"/>
              <a:t>(</a:t>
            </a:r>
            <a:r>
              <a:rPr lang="zh-CN" altLang="en-US" sz="2800" dirty="0"/>
              <a:t>可视化模型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7BE9E6B-A017-1DF9-50D9-50BF8CB297D6}"/>
              </a:ext>
            </a:extLst>
          </p:cNvPr>
          <p:cNvSpPr txBox="1"/>
          <p:nvPr/>
        </p:nvSpPr>
        <p:spPr>
          <a:xfrm>
            <a:off x="1176107" y="3480558"/>
            <a:ext cx="9777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可视化的本质是模型信息存在多种表象</a:t>
            </a:r>
            <a:endParaRPr lang="en-US" altLang="zh-CN" sz="3600" dirty="0"/>
          </a:p>
          <a:p>
            <a:pPr algn="ctr"/>
            <a:r>
              <a:rPr lang="zh-CN" altLang="en-US" sz="3600" dirty="0"/>
              <a:t>不同表象之间可以进行可逆转换</a:t>
            </a:r>
          </a:p>
        </p:txBody>
      </p:sp>
    </p:spTree>
    <p:extLst>
      <p:ext uri="{BB962C8B-B14F-4D97-AF65-F5344CB8AC3E}">
        <p14:creationId xmlns:p14="http://schemas.microsoft.com/office/powerpoint/2010/main" val="42128211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8056B9-2174-E9E7-2716-980749CD4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7941B9C7-9907-23AC-9ACC-65D19F49BB84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差量化编辑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C57F9F-5326-38FE-8DEA-BA226F534187}"/>
              </a:ext>
            </a:extLst>
          </p:cNvPr>
          <p:cNvSpPr txBox="1"/>
          <p:nvPr/>
        </p:nvSpPr>
        <p:spPr>
          <a:xfrm>
            <a:off x="770407" y="3170445"/>
            <a:ext cx="967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可视化编辑可以执行全量编辑</a:t>
            </a:r>
            <a:endParaRPr lang="en-US" altLang="zh-CN" sz="3600" dirty="0"/>
          </a:p>
          <a:p>
            <a:pPr algn="ctr"/>
            <a:r>
              <a:rPr lang="zh-CN" altLang="en-US" sz="3600" dirty="0"/>
              <a:t>自动计算差量变更并单独保存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8058F2F-2100-4E4B-539A-3DC84DAD8AC1}"/>
              </a:ext>
            </a:extLst>
          </p:cNvPr>
          <p:cNvSpPr txBox="1"/>
          <p:nvPr/>
        </p:nvSpPr>
        <p:spPr>
          <a:xfrm>
            <a:off x="239636" y="979798"/>
            <a:ext cx="117610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err="1"/>
              <a:t>PageInEditor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DeltaPage</a:t>
            </a:r>
            <a:r>
              <a:rPr lang="en-US" altLang="zh-CN" sz="3200" dirty="0"/>
              <a:t> x-extends Generator&lt;</a:t>
            </a:r>
            <a:r>
              <a:rPr lang="en-US" altLang="zh-CN" sz="3200" dirty="0" err="1"/>
              <a:t>ViewModel</a:t>
            </a:r>
            <a:r>
              <a:rPr lang="en-US" altLang="zh-CN" sz="3200" dirty="0"/>
              <a:t>&gt;</a:t>
            </a:r>
          </a:p>
          <a:p>
            <a:pPr algn="ctr"/>
            <a:r>
              <a:rPr lang="en-US" altLang="zh-CN" sz="3200" dirty="0" err="1"/>
              <a:t>DeltaPage</a:t>
            </a:r>
            <a:r>
              <a:rPr lang="en-US" altLang="zh-CN" sz="3200" dirty="0"/>
              <a:t> = </a:t>
            </a:r>
            <a:r>
              <a:rPr lang="en-US" altLang="zh-CN" sz="3200" dirty="0" err="1"/>
              <a:t>PageInEditor</a:t>
            </a:r>
            <a:r>
              <a:rPr lang="en-US" altLang="zh-CN" sz="3200" dirty="0"/>
              <a:t> x-diff Generator&lt;</a:t>
            </a:r>
            <a:r>
              <a:rPr lang="en-US" altLang="zh-CN" sz="3200" dirty="0" err="1"/>
              <a:t>ViewModel</a:t>
            </a:r>
            <a:r>
              <a:rPr lang="en-US" altLang="zh-CN" sz="3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1054459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163B90-E601-ED1D-7C71-F662D5120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007A5F67-71BB-A6B2-3312-625E45B52A16}"/>
              </a:ext>
            </a:extLst>
          </p:cNvPr>
          <p:cNvSpPr txBox="1"/>
          <p:nvPr/>
        </p:nvSpPr>
        <p:spPr>
          <a:xfrm>
            <a:off x="434689" y="267393"/>
            <a:ext cx="23804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模板化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C880CE3-CBFC-DB34-CCBE-7697C38F3BCF}"/>
              </a:ext>
            </a:extLst>
          </p:cNvPr>
          <p:cNvSpPr txBox="1"/>
          <p:nvPr/>
        </p:nvSpPr>
        <p:spPr>
          <a:xfrm>
            <a:off x="1563939" y="1412590"/>
            <a:ext cx="9188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              报表模板 </a:t>
            </a:r>
            <a:r>
              <a:rPr lang="en-US" altLang="zh-CN" sz="2800" dirty="0"/>
              <a:t>= Excel + </a:t>
            </a:r>
            <a:r>
              <a:rPr lang="zh-CN" altLang="en-US" sz="2800" dirty="0"/>
              <a:t>报表扩展</a:t>
            </a:r>
            <a:endParaRPr lang="en-US" altLang="zh-CN" sz="2800" dirty="0"/>
          </a:p>
          <a:p>
            <a:r>
              <a:rPr lang="en-US" altLang="zh-CN" sz="2800" dirty="0"/>
              <a:t>Editor&lt;</a:t>
            </a:r>
            <a:r>
              <a:rPr lang="zh-CN" altLang="en-US" sz="2800" dirty="0"/>
              <a:t>报表模板</a:t>
            </a:r>
            <a:r>
              <a:rPr lang="en-US" altLang="zh-CN" sz="2800" dirty="0"/>
              <a:t>&gt; = Editor&lt;Excel&gt; + Editor&lt;</a:t>
            </a:r>
            <a:r>
              <a:rPr lang="zh-CN" altLang="en-US" sz="2800" dirty="0"/>
              <a:t>报表扩展</a:t>
            </a:r>
            <a:r>
              <a:rPr lang="en-US" altLang="zh-CN" sz="2800" dirty="0"/>
              <a:t>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5D7D9EC-589E-C0E6-62A7-FDC2202CB2B8}"/>
              </a:ext>
            </a:extLst>
          </p:cNvPr>
          <p:cNvSpPr txBox="1"/>
          <p:nvPr/>
        </p:nvSpPr>
        <p:spPr>
          <a:xfrm>
            <a:off x="1346377" y="3121104"/>
            <a:ext cx="89390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任何</a:t>
            </a:r>
            <a:r>
              <a:rPr lang="en-US" altLang="zh-CN" sz="3600" dirty="0"/>
              <a:t>Excel</a:t>
            </a:r>
            <a:r>
              <a:rPr lang="zh-CN" altLang="en-US" sz="3600" dirty="0"/>
              <a:t>都是合法的</a:t>
            </a:r>
            <a:r>
              <a:rPr lang="en-US" altLang="zh-CN" sz="3600" dirty="0"/>
              <a:t>Excel</a:t>
            </a:r>
            <a:r>
              <a:rPr lang="zh-CN" altLang="en-US" sz="3600" dirty="0"/>
              <a:t>报表模板</a:t>
            </a:r>
            <a:endParaRPr lang="en-US" altLang="zh-CN" sz="3600" dirty="0"/>
          </a:p>
          <a:p>
            <a:pPr algn="ctr"/>
            <a:r>
              <a:rPr lang="zh-CN" altLang="en-US" sz="3600" dirty="0"/>
              <a:t>模板设计器可以采用线性化设计</a:t>
            </a:r>
          </a:p>
        </p:txBody>
      </p:sp>
    </p:spTree>
    <p:extLst>
      <p:ext uri="{BB962C8B-B14F-4D97-AF65-F5344CB8AC3E}">
        <p14:creationId xmlns:p14="http://schemas.microsoft.com/office/powerpoint/2010/main" val="8076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A364C-FA4E-4FCE-860A-197DF7E29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8D2086FC-0782-E558-C3B2-3823BCCA77B5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/>
              <a:t>Delta</a:t>
            </a:r>
            <a:r>
              <a:rPr lang="zh-CN" altLang="en-US" sz="2800" b="1" dirty="0"/>
              <a:t>定制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12154C9-8637-D74D-8FE1-C71D6DEEB52B}"/>
              </a:ext>
            </a:extLst>
          </p:cNvPr>
          <p:cNvSpPr txBox="1"/>
          <p:nvPr/>
        </p:nvSpPr>
        <p:spPr>
          <a:xfrm>
            <a:off x="1563939" y="1412590"/>
            <a:ext cx="918814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       Loader :: Path -&gt; Model</a:t>
            </a:r>
          </a:p>
          <a:p>
            <a:r>
              <a:rPr lang="en-US" altLang="zh-CN" sz="2800" dirty="0"/>
              <a:t>Possible Loader :: Possible Path -&gt; Possible Model</a:t>
            </a:r>
          </a:p>
          <a:p>
            <a:endParaRPr lang="en-US" altLang="zh-CN" sz="2800" dirty="0"/>
          </a:p>
          <a:p>
            <a:r>
              <a:rPr lang="en-US" altLang="zh-CN" sz="2800" dirty="0"/>
              <a:t>Possible Path = </a:t>
            </a:r>
            <a:r>
              <a:rPr lang="en-US" altLang="zh-CN" sz="2800" dirty="0" err="1"/>
              <a:t>DeltaPath</a:t>
            </a:r>
            <a:r>
              <a:rPr lang="en-US" altLang="zh-CN" sz="2800" dirty="0"/>
              <a:t> + </a:t>
            </a:r>
            <a:r>
              <a:rPr lang="en-US" altLang="zh-CN" sz="2800" dirty="0" err="1"/>
              <a:t>StdPath</a:t>
            </a:r>
            <a:endParaRPr lang="en-US" altLang="zh-CN" sz="2800" dirty="0"/>
          </a:p>
          <a:p>
            <a:r>
              <a:rPr lang="en-US" altLang="zh-CN" sz="2800" dirty="0"/>
              <a:t>Model = Loader&lt;</a:t>
            </a:r>
            <a:r>
              <a:rPr lang="en-US" altLang="zh-CN" sz="2800" dirty="0" err="1"/>
              <a:t>DeltaPath</a:t>
            </a:r>
            <a:r>
              <a:rPr lang="en-US" altLang="zh-CN" sz="2800" dirty="0"/>
              <a:t> + </a:t>
            </a:r>
            <a:r>
              <a:rPr lang="en-US" altLang="zh-CN" sz="2800" dirty="0" err="1"/>
              <a:t>StdPath</a:t>
            </a:r>
            <a:r>
              <a:rPr lang="en-US" altLang="zh-CN" sz="2800" dirty="0"/>
              <a:t>&gt;</a:t>
            </a:r>
          </a:p>
          <a:p>
            <a:r>
              <a:rPr lang="en-US" altLang="zh-CN" sz="2800" dirty="0"/>
              <a:t>Model = Loader&lt;</a:t>
            </a:r>
            <a:r>
              <a:rPr lang="en-US" altLang="zh-CN" sz="2800" dirty="0" err="1"/>
              <a:t>DeltaPath</a:t>
            </a:r>
            <a:r>
              <a:rPr lang="en-US" altLang="zh-CN" sz="2800" dirty="0"/>
              <a:t>&gt; x-extends Loader&lt;</a:t>
            </a:r>
            <a:r>
              <a:rPr lang="en-US" altLang="zh-CN" sz="2800" dirty="0" err="1"/>
              <a:t>StdPath</a:t>
            </a:r>
            <a:r>
              <a:rPr lang="en-US" altLang="zh-CN" sz="2800" dirty="0"/>
              <a:t>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CB96F2B-C46D-05CD-E375-08D9B045E32B}"/>
              </a:ext>
            </a:extLst>
          </p:cNvPr>
          <p:cNvSpPr txBox="1"/>
          <p:nvPr/>
        </p:nvSpPr>
        <p:spPr>
          <a:xfrm>
            <a:off x="1409439" y="4245081"/>
            <a:ext cx="941831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一切概念都可以前置</a:t>
            </a:r>
            <a:r>
              <a:rPr lang="en-US" altLang="zh-CN" sz="3600" dirty="0"/>
              <a:t>Possible</a:t>
            </a:r>
            <a:r>
              <a:rPr lang="zh-CN" altLang="en-US" sz="3600" dirty="0"/>
              <a:t>算子</a:t>
            </a:r>
            <a:endParaRPr lang="en-US" altLang="zh-CN" sz="3600" dirty="0"/>
          </a:p>
          <a:p>
            <a:pPr algn="ctr"/>
            <a:r>
              <a:rPr lang="en-US" altLang="zh-CN" sz="3600" dirty="0"/>
              <a:t>Possible X </a:t>
            </a:r>
            <a:r>
              <a:rPr lang="zh-CN" altLang="en-US" sz="3600" dirty="0"/>
              <a:t>意味着</a:t>
            </a:r>
            <a:r>
              <a:rPr lang="en-US" altLang="zh-CN" sz="3600" dirty="0"/>
              <a:t>X</a:t>
            </a:r>
            <a:r>
              <a:rPr lang="zh-CN" altLang="en-US" sz="3600" dirty="0"/>
              <a:t>的演化</a:t>
            </a:r>
            <a:endParaRPr lang="en-US" altLang="zh-CN" sz="3600" dirty="0"/>
          </a:p>
          <a:p>
            <a:pPr algn="ctr"/>
            <a:r>
              <a:rPr lang="zh-CN" altLang="en-US" sz="3600" dirty="0"/>
              <a:t>虚拟文件系统提供统一的（名 </a:t>
            </a:r>
            <a:r>
              <a:rPr lang="en-US" altLang="zh-CN" sz="3600" dirty="0"/>
              <a:t>-&gt; </a:t>
            </a:r>
            <a:r>
              <a:rPr lang="zh-CN" altLang="en-US" sz="3600" dirty="0"/>
              <a:t>实） 转换</a:t>
            </a:r>
          </a:p>
        </p:txBody>
      </p:sp>
    </p:spTree>
    <p:extLst>
      <p:ext uri="{BB962C8B-B14F-4D97-AF65-F5344CB8AC3E}">
        <p14:creationId xmlns:p14="http://schemas.microsoft.com/office/powerpoint/2010/main" val="4386744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55157-B8D2-CDBA-EA65-3754909AE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339E7B26-E165-6268-08DD-3CB9CF0FA869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沿时间线逆行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C883B5-DEE5-9872-BC7A-DDC8D12C038B}"/>
              </a:ext>
            </a:extLst>
          </p:cNvPr>
          <p:cNvSpPr txBox="1"/>
          <p:nvPr/>
        </p:nvSpPr>
        <p:spPr>
          <a:xfrm>
            <a:off x="832419" y="1412590"/>
            <a:ext cx="9919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              App[t] = Delta[t-1] x-extends Generator[t]&lt;DSL[t]&gt;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CCDF486-3B48-164B-FD42-552E98030241}"/>
              </a:ext>
            </a:extLst>
          </p:cNvPr>
          <p:cNvSpPr txBox="1"/>
          <p:nvPr/>
        </p:nvSpPr>
        <p:spPr>
          <a:xfrm>
            <a:off x="1165072" y="2838797"/>
            <a:ext cx="94183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可以在</a:t>
            </a:r>
            <a:r>
              <a:rPr lang="en-US" altLang="zh-CN" sz="3600" dirty="0"/>
              <a:t>t</a:t>
            </a:r>
            <a:r>
              <a:rPr lang="zh-CN" altLang="en-US" sz="3600" dirty="0"/>
              <a:t>时刻再确定</a:t>
            </a:r>
            <a:r>
              <a:rPr lang="en-US" altLang="zh-CN" sz="3600" dirty="0"/>
              <a:t>Generator</a:t>
            </a:r>
            <a:r>
              <a:rPr lang="zh-CN" altLang="en-US" sz="3600" dirty="0"/>
              <a:t>和</a:t>
            </a:r>
            <a:r>
              <a:rPr lang="en-US" altLang="zh-CN" sz="3600" dirty="0"/>
              <a:t>DSL</a:t>
            </a:r>
          </a:p>
          <a:p>
            <a:pPr algn="ctr"/>
            <a:r>
              <a:rPr lang="zh-CN" altLang="en-US" sz="3600" dirty="0"/>
              <a:t>基类的变化独立于派生类</a:t>
            </a:r>
          </a:p>
        </p:txBody>
      </p:sp>
    </p:spTree>
    <p:extLst>
      <p:ext uri="{BB962C8B-B14F-4D97-AF65-F5344CB8AC3E}">
        <p14:creationId xmlns:p14="http://schemas.microsoft.com/office/powerpoint/2010/main" val="6367941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062E4-4B87-90C5-1163-BA40A6101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3CB5A93F-C8DC-7580-EA4C-EAB0CBB7D7A4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张量积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12F9D7-7914-F6D5-5182-14766927F0F1}"/>
                  </a:ext>
                </a:extLst>
              </p:cNvPr>
              <p:cNvSpPr txBox="1"/>
              <p:nvPr/>
            </p:nvSpPr>
            <p:spPr>
              <a:xfrm>
                <a:off x="365760" y="1008994"/>
                <a:ext cx="11111537" cy="32594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r>
                        <a:rPr lang="en-US" altLang="zh-CN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pt-BR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pt-BR" sz="28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pt-BR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pt-BR" sz="280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800" b="1" i="1" smtClean="0">
                                      <a:latin typeface="Cambria Math" panose="02040503050406030204" pitchFamily="18" charset="0"/>
                                    </a:rPr>
                                    <m:t>𝒗</m:t>
                                  </m:r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nary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endParaRPr lang="pt-BR" altLang="zh-CN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altLang="zh-CN" sz="280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CN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pt-BR" altLang="zh-CN" sz="280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altLang="zh-CN" sz="2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altLang="zh-CN" sz="2800" i="1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pt-BR" sz="280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𝐿𝑜𝑎𝑑𝑒𝑟</m:t>
                      </m:r>
                      <m:d>
                        <m:d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𝑤𝑓𝑁𝑎𝑚𝑒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𝑠𝑡𝑒𝑝𝑁𝑎𝑚𝑒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⊗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𝑎𝑐𝑡𝑖𝑜𝑛𝑁𝑎𝑚𝑒</m:t>
                          </m:r>
                        </m:e>
                      </m:d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𝑎𝑐𝑡𝑖𝑜𝑛𝑃𝑎𝑟𝑎𝑚𝑠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512F9D7-7914-F6D5-5182-14766927F0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" y="1008994"/>
                <a:ext cx="11111537" cy="32594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59BE5AE2-3097-AAE6-A1BB-191C6748E273}"/>
              </a:ext>
            </a:extLst>
          </p:cNvPr>
          <p:cNvSpPr txBox="1"/>
          <p:nvPr/>
        </p:nvSpPr>
        <p:spPr>
          <a:xfrm>
            <a:off x="1727901" y="4754880"/>
            <a:ext cx="8898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框架的作用类似于张量积上的线性运算</a:t>
            </a:r>
            <a:endParaRPr lang="en-US" altLang="zh-CN" sz="3600" dirty="0"/>
          </a:p>
          <a:p>
            <a:pPr algn="ctr"/>
            <a:r>
              <a:rPr lang="zh-CN" altLang="en-US" sz="3600" dirty="0"/>
              <a:t>可逆计算被封装为统一加载器</a:t>
            </a:r>
            <a:endParaRPr lang="en-US" altLang="zh-CN" sz="3600" dirty="0"/>
          </a:p>
          <a:p>
            <a:pPr algn="ctr"/>
            <a:r>
              <a:rPr lang="zh-CN" altLang="en-US" sz="3600"/>
              <a:t>运行时不需要了解差量概念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091018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29302-1AD0-C9FE-543C-8AF936767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4F0DD3B-5CCF-7D26-34A7-6CA94D20B253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对偶设计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40C094-A575-F9A9-CB54-5968C7C99FC6}"/>
              </a:ext>
            </a:extLst>
          </p:cNvPr>
          <p:cNvSpPr txBox="1"/>
          <p:nvPr/>
        </p:nvSpPr>
        <p:spPr>
          <a:xfrm>
            <a:off x="365760" y="1008994"/>
            <a:ext cx="111115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800" dirty="0"/>
              <a:t>F(A) ~ B,   A ~ G(B)</a:t>
            </a:r>
          </a:p>
          <a:p>
            <a:pPr algn="ctr"/>
            <a:r>
              <a:rPr lang="en-US" altLang="zh-CN" sz="2800" dirty="0"/>
              <a:t>F(</a:t>
            </a:r>
            <a:r>
              <a:rPr lang="en-US" altLang="zh-CN" sz="2800" dirty="0" err="1"/>
              <a:t>A+dA</a:t>
            </a:r>
            <a:r>
              <a:rPr lang="en-US" altLang="zh-CN" sz="2800" dirty="0"/>
              <a:t>) = B + dB,  A + </a:t>
            </a:r>
            <a:r>
              <a:rPr lang="en-US" altLang="zh-CN" sz="2800" dirty="0" err="1"/>
              <a:t>dA</a:t>
            </a:r>
            <a:r>
              <a:rPr lang="en-US" altLang="zh-CN" sz="2800" dirty="0"/>
              <a:t> = G(B + dB)</a:t>
            </a:r>
          </a:p>
          <a:p>
            <a:pPr algn="ctr"/>
            <a:r>
              <a:rPr lang="en-US" altLang="zh-CN" sz="2800" dirty="0"/>
              <a:t>JSON + Meta =&gt; Entity, Entity + Meta =&gt; JSON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ACD1A48-4D76-3936-E66C-D35F8E3E183D}"/>
              </a:ext>
            </a:extLst>
          </p:cNvPr>
          <p:cNvSpPr txBox="1"/>
          <p:nvPr/>
        </p:nvSpPr>
        <p:spPr>
          <a:xfrm>
            <a:off x="1646971" y="2951305"/>
            <a:ext cx="88980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信息守恒</a:t>
            </a:r>
            <a:endParaRPr lang="en-US" altLang="zh-CN" sz="3600" dirty="0"/>
          </a:p>
          <a:p>
            <a:pPr algn="ctr"/>
            <a:r>
              <a:rPr lang="zh-CN" altLang="en-US" sz="3600" dirty="0"/>
              <a:t>永远采用</a:t>
            </a:r>
            <a:r>
              <a:rPr lang="en-US" altLang="zh-CN" sz="3600" dirty="0"/>
              <a:t>data + metadata</a:t>
            </a:r>
            <a:r>
              <a:rPr lang="zh-CN" altLang="en-US" sz="3600" dirty="0"/>
              <a:t>的配对设计</a:t>
            </a:r>
            <a:endParaRPr lang="en-US" altLang="zh-CN" sz="3600" dirty="0"/>
          </a:p>
          <a:p>
            <a:pPr algn="ctr"/>
            <a:r>
              <a:rPr lang="en-US" altLang="zh-CN" sz="3600" dirty="0"/>
              <a:t>Delta</a:t>
            </a:r>
            <a:r>
              <a:rPr lang="zh-CN" altLang="en-US" sz="3600" dirty="0"/>
              <a:t>扩展信息可以作为</a:t>
            </a:r>
            <a:r>
              <a:rPr lang="en-US" altLang="zh-CN" sz="3600" dirty="0"/>
              <a:t>metadata</a:t>
            </a:r>
            <a:r>
              <a:rPr lang="zh-CN" altLang="en-US" sz="3600" dirty="0"/>
              <a:t>保存</a:t>
            </a:r>
            <a:endParaRPr lang="en-US" altLang="zh-CN" sz="3600" dirty="0"/>
          </a:p>
          <a:p>
            <a:pPr algn="ctr"/>
            <a:r>
              <a:rPr lang="zh-CN" altLang="en-US" sz="3600" dirty="0"/>
              <a:t>通过补充</a:t>
            </a:r>
            <a:r>
              <a:rPr lang="en-US" altLang="zh-CN" sz="3600" dirty="0"/>
              <a:t>Delta</a:t>
            </a:r>
            <a:r>
              <a:rPr lang="zh-CN" altLang="en-US" sz="3600" dirty="0"/>
              <a:t>信息实现双向可逆转换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0638864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F5750-EAC6-9850-F0BA-8B57BD40E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37EA013-F51C-457C-E416-D0A42228768F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描述式 </a:t>
            </a:r>
            <a:r>
              <a:rPr lang="en-US" altLang="zh-CN" sz="2800" b="1" dirty="0"/>
              <a:t>vs. </a:t>
            </a:r>
            <a:r>
              <a:rPr lang="zh-CN" altLang="en-US" sz="2800" b="1" dirty="0"/>
              <a:t>命令式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91CBC1-39CF-BE60-B548-24668B72ABAE}"/>
              </a:ext>
            </a:extLst>
          </p:cNvPr>
          <p:cNvSpPr txBox="1"/>
          <p:nvPr/>
        </p:nvSpPr>
        <p:spPr>
          <a:xfrm>
            <a:off x="1691114" y="4370201"/>
            <a:ext cx="88980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命令式指定详细执行路径</a:t>
            </a:r>
            <a:endParaRPr lang="en-US" altLang="zh-CN" sz="3600" dirty="0"/>
          </a:p>
          <a:p>
            <a:pPr algn="ctr"/>
            <a:r>
              <a:rPr lang="zh-CN" altLang="en-US" sz="3600" dirty="0"/>
              <a:t>描述式仅指定当前位置和期望目标</a:t>
            </a:r>
            <a:endParaRPr lang="en-US" altLang="zh-CN" sz="3600" dirty="0"/>
          </a:p>
          <a:p>
            <a:pPr algn="ctr"/>
            <a:r>
              <a:rPr lang="zh-CN" altLang="en-US" sz="3600" dirty="0"/>
              <a:t>自动推导、选择优化路径</a:t>
            </a:r>
            <a:endParaRPr lang="en-US" altLang="zh-CN" sz="36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E09E64-0159-7A52-D3B4-922A60B507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699" y="1683531"/>
            <a:ext cx="3584563" cy="247791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71F64805-4EFE-CD00-F108-EFE154319287}"/>
              </a:ext>
            </a:extLst>
          </p:cNvPr>
          <p:cNvSpPr txBox="1"/>
          <p:nvPr/>
        </p:nvSpPr>
        <p:spPr>
          <a:xfrm>
            <a:off x="1345324" y="979798"/>
            <a:ext cx="88980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命令式 </a:t>
            </a:r>
            <a:r>
              <a:rPr lang="en-US" altLang="zh-CN" sz="3600" dirty="0"/>
              <a:t>= Generator&lt;</a:t>
            </a:r>
            <a:r>
              <a:rPr lang="zh-CN" altLang="en-US" sz="3600" dirty="0"/>
              <a:t>描述式</a:t>
            </a:r>
            <a:r>
              <a:rPr lang="en-US" altLang="zh-CN" sz="36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71831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C4391-B621-F9A0-5FCF-E6CDFDE59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CCFA090-07AF-74B8-33CF-E33873817493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图灵完备的第三条技术路线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3AE87D-C3A1-2EF7-09D9-800E153C6DAD}"/>
              </a:ext>
            </a:extLst>
          </p:cNvPr>
          <p:cNvSpPr txBox="1"/>
          <p:nvPr/>
        </p:nvSpPr>
        <p:spPr>
          <a:xfrm>
            <a:off x="1954924" y="1416723"/>
            <a:ext cx="769987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           Y = F(X)</a:t>
            </a:r>
          </a:p>
          <a:p>
            <a:pPr algn="ctr"/>
            <a:r>
              <a:rPr lang="en-US" altLang="zh-CN" sz="4000" dirty="0"/>
              <a:t>  = (F0+F1)(X0+X1)</a:t>
            </a:r>
          </a:p>
          <a:p>
            <a:pPr algn="ctr"/>
            <a:r>
              <a:rPr lang="en-US" altLang="zh-CN" sz="4000" dirty="0"/>
              <a:t>= F0(X0) + Delta</a:t>
            </a:r>
          </a:p>
          <a:p>
            <a:pPr algn="ctr"/>
            <a:r>
              <a:rPr lang="zh-CN" altLang="en-US" sz="4000" dirty="0"/>
              <a:t>    </a:t>
            </a:r>
            <a:endParaRPr lang="en-US" altLang="zh-CN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E2CD5D-C17B-E1E9-59C4-0C3F645A63B3}"/>
                  </a:ext>
                </a:extLst>
              </p:cNvPr>
              <p:cNvSpPr txBox="1"/>
              <p:nvPr/>
            </p:nvSpPr>
            <p:spPr>
              <a:xfrm>
                <a:off x="1954924" y="3826744"/>
                <a:ext cx="786383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4000" dirty="0"/>
                  <a:t>    图灵机：固定机器，无限数据</a:t>
                </a:r>
                <a:endParaRPr lang="en-US" altLang="zh-CN" sz="40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altLang="zh-CN" sz="4000" b="0" i="1" smtClean="0">
                        <a:latin typeface="Cambria Math" panose="02040503050406030204" pitchFamily="18" charset="0"/>
                      </a:rPr>
                      <m:t>       </m:t>
                    </m:r>
                    <m:r>
                      <a:rPr lang="zh-CN" altLang="en-US" sz="400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zh-CN" altLang="en-US" sz="4000" i="1">
                        <a:latin typeface="Cambria Math" panose="02040503050406030204" pitchFamily="18" charset="0"/>
                      </a:rPr>
                      <m:t>演算</m:t>
                    </m:r>
                  </m:oMath>
                </a14:m>
                <a:r>
                  <a:rPr lang="zh-CN" altLang="en-US" sz="4000" dirty="0"/>
                  <a:t>：固定数据，无限机器</a:t>
                </a:r>
                <a:endParaRPr lang="en-US" altLang="zh-CN" sz="4000" dirty="0"/>
              </a:p>
              <a:p>
                <a:pPr algn="ctr"/>
                <a:r>
                  <a:rPr lang="zh-CN" altLang="en-US" sz="4000" dirty="0"/>
                  <a:t>可逆计算：有限认知，微扰展开</a:t>
                </a:r>
                <a:endParaRPr lang="en-US" altLang="zh-CN" sz="4000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4E2CD5D-C17B-E1E9-59C4-0C3F645A6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924" y="3826744"/>
                <a:ext cx="7863839" cy="1938992"/>
              </a:xfrm>
              <a:prstGeom prst="rect">
                <a:avLst/>
              </a:prstGeom>
              <a:blipFill>
                <a:blip r:embed="rId2"/>
                <a:stretch>
                  <a:fillRect t="-5660" b="-12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9001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AE65B3-7AA0-255B-1227-2862865C6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581FF340-4D5B-F9B7-8249-75BD2B2CF5F0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框架无关性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6662274-4646-DA60-2D39-9FF11A8E4106}"/>
              </a:ext>
            </a:extLst>
          </p:cNvPr>
          <p:cNvSpPr txBox="1"/>
          <p:nvPr/>
        </p:nvSpPr>
        <p:spPr>
          <a:xfrm>
            <a:off x="1259664" y="3391162"/>
            <a:ext cx="9672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最小化信息表达具有某种唯一性</a:t>
            </a:r>
            <a:endParaRPr lang="en-US" altLang="zh-CN" sz="3600" dirty="0"/>
          </a:p>
          <a:p>
            <a:pPr algn="ctr"/>
            <a:r>
              <a:rPr lang="zh-CN" altLang="en-US" sz="3600" dirty="0"/>
              <a:t>同一信息的不同表象之间可以进行可逆转换</a:t>
            </a:r>
            <a:endParaRPr lang="en-US" altLang="zh-CN" sz="3600" dirty="0"/>
          </a:p>
          <a:p>
            <a:pPr algn="ctr"/>
            <a:r>
              <a:rPr lang="zh-CN" altLang="en-US" sz="3600" dirty="0"/>
              <a:t>业务与技术无关，存在于某个信息表达子空间</a:t>
            </a:r>
            <a:endParaRPr lang="en-US" altLang="zh-CN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1B5851-AAF6-34E3-3892-7A8327EBC8D3}"/>
                  </a:ext>
                </a:extLst>
              </p:cNvPr>
              <p:cNvSpPr txBox="1"/>
              <p:nvPr/>
            </p:nvSpPr>
            <p:spPr>
              <a:xfrm>
                <a:off x="1345324" y="979798"/>
                <a:ext cx="943198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3600" dirty="0"/>
                  <a:t>技术实现 </a:t>
                </a:r>
                <a:r>
                  <a:rPr lang="en-US" altLang="zh-CN" sz="3600" dirty="0"/>
                  <a:t>= </a:t>
                </a:r>
                <a:r>
                  <a:rPr lang="zh-CN" altLang="en-US" sz="3600" dirty="0"/>
                  <a:t>必须的业务表达 </a:t>
                </a:r>
                <a:r>
                  <a:rPr lang="en-US" altLang="zh-CN" sz="3600" dirty="0"/>
                  <a:t>+ </a:t>
                </a:r>
                <a:r>
                  <a:rPr lang="zh-CN" altLang="en-US" sz="3600" dirty="0"/>
                  <a:t>技术细节</a:t>
                </a:r>
                <a:endParaRPr lang="en-US" altLang="zh-CN" sz="3600" dirty="0"/>
              </a:p>
              <a:p>
                <a:pPr algn="ctr"/>
                <a:endParaRPr lang="en-US" altLang="zh-CN" sz="3600" dirty="0"/>
              </a:p>
              <a:p>
                <a:pPr algn="ctr"/>
                <a:r>
                  <a:rPr lang="en-US" altLang="zh-CN" sz="3600" dirty="0"/>
                  <a:t>Min(</a:t>
                </a:r>
                <a:r>
                  <a:rPr lang="zh-CN" altLang="en-US" sz="3600" dirty="0"/>
                  <a:t>使用框架</a:t>
                </a:r>
                <a:r>
                  <a:rPr lang="en-US" altLang="zh-CN" sz="3600" dirty="0"/>
                  <a:t>1</a:t>
                </a:r>
                <a:r>
                  <a:rPr lang="zh-CN" altLang="en-US" sz="3600" dirty="0"/>
                  <a:t>表达）</a:t>
                </a:r>
                <a14:m>
                  <m:oMath xmlns:m="http://schemas.openxmlformats.org/officeDocument/2006/math">
                    <m:r>
                      <a:rPr lang="zh-CN" altLang="en-US" sz="360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lang="en-US" altLang="zh-CN" sz="3600" dirty="0"/>
                  <a:t> Min(</a:t>
                </a:r>
                <a:r>
                  <a:rPr lang="zh-CN" altLang="en-US" sz="3600" dirty="0"/>
                  <a:t>使用框架</a:t>
                </a:r>
                <a:r>
                  <a:rPr lang="en-US" altLang="zh-CN" sz="3600" dirty="0"/>
                  <a:t>2</a:t>
                </a:r>
                <a:r>
                  <a:rPr lang="zh-CN" altLang="en-US" sz="3600" dirty="0"/>
                  <a:t>表达）</a:t>
                </a:r>
                <a:endParaRPr lang="en-US" altLang="zh-CN" sz="36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81B5851-AAF6-34E3-3892-7A8327EBC8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5324" y="979798"/>
                <a:ext cx="9431984" cy="1754326"/>
              </a:xfrm>
              <a:prstGeom prst="rect">
                <a:avLst/>
              </a:prstGeom>
              <a:blipFill>
                <a:blip r:embed="rId2"/>
                <a:stretch>
                  <a:fillRect l="-1357" t="-5556" r="-1228" b="-121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983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F0F4A-2B3E-7281-02F1-69C27E7EB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B9731F48-3A90-E7D2-3401-272702467467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编译器 </a:t>
            </a:r>
            <a:r>
              <a:rPr lang="en-US" altLang="zh-CN" sz="2800" b="1" dirty="0"/>
              <a:t>vs. </a:t>
            </a:r>
            <a:r>
              <a:rPr lang="zh-CN" altLang="en-US" sz="2800" b="1" dirty="0"/>
              <a:t>解释器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CCECC5A-97C6-667E-416E-E6F34E98099E}"/>
              </a:ext>
            </a:extLst>
          </p:cNvPr>
          <p:cNvSpPr txBox="1"/>
          <p:nvPr/>
        </p:nvSpPr>
        <p:spPr>
          <a:xfrm>
            <a:off x="1167699" y="4671323"/>
            <a:ext cx="967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编译相当于函数的</a:t>
            </a:r>
            <a:r>
              <a:rPr lang="en-US" altLang="zh-CN" sz="3600" dirty="0"/>
              <a:t>partial apply</a:t>
            </a:r>
          </a:p>
          <a:p>
            <a:pPr algn="ctr"/>
            <a:r>
              <a:rPr lang="zh-CN" altLang="en-US" sz="3600" dirty="0"/>
              <a:t>低代码并不意味着低性能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52472F3-BA56-1492-4AD7-05349B111F2B}"/>
              </a:ext>
            </a:extLst>
          </p:cNvPr>
          <p:cNvSpPr txBox="1"/>
          <p:nvPr/>
        </p:nvSpPr>
        <p:spPr>
          <a:xfrm>
            <a:off x="1345324" y="979798"/>
            <a:ext cx="9431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/>
              <a:t>Page = </a:t>
            </a:r>
            <a:r>
              <a:rPr lang="en-US" altLang="zh-CN" sz="3600" dirty="0" err="1"/>
              <a:t>renderAmis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json</a:t>
            </a:r>
            <a:r>
              <a:rPr lang="en-US" altLang="zh-CN" sz="3600" dirty="0"/>
              <a:t>, data)</a:t>
            </a:r>
          </a:p>
          <a:p>
            <a:pPr algn="ctr"/>
            <a:r>
              <a:rPr lang="en-US" altLang="zh-CN" sz="3600" dirty="0"/>
              <a:t>            = (</a:t>
            </a:r>
            <a:r>
              <a:rPr lang="en-US" altLang="zh-CN" sz="3600" dirty="0" err="1"/>
              <a:t>renderAmis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json</a:t>
            </a:r>
            <a:r>
              <a:rPr lang="en-US" altLang="zh-CN" sz="3600" dirty="0"/>
              <a:t>))(data)</a:t>
            </a:r>
          </a:p>
          <a:p>
            <a:pPr algn="ctr"/>
            <a:endParaRPr lang="en-US" altLang="zh-CN" sz="3600" dirty="0"/>
          </a:p>
          <a:p>
            <a:pPr algn="ctr"/>
            <a:r>
              <a:rPr lang="en-US" altLang="zh-CN" sz="3600" dirty="0"/>
              <a:t>Component = </a:t>
            </a:r>
            <a:r>
              <a:rPr lang="en-US" altLang="zh-CN" sz="3600" dirty="0" err="1"/>
              <a:t>renderAmis</a:t>
            </a:r>
            <a:r>
              <a:rPr lang="en-US" altLang="zh-CN" sz="3600" dirty="0"/>
              <a:t>(</a:t>
            </a:r>
            <a:r>
              <a:rPr lang="en-US" altLang="zh-CN" sz="3600" dirty="0" err="1"/>
              <a:t>json</a:t>
            </a:r>
            <a:r>
              <a:rPr lang="en-US" altLang="zh-CN" sz="3600" dirty="0"/>
              <a:t>)  // </a:t>
            </a:r>
            <a:r>
              <a:rPr lang="zh-CN" altLang="en-US" sz="3600" dirty="0"/>
              <a:t>编译</a:t>
            </a:r>
            <a:endParaRPr lang="en-US" altLang="zh-CN" sz="3600" dirty="0"/>
          </a:p>
          <a:p>
            <a:pPr algn="ctr"/>
            <a:r>
              <a:rPr lang="en-US" altLang="zh-CN" sz="3600" dirty="0"/>
              <a:t>           Page = Component(data) // </a:t>
            </a:r>
            <a:r>
              <a:rPr lang="zh-CN" altLang="en-US" sz="3600" dirty="0"/>
              <a:t>运行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4977936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3CA16-CDB7-96C5-AB19-CE9C76DE7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A593C644-28AA-05E3-123B-802B1171A447}"/>
              </a:ext>
            </a:extLst>
          </p:cNvPr>
          <p:cNvSpPr txBox="1"/>
          <p:nvPr/>
        </p:nvSpPr>
        <p:spPr>
          <a:xfrm>
            <a:off x="434689" y="267393"/>
            <a:ext cx="3557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避免裸对象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70C246C-CC82-6165-1FB6-FD91225777E0}"/>
              </a:ext>
            </a:extLst>
          </p:cNvPr>
          <p:cNvSpPr txBox="1"/>
          <p:nvPr/>
        </p:nvSpPr>
        <p:spPr>
          <a:xfrm>
            <a:off x="770407" y="3170445"/>
            <a:ext cx="96726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/>
              <a:t>所有函数和对象都可以经过环境修饰</a:t>
            </a:r>
            <a:endParaRPr lang="en-US" altLang="zh-CN" sz="3600" dirty="0"/>
          </a:p>
          <a:p>
            <a:pPr algn="ctr"/>
            <a:r>
              <a:rPr lang="zh-CN" altLang="en-US" sz="3600" dirty="0"/>
              <a:t>通过环境间接</a:t>
            </a:r>
            <a:r>
              <a:rPr lang="zh-CN" altLang="en-US" sz="3600"/>
              <a:t>发生相互作用</a:t>
            </a:r>
            <a:endParaRPr lang="en-US" altLang="zh-CN" sz="3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2A95D9F-47DF-9749-F25F-CDEA2B7854D5}"/>
              </a:ext>
            </a:extLst>
          </p:cNvPr>
          <p:cNvSpPr txBox="1"/>
          <p:nvPr/>
        </p:nvSpPr>
        <p:spPr>
          <a:xfrm>
            <a:off x="434689" y="979798"/>
            <a:ext cx="108723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dirty="0" err="1"/>
              <a:t>EnhancedTaskStep</a:t>
            </a:r>
            <a:r>
              <a:rPr lang="en-US" altLang="zh-CN" sz="3600" dirty="0"/>
              <a:t> = </a:t>
            </a:r>
            <a:r>
              <a:rPr lang="en-US" altLang="zh-CN" sz="3600" dirty="0" err="1"/>
              <a:t>TaskStep</a:t>
            </a:r>
            <a:r>
              <a:rPr lang="en-US" altLang="zh-CN" sz="3600" dirty="0"/>
              <a:t> + Decorators</a:t>
            </a:r>
          </a:p>
          <a:p>
            <a:pPr algn="ctr"/>
            <a:r>
              <a:rPr lang="en-US" altLang="zh-CN" sz="3600" dirty="0" err="1"/>
              <a:t>EnhancedObject</a:t>
            </a:r>
            <a:r>
              <a:rPr lang="en-US" altLang="zh-CN" sz="3600" dirty="0"/>
              <a:t> = </a:t>
            </a:r>
            <a:r>
              <a:rPr lang="en-US" altLang="zh-CN" sz="3600" dirty="0" err="1"/>
              <a:t>NakedObject</a:t>
            </a:r>
            <a:r>
              <a:rPr lang="en-US" altLang="zh-CN" sz="3600" dirty="0"/>
              <a:t> + Interceptors</a:t>
            </a:r>
          </a:p>
        </p:txBody>
      </p:sp>
    </p:spTree>
    <p:extLst>
      <p:ext uri="{BB962C8B-B14F-4D97-AF65-F5344CB8AC3E}">
        <p14:creationId xmlns:p14="http://schemas.microsoft.com/office/powerpoint/2010/main" val="2697688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326D5-A2CF-B34B-929E-76392178F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D29FAD5-18FD-AA9B-FD60-0BC97D77488E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可逆计算的核心公式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085056-720C-986A-7EAD-F0D14B82666E}"/>
              </a:ext>
            </a:extLst>
          </p:cNvPr>
          <p:cNvSpPr txBox="1"/>
          <p:nvPr/>
        </p:nvSpPr>
        <p:spPr>
          <a:xfrm>
            <a:off x="945931" y="1416723"/>
            <a:ext cx="102034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App = Delta x-extends Generator&lt;DSL&gt;</a:t>
            </a:r>
            <a:r>
              <a:rPr lang="zh-CN" altLang="en-US" sz="4000" dirty="0"/>
              <a:t>    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F033AA-9596-AAA9-6680-A86C35891B66}"/>
              </a:ext>
            </a:extLst>
          </p:cNvPr>
          <p:cNvSpPr txBox="1"/>
          <p:nvPr/>
        </p:nvSpPr>
        <p:spPr>
          <a:xfrm>
            <a:off x="1639614" y="2849282"/>
            <a:ext cx="8671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面向语言</a:t>
            </a:r>
            <a:r>
              <a:rPr lang="zh-CN" altLang="en-US" sz="4000"/>
              <a:t>编程范式</a:t>
            </a:r>
            <a:endParaRPr lang="en-US" altLang="zh-CN" sz="4000"/>
          </a:p>
          <a:p>
            <a:pPr algn="ctr"/>
            <a:r>
              <a:rPr lang="zh-CN" altLang="en-US" sz="4000" dirty="0"/>
              <a:t>产生式编程与面向差量编程的结合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0478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CDFEE-BE4E-C2B4-EF7D-69CE9CAD5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D43E391F-A193-8914-FD5D-C384AEEACA2F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模型驱动的补完计划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478EFD-B1D7-977C-0D62-34DCE2371DF5}"/>
              </a:ext>
            </a:extLst>
          </p:cNvPr>
          <p:cNvSpPr txBox="1"/>
          <p:nvPr/>
        </p:nvSpPr>
        <p:spPr>
          <a:xfrm>
            <a:off x="945931" y="1416723"/>
            <a:ext cx="102034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App = Transformer(Model)</a:t>
            </a:r>
          </a:p>
          <a:p>
            <a:r>
              <a:rPr lang="en-US" altLang="zh-CN" sz="4000" dirty="0"/>
              <a:t>               App = MDA + Delta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451FFB-B87E-865B-F1BD-8E1162E280C6}"/>
              </a:ext>
            </a:extLst>
          </p:cNvPr>
          <p:cNvSpPr txBox="1"/>
          <p:nvPr/>
        </p:nvSpPr>
        <p:spPr>
          <a:xfrm>
            <a:off x="1090974" y="3366272"/>
            <a:ext cx="966110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000" dirty="0"/>
              <a:t>模型和转换器都是已知的，应用是未知的</a:t>
            </a:r>
            <a:endParaRPr lang="en-US" altLang="zh-CN" sz="4000" dirty="0"/>
          </a:p>
          <a:p>
            <a:pPr algn="ctr"/>
            <a:r>
              <a:rPr lang="zh-CN" altLang="en-US" sz="4000" dirty="0"/>
              <a:t>未知</a:t>
            </a:r>
            <a:r>
              <a:rPr lang="en-US" altLang="zh-CN" sz="4000" dirty="0"/>
              <a:t>=</a:t>
            </a:r>
            <a:r>
              <a:rPr lang="zh-CN" altLang="en-US" sz="4000" dirty="0"/>
              <a:t>已知作为一个方程不可能长期平衡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315545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9C8D1B08-AABE-CB26-E0DF-B972FCD61D53}"/>
              </a:ext>
            </a:extLst>
          </p:cNvPr>
          <p:cNvSpPr/>
          <p:nvPr/>
        </p:nvSpPr>
        <p:spPr>
          <a:xfrm>
            <a:off x="4388779" y="969073"/>
            <a:ext cx="1661602" cy="7515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DSL</a:t>
            </a:r>
            <a:endParaRPr lang="zh-CN" altLang="en-US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196463FB-5DD0-02E5-1BD9-45C2957449D1}"/>
              </a:ext>
            </a:extLst>
          </p:cNvPr>
          <p:cNvSpPr/>
          <p:nvPr/>
        </p:nvSpPr>
        <p:spPr>
          <a:xfrm>
            <a:off x="7411094" y="974521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5" name="箭头: 右 4">
            <a:extLst>
              <a:ext uri="{FF2B5EF4-FFF2-40B4-BE49-F238E27FC236}">
                <a16:creationId xmlns:a16="http://schemas.microsoft.com/office/drawing/2014/main" id="{6F3292F0-E1F7-D047-2003-B400FD1A1F57}"/>
              </a:ext>
            </a:extLst>
          </p:cNvPr>
          <p:cNvSpPr/>
          <p:nvPr/>
        </p:nvSpPr>
        <p:spPr>
          <a:xfrm>
            <a:off x="6376951" y="1246661"/>
            <a:ext cx="849086" cy="1224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CE1272F-FB37-D915-AAE0-14957294C46B}"/>
              </a:ext>
            </a:extLst>
          </p:cNvPr>
          <p:cNvSpPr/>
          <p:nvPr/>
        </p:nvSpPr>
        <p:spPr>
          <a:xfrm>
            <a:off x="3953768" y="2636917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27" name="波形 26">
            <a:extLst>
              <a:ext uri="{FF2B5EF4-FFF2-40B4-BE49-F238E27FC236}">
                <a16:creationId xmlns:a16="http://schemas.microsoft.com/office/drawing/2014/main" id="{54F89A0A-395C-1284-2BEF-441CAB1693D9}"/>
              </a:ext>
            </a:extLst>
          </p:cNvPr>
          <p:cNvSpPr/>
          <p:nvPr/>
        </p:nvSpPr>
        <p:spPr>
          <a:xfrm>
            <a:off x="6421347" y="2825394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波形 27">
            <a:extLst>
              <a:ext uri="{FF2B5EF4-FFF2-40B4-BE49-F238E27FC236}">
                <a16:creationId xmlns:a16="http://schemas.microsoft.com/office/drawing/2014/main" id="{FD6469EE-34F1-2386-64CF-D5539AA5F783}"/>
              </a:ext>
            </a:extLst>
          </p:cNvPr>
          <p:cNvSpPr/>
          <p:nvPr/>
        </p:nvSpPr>
        <p:spPr>
          <a:xfrm>
            <a:off x="6421347" y="3051422"/>
            <a:ext cx="849086" cy="184142"/>
          </a:xfrm>
          <a:prstGeom prst="wav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3876BAD3-A6D9-E452-43F0-80BF855A026B}"/>
              </a:ext>
            </a:extLst>
          </p:cNvPr>
          <p:cNvSpPr/>
          <p:nvPr/>
        </p:nvSpPr>
        <p:spPr>
          <a:xfrm>
            <a:off x="7460754" y="2575576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616A20E3-C00A-BBC1-D970-B5C701808B2F}"/>
              </a:ext>
            </a:extLst>
          </p:cNvPr>
          <p:cNvSpPr/>
          <p:nvPr/>
        </p:nvSpPr>
        <p:spPr>
          <a:xfrm>
            <a:off x="2239765" y="4515679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D124D0D-80EC-99EE-1E71-82D0F4D25F32}"/>
              </a:ext>
            </a:extLst>
          </p:cNvPr>
          <p:cNvSpPr/>
          <p:nvPr/>
        </p:nvSpPr>
        <p:spPr>
          <a:xfrm>
            <a:off x="5308602" y="4515788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35" name="箭头: 右 34">
            <a:extLst>
              <a:ext uri="{FF2B5EF4-FFF2-40B4-BE49-F238E27FC236}">
                <a16:creationId xmlns:a16="http://schemas.microsoft.com/office/drawing/2014/main" id="{4AC889E5-7C6B-345C-EB0D-EA6A15EE3E41}"/>
              </a:ext>
            </a:extLst>
          </p:cNvPr>
          <p:cNvSpPr/>
          <p:nvPr/>
        </p:nvSpPr>
        <p:spPr>
          <a:xfrm>
            <a:off x="4203532" y="4765565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加号 32">
            <a:extLst>
              <a:ext uri="{FF2B5EF4-FFF2-40B4-BE49-F238E27FC236}">
                <a16:creationId xmlns:a16="http://schemas.microsoft.com/office/drawing/2014/main" id="{679FA90A-2AC3-68A9-EF59-E42519DE28E1}"/>
              </a:ext>
            </a:extLst>
          </p:cNvPr>
          <p:cNvSpPr/>
          <p:nvPr/>
        </p:nvSpPr>
        <p:spPr>
          <a:xfrm>
            <a:off x="4058597" y="453648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0FFC943B-05AA-5C56-2937-2AC8C8200392}"/>
              </a:ext>
            </a:extLst>
          </p:cNvPr>
          <p:cNvSpPr/>
          <p:nvPr/>
        </p:nvSpPr>
        <p:spPr>
          <a:xfrm>
            <a:off x="8001862" y="4940158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2503C6B9-8588-97A4-FA82-68BDEF9F1EF0}"/>
              </a:ext>
            </a:extLst>
          </p:cNvPr>
          <p:cNvSpPr/>
          <p:nvPr/>
        </p:nvSpPr>
        <p:spPr>
          <a:xfrm>
            <a:off x="8000151" y="4743238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4CC97309-4587-F45D-255D-14A6EC6D9BBB}"/>
              </a:ext>
            </a:extLst>
          </p:cNvPr>
          <p:cNvSpPr/>
          <p:nvPr/>
        </p:nvSpPr>
        <p:spPr>
          <a:xfrm>
            <a:off x="9246749" y="4505404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86044FC-B065-DE39-E07E-69143E830ED5}"/>
              </a:ext>
            </a:extLst>
          </p:cNvPr>
          <p:cNvSpPr txBox="1"/>
          <p:nvPr/>
        </p:nvSpPr>
        <p:spPr>
          <a:xfrm>
            <a:off x="531957" y="275012"/>
            <a:ext cx="3526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模型驱动的补完计划</a:t>
            </a:r>
          </a:p>
        </p:txBody>
      </p:sp>
    </p:spTree>
    <p:extLst>
      <p:ext uri="{BB962C8B-B14F-4D97-AF65-F5344CB8AC3E}">
        <p14:creationId xmlns:p14="http://schemas.microsoft.com/office/powerpoint/2010/main" val="279693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BA21F397-5CAF-7D57-3668-D7E3C34226A2}"/>
              </a:ext>
            </a:extLst>
          </p:cNvPr>
          <p:cNvSpPr/>
          <p:nvPr/>
        </p:nvSpPr>
        <p:spPr>
          <a:xfrm>
            <a:off x="2126752" y="3406063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592B2C6-E414-8D0D-7C13-EC4AA1091540}"/>
              </a:ext>
            </a:extLst>
          </p:cNvPr>
          <p:cNvSpPr/>
          <p:nvPr/>
        </p:nvSpPr>
        <p:spPr>
          <a:xfrm>
            <a:off x="5195589" y="3406172"/>
            <a:ext cx="2168531" cy="7515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Generator&lt;DSL&gt;</a:t>
            </a:r>
            <a:endParaRPr lang="zh-CN" altLang="en-US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B43E41AE-E5AE-5FD0-C739-3429C3503F2C}"/>
              </a:ext>
            </a:extLst>
          </p:cNvPr>
          <p:cNvSpPr/>
          <p:nvPr/>
        </p:nvSpPr>
        <p:spPr>
          <a:xfrm>
            <a:off x="4090519" y="3655949"/>
            <a:ext cx="842481" cy="29396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加号 7">
            <a:extLst>
              <a:ext uri="{FF2B5EF4-FFF2-40B4-BE49-F238E27FC236}">
                <a16:creationId xmlns:a16="http://schemas.microsoft.com/office/drawing/2014/main" id="{47CD597C-D8A2-54A4-4573-4EF2E380D9D1}"/>
              </a:ext>
            </a:extLst>
          </p:cNvPr>
          <p:cNvSpPr/>
          <p:nvPr/>
        </p:nvSpPr>
        <p:spPr>
          <a:xfrm>
            <a:off x="3945584" y="3426869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B67A7CB-8439-07EF-CCF1-8A27B4C87B7D}"/>
              </a:ext>
            </a:extLst>
          </p:cNvPr>
          <p:cNvSpPr/>
          <p:nvPr/>
        </p:nvSpPr>
        <p:spPr>
          <a:xfrm>
            <a:off x="7888849" y="3830542"/>
            <a:ext cx="772268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759FF7F-6595-7E3D-462B-F693C8B55986}"/>
              </a:ext>
            </a:extLst>
          </p:cNvPr>
          <p:cNvSpPr/>
          <p:nvPr/>
        </p:nvSpPr>
        <p:spPr>
          <a:xfrm>
            <a:off x="7887138" y="3633622"/>
            <a:ext cx="773979" cy="1193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AA33660-0ED8-1BD8-58F6-A19187136E03}"/>
              </a:ext>
            </a:extLst>
          </p:cNvPr>
          <p:cNvSpPr/>
          <p:nvPr/>
        </p:nvSpPr>
        <p:spPr>
          <a:xfrm>
            <a:off x="9133736" y="3395788"/>
            <a:ext cx="1661603" cy="75153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App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7A5EEEF-AD36-B541-EB53-0DEE4B4F8DA2}"/>
              </a:ext>
            </a:extLst>
          </p:cNvPr>
          <p:cNvSpPr/>
          <p:nvPr/>
        </p:nvSpPr>
        <p:spPr>
          <a:xfrm>
            <a:off x="4963825" y="1246778"/>
            <a:ext cx="1661603" cy="751537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8DFA9062-86D1-0683-B576-81B333C92050}"/>
              </a:ext>
            </a:extLst>
          </p:cNvPr>
          <p:cNvSpPr/>
          <p:nvPr/>
        </p:nvSpPr>
        <p:spPr>
          <a:xfrm rot="5400000">
            <a:off x="5672783" y="2823949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加号 13">
            <a:extLst>
              <a:ext uri="{FF2B5EF4-FFF2-40B4-BE49-F238E27FC236}">
                <a16:creationId xmlns:a16="http://schemas.microsoft.com/office/drawing/2014/main" id="{42E43830-3051-8E87-14A1-B5BEC28AD4FA}"/>
              </a:ext>
            </a:extLst>
          </p:cNvPr>
          <p:cNvSpPr/>
          <p:nvPr/>
        </p:nvSpPr>
        <p:spPr>
          <a:xfrm>
            <a:off x="5330031" y="2326475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5E8E489-4AFF-C818-DEDE-77B1C0E5370C}"/>
              </a:ext>
            </a:extLst>
          </p:cNvPr>
          <p:cNvSpPr/>
          <p:nvPr/>
        </p:nvSpPr>
        <p:spPr>
          <a:xfrm>
            <a:off x="2128142" y="1277600"/>
            <a:ext cx="1661603" cy="751537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1741330E-2C6B-EB14-BED1-08AA39913B8F}"/>
              </a:ext>
            </a:extLst>
          </p:cNvPr>
          <p:cNvSpPr/>
          <p:nvPr/>
        </p:nvSpPr>
        <p:spPr>
          <a:xfrm rot="5400000">
            <a:off x="2837100" y="2854771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加号 16">
            <a:extLst>
              <a:ext uri="{FF2B5EF4-FFF2-40B4-BE49-F238E27FC236}">
                <a16:creationId xmlns:a16="http://schemas.microsoft.com/office/drawing/2014/main" id="{23AE8C24-0648-7702-95C8-94D78DF26CE8}"/>
              </a:ext>
            </a:extLst>
          </p:cNvPr>
          <p:cNvSpPr/>
          <p:nvPr/>
        </p:nvSpPr>
        <p:spPr>
          <a:xfrm>
            <a:off x="2494348" y="2357297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8233DB15-20BA-8F93-255D-DCA3EF0A8E16}"/>
              </a:ext>
            </a:extLst>
          </p:cNvPr>
          <p:cNvSpPr/>
          <p:nvPr/>
        </p:nvSpPr>
        <p:spPr>
          <a:xfrm>
            <a:off x="5960417" y="5448917"/>
            <a:ext cx="1661603" cy="751537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Delta</a:t>
            </a:r>
            <a:endParaRPr lang="zh-CN" altLang="en-US" dirty="0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EB45F6C5-C9EA-AFCD-5C81-399C113B9951}"/>
              </a:ext>
            </a:extLst>
          </p:cNvPr>
          <p:cNvSpPr/>
          <p:nvPr/>
        </p:nvSpPr>
        <p:spPr>
          <a:xfrm rot="16200000">
            <a:off x="6618689" y="4384386"/>
            <a:ext cx="290271" cy="313710"/>
          </a:xfrm>
          <a:prstGeom prst="rightArrow">
            <a:avLst>
              <a:gd name="adj1" fmla="val 33704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加号 19">
            <a:extLst>
              <a:ext uri="{FF2B5EF4-FFF2-40B4-BE49-F238E27FC236}">
                <a16:creationId xmlns:a16="http://schemas.microsoft.com/office/drawing/2014/main" id="{2CD4D377-577C-FF2A-AEB9-15AA822BC005}"/>
              </a:ext>
            </a:extLst>
          </p:cNvPr>
          <p:cNvSpPr/>
          <p:nvPr/>
        </p:nvSpPr>
        <p:spPr>
          <a:xfrm>
            <a:off x="6275253" y="4453228"/>
            <a:ext cx="977142" cy="75153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C94D8A1-9917-8B97-5FC7-325C311C388B}"/>
              </a:ext>
            </a:extLst>
          </p:cNvPr>
          <p:cNvSpPr txBox="1"/>
          <p:nvPr/>
        </p:nvSpPr>
        <p:spPr>
          <a:xfrm>
            <a:off x="434689" y="267393"/>
            <a:ext cx="29098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差量无处不在</a:t>
            </a:r>
          </a:p>
        </p:txBody>
      </p:sp>
    </p:spTree>
    <p:extLst>
      <p:ext uri="{BB962C8B-B14F-4D97-AF65-F5344CB8AC3E}">
        <p14:creationId xmlns:p14="http://schemas.microsoft.com/office/powerpoint/2010/main" val="3916503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0163D-7A34-3FCA-4479-11E6970A1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FF78BEA0-F9F1-FB4C-7BFC-23FF58EA27C7}"/>
              </a:ext>
            </a:extLst>
          </p:cNvPr>
          <p:cNvSpPr txBox="1"/>
          <p:nvPr/>
        </p:nvSpPr>
        <p:spPr>
          <a:xfrm>
            <a:off x="434688" y="267393"/>
            <a:ext cx="45913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Docker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的理论解释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BD36B0-5D73-5977-95B8-495F14B4CE6F}"/>
              </a:ext>
            </a:extLst>
          </p:cNvPr>
          <p:cNvSpPr txBox="1"/>
          <p:nvPr/>
        </p:nvSpPr>
        <p:spPr>
          <a:xfrm>
            <a:off x="271167" y="1416723"/>
            <a:ext cx="11773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err="1"/>
              <a:t>DockerBuild</a:t>
            </a:r>
            <a:r>
              <a:rPr lang="en-US" altLang="zh-CN" sz="4000" dirty="0"/>
              <a:t>&lt;</a:t>
            </a:r>
            <a:r>
              <a:rPr lang="en-US" altLang="zh-CN" sz="4000" dirty="0" err="1"/>
              <a:t>DockerFile</a:t>
            </a:r>
            <a:r>
              <a:rPr lang="en-US" altLang="zh-CN" sz="4000" dirty="0"/>
              <a:t>&gt; overlay-fs </a:t>
            </a:r>
            <a:r>
              <a:rPr lang="en-US" altLang="zh-CN" sz="4000" dirty="0" err="1"/>
              <a:t>BaseImage</a:t>
            </a:r>
            <a:endParaRPr lang="en-US" altLang="zh-CN" sz="4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5ACAE5-92D3-E1B6-5FC2-37211D1249CB}"/>
              </a:ext>
            </a:extLst>
          </p:cNvPr>
          <p:cNvSpPr txBox="1"/>
          <p:nvPr/>
        </p:nvSpPr>
        <p:spPr>
          <a:xfrm>
            <a:off x="1090974" y="3366272"/>
            <a:ext cx="1008993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/>
              <a:t>Docker</a:t>
            </a:r>
            <a:r>
              <a:rPr lang="zh-CN" altLang="en-US" sz="4000" dirty="0"/>
              <a:t>可以看作是可逆计算的一个具体实例</a:t>
            </a:r>
            <a:endParaRPr lang="en-US" altLang="zh-CN" sz="4000" dirty="0"/>
          </a:p>
          <a:p>
            <a:pPr algn="ctr"/>
            <a:r>
              <a:rPr lang="zh-CN" altLang="en-US" sz="4000" dirty="0"/>
              <a:t>所有基于差量概念的创新实践都可纳入</a:t>
            </a:r>
            <a:endParaRPr lang="en-US" altLang="zh-CN" sz="4000" dirty="0"/>
          </a:p>
          <a:p>
            <a:pPr algn="ctr"/>
            <a:r>
              <a:rPr lang="zh-CN" altLang="en-US" sz="4000" dirty="0"/>
              <a:t>可逆计算理论框架</a:t>
            </a:r>
            <a:endParaRPr lang="en-US" altLang="zh-CN" sz="4000" dirty="0"/>
          </a:p>
        </p:txBody>
      </p:sp>
    </p:spTree>
    <p:extLst>
      <p:ext uri="{BB962C8B-B14F-4D97-AF65-F5344CB8AC3E}">
        <p14:creationId xmlns:p14="http://schemas.microsoft.com/office/powerpoint/2010/main" val="1535226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A5283-53A6-F3E4-9C62-968D8032F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文本框 48">
            <a:extLst>
              <a:ext uri="{FF2B5EF4-FFF2-40B4-BE49-F238E27FC236}">
                <a16:creationId xmlns:a16="http://schemas.microsoft.com/office/drawing/2014/main" id="{E8717F86-DC45-05F1-27F9-5AF76284AC69}"/>
              </a:ext>
            </a:extLst>
          </p:cNvPr>
          <p:cNvSpPr txBox="1"/>
          <p:nvPr/>
        </p:nvSpPr>
        <p:spPr>
          <a:xfrm>
            <a:off x="434688" y="267393"/>
            <a:ext cx="3166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b="1" dirty="0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t>差量的普遍存在性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1E6AF7F-949A-8DA9-5376-1D09BDCFAA48}"/>
              </a:ext>
            </a:extLst>
          </p:cNvPr>
          <p:cNvSpPr txBox="1"/>
          <p:nvPr/>
        </p:nvSpPr>
        <p:spPr>
          <a:xfrm>
            <a:off x="4099035" y="1961980"/>
            <a:ext cx="242158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/>
              <a:t>A = 0 + A</a:t>
            </a:r>
          </a:p>
          <a:p>
            <a:endParaRPr lang="en-US" altLang="zh-CN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8B97B9E-9D79-4D01-E6DD-8FB7943248F3}"/>
              </a:ext>
            </a:extLst>
          </p:cNvPr>
          <p:cNvSpPr txBox="1"/>
          <p:nvPr/>
        </p:nvSpPr>
        <p:spPr>
          <a:xfrm>
            <a:off x="2460997" y="3572581"/>
            <a:ext cx="61911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3600" dirty="0"/>
              <a:t>任何全量都是差量的特例</a:t>
            </a:r>
            <a:endParaRPr lang="en-US" altLang="zh-CN" sz="3600" dirty="0"/>
          </a:p>
          <a:p>
            <a:pPr algn="ctr"/>
            <a:r>
              <a:rPr lang="zh-CN" altLang="en-US" sz="3600" dirty="0"/>
              <a:t>差量的差量是一个普通的差量</a:t>
            </a:r>
          </a:p>
        </p:txBody>
      </p:sp>
    </p:spTree>
    <p:extLst>
      <p:ext uri="{BB962C8B-B14F-4D97-AF65-F5344CB8AC3E}">
        <p14:creationId xmlns:p14="http://schemas.microsoft.com/office/powerpoint/2010/main" val="4150188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a217bfd-7fc6-4e23-babe-07368f99370d}" enabled="1" method="Standard" siteId="{fda9decf-e892-43ac-9d9f-1a493f9f98d0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1192</Words>
  <Application>Microsoft Office PowerPoint</Application>
  <PresentationFormat>宽屏</PresentationFormat>
  <Paragraphs>207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7" baseType="lpstr">
      <vt:lpstr>等线</vt:lpstr>
      <vt:lpstr>等线 Light</vt:lpstr>
      <vt:lpstr>Arial</vt:lpstr>
      <vt:lpstr>Cambria Math</vt:lpstr>
      <vt:lpstr>Office 主题​​</vt:lpstr>
      <vt:lpstr>可逆计算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扩展软件复用原理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 强</dc:creator>
  <cp:lastModifiedBy>canonical_entropy1@outlook.com</cp:lastModifiedBy>
  <cp:revision>727</cp:revision>
  <dcterms:created xsi:type="dcterms:W3CDTF">2022-10-22T23:41:04Z</dcterms:created>
  <dcterms:modified xsi:type="dcterms:W3CDTF">2024-12-19T14:30:11Z</dcterms:modified>
</cp:coreProperties>
</file>