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sldIdLst>
    <p:sldId id="256" r:id="rId2"/>
    <p:sldId id="257" r:id="rId3"/>
    <p:sldId id="259" r:id="rId4"/>
    <p:sldId id="258" r:id="rId5"/>
    <p:sldId id="263" r:id="rId6"/>
    <p:sldId id="260" r:id="rId7"/>
    <p:sldId id="261" r:id="rId8"/>
    <p:sldId id="262" r:id="rId9"/>
    <p:sldId id="264" r:id="rId10"/>
    <p:sldId id="266" r:id="rId11"/>
    <p:sldId id="267" r:id="rId12"/>
    <p:sldId id="268" r:id="rId13"/>
    <p:sldId id="265"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72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45BF2D-1E72-4B70-BEA1-A7699783922D}" type="datetimeFigureOut">
              <a:rPr lang="en-MY" smtClean="0"/>
              <a:t>29/11/2023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D57DF839-F382-4EDE-87B3-ED0308C7AC3F}" type="slidenum">
              <a:rPr lang="en-MY" smtClean="0"/>
              <a:t>‹#›</a:t>
            </a:fld>
            <a:endParaRPr lang="en-MY"/>
          </a:p>
        </p:txBody>
      </p:sp>
    </p:spTree>
    <p:extLst>
      <p:ext uri="{BB962C8B-B14F-4D97-AF65-F5344CB8AC3E}">
        <p14:creationId xmlns:p14="http://schemas.microsoft.com/office/powerpoint/2010/main" val="816284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5BF2D-1E72-4B70-BEA1-A7699783922D}" type="datetimeFigureOut">
              <a:rPr lang="en-MY" smtClean="0"/>
              <a:t>29/11/2023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D57DF839-F382-4EDE-87B3-ED0308C7AC3F}" type="slidenum">
              <a:rPr lang="en-MY" smtClean="0"/>
              <a:t>‹#›</a:t>
            </a:fld>
            <a:endParaRPr lang="en-MY"/>
          </a:p>
        </p:txBody>
      </p:sp>
    </p:spTree>
    <p:extLst>
      <p:ext uri="{BB962C8B-B14F-4D97-AF65-F5344CB8AC3E}">
        <p14:creationId xmlns:p14="http://schemas.microsoft.com/office/powerpoint/2010/main" val="2883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6A45BF2D-1E72-4B70-BEA1-A7699783922D}" type="datetimeFigureOut">
              <a:rPr lang="en-MY" smtClean="0"/>
              <a:t>29/11/2023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D57DF839-F382-4EDE-87B3-ED0308C7AC3F}" type="slidenum">
              <a:rPr lang="en-MY" smtClean="0"/>
              <a:t>‹#›</a:t>
            </a:fld>
            <a:endParaRPr lang="en-MY"/>
          </a:p>
        </p:txBody>
      </p:sp>
    </p:spTree>
    <p:extLst>
      <p:ext uri="{BB962C8B-B14F-4D97-AF65-F5344CB8AC3E}">
        <p14:creationId xmlns:p14="http://schemas.microsoft.com/office/powerpoint/2010/main" val="2693201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6A45BF2D-1E72-4B70-BEA1-A7699783922D}" type="datetimeFigureOut">
              <a:rPr lang="en-MY" smtClean="0"/>
              <a:t>29/11/2023</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D57DF839-F382-4EDE-87B3-ED0308C7AC3F}" type="slidenum">
              <a:rPr lang="en-MY" smtClean="0"/>
              <a:t>‹#›</a:t>
            </a:fld>
            <a:endParaRPr lang="en-MY"/>
          </a:p>
        </p:txBody>
      </p:sp>
    </p:spTree>
    <p:extLst>
      <p:ext uri="{BB962C8B-B14F-4D97-AF65-F5344CB8AC3E}">
        <p14:creationId xmlns:p14="http://schemas.microsoft.com/office/powerpoint/2010/main" val="3511894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5BF2D-1E72-4B70-BEA1-A7699783922D}" type="datetimeFigureOut">
              <a:rPr lang="en-MY" smtClean="0"/>
              <a:t>29/11/2023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D57DF839-F382-4EDE-87B3-ED0308C7AC3F}" type="slidenum">
              <a:rPr lang="en-MY" smtClean="0"/>
              <a:t>‹#›</a:t>
            </a:fld>
            <a:endParaRPr lang="en-MY"/>
          </a:p>
        </p:txBody>
      </p:sp>
    </p:spTree>
    <p:extLst>
      <p:ext uri="{BB962C8B-B14F-4D97-AF65-F5344CB8AC3E}">
        <p14:creationId xmlns:p14="http://schemas.microsoft.com/office/powerpoint/2010/main" val="857486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5BF2D-1E72-4B70-BEA1-A7699783922D}" type="datetimeFigureOut">
              <a:rPr lang="en-MY" smtClean="0"/>
              <a:t>29/11/2023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D57DF839-F382-4EDE-87B3-ED0308C7AC3F}" type="slidenum">
              <a:rPr lang="en-MY" smtClean="0"/>
              <a:t>‹#›</a:t>
            </a:fld>
            <a:endParaRPr lang="en-MY"/>
          </a:p>
        </p:txBody>
      </p:sp>
    </p:spTree>
    <p:extLst>
      <p:ext uri="{BB962C8B-B14F-4D97-AF65-F5344CB8AC3E}">
        <p14:creationId xmlns:p14="http://schemas.microsoft.com/office/powerpoint/2010/main" val="185872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5BF2D-1E72-4B70-BEA1-A7699783922D}" type="datetimeFigureOut">
              <a:rPr lang="en-MY" smtClean="0"/>
              <a:t>29/11/2023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D57DF839-F382-4EDE-87B3-ED0308C7AC3F}" type="slidenum">
              <a:rPr lang="en-MY" smtClean="0"/>
              <a:t>‹#›</a:t>
            </a:fld>
            <a:endParaRPr lang="en-MY"/>
          </a:p>
        </p:txBody>
      </p:sp>
    </p:spTree>
    <p:extLst>
      <p:ext uri="{BB962C8B-B14F-4D97-AF65-F5344CB8AC3E}">
        <p14:creationId xmlns:p14="http://schemas.microsoft.com/office/powerpoint/2010/main" val="58587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5BF2D-1E72-4B70-BEA1-A7699783922D}" type="datetimeFigureOut">
              <a:rPr lang="en-MY" smtClean="0"/>
              <a:t>29/11/2023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D57DF839-F382-4EDE-87B3-ED0308C7AC3F}" type="slidenum">
              <a:rPr lang="en-MY" smtClean="0"/>
              <a:t>‹#›</a:t>
            </a:fld>
            <a:endParaRPr lang="en-MY"/>
          </a:p>
        </p:txBody>
      </p:sp>
    </p:spTree>
    <p:extLst>
      <p:ext uri="{BB962C8B-B14F-4D97-AF65-F5344CB8AC3E}">
        <p14:creationId xmlns:p14="http://schemas.microsoft.com/office/powerpoint/2010/main" val="3875855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45BF2D-1E72-4B70-BEA1-A7699783922D}" type="datetimeFigureOut">
              <a:rPr lang="en-MY" smtClean="0"/>
              <a:t>29/11/2023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D57DF839-F382-4EDE-87B3-ED0308C7AC3F}" type="slidenum">
              <a:rPr lang="en-MY" smtClean="0"/>
              <a:t>‹#›</a:t>
            </a:fld>
            <a:endParaRPr lang="en-MY"/>
          </a:p>
        </p:txBody>
      </p:sp>
    </p:spTree>
    <p:extLst>
      <p:ext uri="{BB962C8B-B14F-4D97-AF65-F5344CB8AC3E}">
        <p14:creationId xmlns:p14="http://schemas.microsoft.com/office/powerpoint/2010/main" val="2033942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45BF2D-1E72-4B70-BEA1-A7699783922D}" type="datetimeFigureOut">
              <a:rPr lang="en-MY" smtClean="0"/>
              <a:t>29/11/2023</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D57DF839-F382-4EDE-87B3-ED0308C7AC3F}" type="slidenum">
              <a:rPr lang="en-MY" smtClean="0"/>
              <a:t>‹#›</a:t>
            </a:fld>
            <a:endParaRPr lang="en-MY"/>
          </a:p>
        </p:txBody>
      </p:sp>
    </p:spTree>
    <p:extLst>
      <p:ext uri="{BB962C8B-B14F-4D97-AF65-F5344CB8AC3E}">
        <p14:creationId xmlns:p14="http://schemas.microsoft.com/office/powerpoint/2010/main" val="1800566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45BF2D-1E72-4B70-BEA1-A7699783922D}" type="datetimeFigureOut">
              <a:rPr lang="en-MY" smtClean="0"/>
              <a:t>29/11/2023</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D57DF839-F382-4EDE-87B3-ED0308C7AC3F}" type="slidenum">
              <a:rPr lang="en-MY" smtClean="0"/>
              <a:t>‹#›</a:t>
            </a:fld>
            <a:endParaRPr lang="en-MY"/>
          </a:p>
        </p:txBody>
      </p:sp>
    </p:spTree>
    <p:extLst>
      <p:ext uri="{BB962C8B-B14F-4D97-AF65-F5344CB8AC3E}">
        <p14:creationId xmlns:p14="http://schemas.microsoft.com/office/powerpoint/2010/main" val="3654295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5BF2D-1E72-4B70-BEA1-A7699783922D}" type="datetimeFigureOut">
              <a:rPr lang="en-MY" smtClean="0"/>
              <a:t>29/11/2023</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D57DF839-F382-4EDE-87B3-ED0308C7AC3F}" type="slidenum">
              <a:rPr lang="en-MY" smtClean="0"/>
              <a:t>‹#›</a:t>
            </a:fld>
            <a:endParaRPr lang="en-MY"/>
          </a:p>
        </p:txBody>
      </p:sp>
    </p:spTree>
    <p:extLst>
      <p:ext uri="{BB962C8B-B14F-4D97-AF65-F5344CB8AC3E}">
        <p14:creationId xmlns:p14="http://schemas.microsoft.com/office/powerpoint/2010/main" val="1458810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5BF2D-1E72-4B70-BEA1-A7699783922D}" type="datetimeFigureOut">
              <a:rPr lang="en-MY" smtClean="0"/>
              <a:t>29/11/2023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D57DF839-F382-4EDE-87B3-ED0308C7AC3F}" type="slidenum">
              <a:rPr lang="en-MY" smtClean="0"/>
              <a:t>‹#›</a:t>
            </a:fld>
            <a:endParaRPr lang="en-MY"/>
          </a:p>
        </p:txBody>
      </p:sp>
    </p:spTree>
    <p:extLst>
      <p:ext uri="{BB962C8B-B14F-4D97-AF65-F5344CB8AC3E}">
        <p14:creationId xmlns:p14="http://schemas.microsoft.com/office/powerpoint/2010/main" val="3034295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6A45BF2D-1E72-4B70-BEA1-A7699783922D}" type="datetimeFigureOut">
              <a:rPr lang="en-MY" smtClean="0"/>
              <a:t>29/11/2023</a:t>
            </a:fld>
            <a:endParaRPr lang="en-MY"/>
          </a:p>
        </p:txBody>
      </p:sp>
      <p:sp>
        <p:nvSpPr>
          <p:cNvPr id="6" name="Footer Placeholder 5"/>
          <p:cNvSpPr>
            <a:spLocks noGrp="1"/>
          </p:cNvSpPr>
          <p:nvPr>
            <p:ph type="ftr" sz="quarter" idx="11"/>
          </p:nvPr>
        </p:nvSpPr>
        <p:spPr>
          <a:xfrm>
            <a:off x="590396" y="6041362"/>
            <a:ext cx="3295413" cy="365125"/>
          </a:xfrm>
        </p:spPr>
        <p:txBody>
          <a:bodyPr/>
          <a:lstStyle/>
          <a:p>
            <a:endParaRPr lang="en-MY"/>
          </a:p>
        </p:txBody>
      </p:sp>
      <p:sp>
        <p:nvSpPr>
          <p:cNvPr id="7" name="Slide Number Placeholder 6"/>
          <p:cNvSpPr>
            <a:spLocks noGrp="1"/>
          </p:cNvSpPr>
          <p:nvPr>
            <p:ph type="sldNum" sz="quarter" idx="12"/>
          </p:nvPr>
        </p:nvSpPr>
        <p:spPr>
          <a:xfrm>
            <a:off x="4862689" y="5915888"/>
            <a:ext cx="1062155" cy="490599"/>
          </a:xfrm>
        </p:spPr>
        <p:txBody>
          <a:bodyPr/>
          <a:lstStyle/>
          <a:p>
            <a:fld id="{D57DF839-F382-4EDE-87B3-ED0308C7AC3F}" type="slidenum">
              <a:rPr lang="en-MY" smtClean="0"/>
              <a:t>‹#›</a:t>
            </a:fld>
            <a:endParaRPr lang="en-MY"/>
          </a:p>
        </p:txBody>
      </p:sp>
    </p:spTree>
    <p:extLst>
      <p:ext uri="{BB962C8B-B14F-4D97-AF65-F5344CB8AC3E}">
        <p14:creationId xmlns:p14="http://schemas.microsoft.com/office/powerpoint/2010/main" val="1713218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MY"/>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6A45BF2D-1E72-4B70-BEA1-A7699783922D}" type="datetimeFigureOut">
              <a:rPr lang="en-MY" smtClean="0"/>
              <a:t>29/11/2023</a:t>
            </a:fld>
            <a:endParaRPr lang="en-MY"/>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DF839-F382-4EDE-87B3-ED0308C7AC3F}" type="slidenum">
              <a:rPr lang="en-MY" smtClean="0"/>
              <a:t>‹#›</a:t>
            </a:fld>
            <a:endParaRPr lang="en-MY"/>
          </a:p>
        </p:txBody>
      </p:sp>
    </p:spTree>
    <p:extLst>
      <p:ext uri="{BB962C8B-B14F-4D97-AF65-F5344CB8AC3E}">
        <p14:creationId xmlns:p14="http://schemas.microsoft.com/office/powerpoint/2010/main" val="544478188"/>
      </p:ext>
    </p:extLst>
  </p:cSld>
  <p:clrMap bg1="dk1" tx1="lt1" bg2="dk2" tx2="lt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datasets/harshalhonde/starbucks-reviews-datas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F511E-C56F-42A9-4DF8-738C9EECA26C}"/>
              </a:ext>
            </a:extLst>
          </p:cNvPr>
          <p:cNvSpPr>
            <a:spLocks noGrp="1"/>
          </p:cNvSpPr>
          <p:nvPr>
            <p:ph type="ctrTitle"/>
          </p:nvPr>
        </p:nvSpPr>
        <p:spPr>
          <a:xfrm>
            <a:off x="801286" y="1532488"/>
            <a:ext cx="10572000" cy="2971051"/>
          </a:xfrm>
        </p:spPr>
        <p:txBody>
          <a:bodyPr>
            <a:normAutofit/>
          </a:bodyPr>
          <a:lstStyle/>
          <a:p>
            <a:r>
              <a:rPr lang="en-MY" dirty="0"/>
              <a:t>Starbucks Coffee Reviews - Social Media Analytics </a:t>
            </a:r>
          </a:p>
        </p:txBody>
      </p:sp>
      <p:sp>
        <p:nvSpPr>
          <p:cNvPr id="3" name="Subtitle 2">
            <a:extLst>
              <a:ext uri="{FF2B5EF4-FFF2-40B4-BE49-F238E27FC236}">
                <a16:creationId xmlns:a16="http://schemas.microsoft.com/office/drawing/2014/main" id="{34150978-3164-156D-D511-3C998012B181}"/>
              </a:ext>
            </a:extLst>
          </p:cNvPr>
          <p:cNvSpPr>
            <a:spLocks noGrp="1"/>
          </p:cNvSpPr>
          <p:nvPr>
            <p:ph type="subTitle" idx="1"/>
          </p:nvPr>
        </p:nvSpPr>
        <p:spPr/>
        <p:txBody>
          <a:bodyPr/>
          <a:lstStyle/>
          <a:p>
            <a:r>
              <a:rPr lang="en-US" dirty="0"/>
              <a:t>Muhammad Naufal Aniq BIN KHAIROL AMALI</a:t>
            </a:r>
            <a:endParaRPr lang="en-MY" dirty="0"/>
          </a:p>
        </p:txBody>
      </p:sp>
      <p:pic>
        <p:nvPicPr>
          <p:cNvPr id="6" name="Picture 2">
            <a:extLst>
              <a:ext uri="{FF2B5EF4-FFF2-40B4-BE49-F238E27FC236}">
                <a16:creationId xmlns:a16="http://schemas.microsoft.com/office/drawing/2014/main" id="{E63E0373-FAE1-7445-6B92-535390DCFB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3211" y="332338"/>
            <a:ext cx="1200150"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737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56F60-1BB2-74CB-D1EA-B1F555E0EE7E}"/>
              </a:ext>
            </a:extLst>
          </p:cNvPr>
          <p:cNvSpPr>
            <a:spLocks noGrp="1"/>
          </p:cNvSpPr>
          <p:nvPr>
            <p:ph type="title"/>
          </p:nvPr>
        </p:nvSpPr>
        <p:spPr/>
        <p:txBody>
          <a:bodyPr/>
          <a:lstStyle/>
          <a:p>
            <a:r>
              <a:rPr lang="en-US" dirty="0"/>
              <a:t>Topic Modeling</a:t>
            </a:r>
            <a:endParaRPr lang="en-MY" dirty="0"/>
          </a:p>
        </p:txBody>
      </p:sp>
      <p:cxnSp>
        <p:nvCxnSpPr>
          <p:cNvPr id="9" name="Straight Connector 8">
            <a:extLst>
              <a:ext uri="{FF2B5EF4-FFF2-40B4-BE49-F238E27FC236}">
                <a16:creationId xmlns:a16="http://schemas.microsoft.com/office/drawing/2014/main" id="{B87B5C34-8CFA-0A3A-B5A6-FB0DE1AB8E07}"/>
              </a:ext>
            </a:extLst>
          </p:cNvPr>
          <p:cNvCxnSpPr/>
          <p:nvPr/>
        </p:nvCxnSpPr>
        <p:spPr>
          <a:xfrm>
            <a:off x="5162549" y="2128494"/>
            <a:ext cx="0" cy="4581525"/>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3D904EB-BE4F-0CC3-9BDD-DB2798AE5ED5}"/>
              </a:ext>
            </a:extLst>
          </p:cNvPr>
          <p:cNvSpPr txBox="1"/>
          <p:nvPr/>
        </p:nvSpPr>
        <p:spPr>
          <a:xfrm>
            <a:off x="5510208" y="2326256"/>
            <a:ext cx="6210833" cy="646331"/>
          </a:xfrm>
          <a:prstGeom prst="rect">
            <a:avLst/>
          </a:prstGeom>
          <a:noFill/>
        </p:spPr>
        <p:txBody>
          <a:bodyPr wrap="square" rtlCol="0">
            <a:spAutoFit/>
          </a:bodyPr>
          <a:lstStyle/>
          <a:p>
            <a:pPr algn="just"/>
            <a:r>
              <a:rPr lang="en-US" dirty="0"/>
              <a:t>Set up a temporary folder path and configures logging for the script.</a:t>
            </a:r>
            <a:endParaRPr lang="en-MY" dirty="0"/>
          </a:p>
        </p:txBody>
      </p:sp>
      <p:sp>
        <p:nvSpPr>
          <p:cNvPr id="17" name="TextBox 16">
            <a:extLst>
              <a:ext uri="{FF2B5EF4-FFF2-40B4-BE49-F238E27FC236}">
                <a16:creationId xmlns:a16="http://schemas.microsoft.com/office/drawing/2014/main" id="{563F313A-0F86-F9AF-E61E-3E5D124FDD02}"/>
              </a:ext>
            </a:extLst>
          </p:cNvPr>
          <p:cNvSpPr txBox="1"/>
          <p:nvPr/>
        </p:nvSpPr>
        <p:spPr>
          <a:xfrm>
            <a:off x="230980" y="2326256"/>
            <a:ext cx="4931569" cy="646331"/>
          </a:xfrm>
          <a:prstGeom prst="rect">
            <a:avLst/>
          </a:prstGeom>
          <a:noFill/>
        </p:spPr>
        <p:txBody>
          <a:bodyPr wrap="square">
            <a:spAutoFit/>
          </a:bodyPr>
          <a:lstStyle/>
          <a:p>
            <a:r>
              <a:rPr lang="en-US" sz="1800" dirty="0"/>
              <a:t>First, we check the amount of reviews the dataset has</a:t>
            </a:r>
          </a:p>
        </p:txBody>
      </p:sp>
      <p:pic>
        <p:nvPicPr>
          <p:cNvPr id="20" name="Picture 2">
            <a:extLst>
              <a:ext uri="{FF2B5EF4-FFF2-40B4-BE49-F238E27FC236}">
                <a16:creationId xmlns:a16="http://schemas.microsoft.com/office/drawing/2014/main" id="{2EC7224F-5BB6-43DC-2183-3347074716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3211" y="332338"/>
            <a:ext cx="1200150" cy="1200150"/>
          </a:xfrm>
          <a:prstGeom prst="rect">
            <a:avLst/>
          </a:prstGeom>
          <a:noFill/>
          <a:extLst>
            <a:ext uri="{909E8E84-426E-40DD-AFC4-6F175D3DCCD1}">
              <a14:hiddenFill xmlns:a14="http://schemas.microsoft.com/office/drawing/2010/main">
                <a:solidFill>
                  <a:srgbClr val="FFFFFF"/>
                </a:solidFill>
              </a14:hiddenFill>
            </a:ext>
          </a:extLst>
        </p:spPr>
      </p:pic>
      <p:pic>
        <p:nvPicPr>
          <p:cNvPr id="12" name="Content Placeholder 11">
            <a:extLst>
              <a:ext uri="{FF2B5EF4-FFF2-40B4-BE49-F238E27FC236}">
                <a16:creationId xmlns:a16="http://schemas.microsoft.com/office/drawing/2014/main" id="{2EEC2764-E576-21F6-6C91-F9EEEB7CB166}"/>
              </a:ext>
            </a:extLst>
          </p:cNvPr>
          <p:cNvPicPr>
            <a:picLocks noGrp="1" noChangeAspect="1"/>
          </p:cNvPicPr>
          <p:nvPr>
            <p:ph sz="half" idx="1"/>
          </p:nvPr>
        </p:nvPicPr>
        <p:blipFill>
          <a:blip r:embed="rId3"/>
          <a:stretch>
            <a:fillRect/>
          </a:stretch>
        </p:blipFill>
        <p:spPr>
          <a:xfrm>
            <a:off x="328611" y="3029411"/>
            <a:ext cx="4638675" cy="1095375"/>
          </a:xfrm>
        </p:spPr>
      </p:pic>
      <p:sp>
        <p:nvSpPr>
          <p:cNvPr id="16" name="TextBox 15">
            <a:extLst>
              <a:ext uri="{FF2B5EF4-FFF2-40B4-BE49-F238E27FC236}">
                <a16:creationId xmlns:a16="http://schemas.microsoft.com/office/drawing/2014/main" id="{176F1B92-29B5-5262-DA43-0B8FEDF7345C}"/>
              </a:ext>
            </a:extLst>
          </p:cNvPr>
          <p:cNvSpPr txBox="1"/>
          <p:nvPr/>
        </p:nvSpPr>
        <p:spPr>
          <a:xfrm>
            <a:off x="182164" y="4310635"/>
            <a:ext cx="4931568" cy="923330"/>
          </a:xfrm>
          <a:prstGeom prst="rect">
            <a:avLst/>
          </a:prstGeom>
          <a:noFill/>
        </p:spPr>
        <p:txBody>
          <a:bodyPr wrap="square">
            <a:spAutoFit/>
          </a:bodyPr>
          <a:lstStyle/>
          <a:p>
            <a:r>
              <a:rPr lang="en-US" dirty="0"/>
              <a:t>We extract and collect reviews into a list called 'corpus' and displays the first 10 reviews</a:t>
            </a:r>
            <a:endParaRPr lang="en-MY" dirty="0"/>
          </a:p>
        </p:txBody>
      </p:sp>
      <p:pic>
        <p:nvPicPr>
          <p:cNvPr id="19" name="Picture 18">
            <a:extLst>
              <a:ext uri="{FF2B5EF4-FFF2-40B4-BE49-F238E27FC236}">
                <a16:creationId xmlns:a16="http://schemas.microsoft.com/office/drawing/2014/main" id="{54C83E2F-0F67-BF5F-A4EF-3EB907B6B636}"/>
              </a:ext>
            </a:extLst>
          </p:cNvPr>
          <p:cNvPicPr>
            <a:picLocks noChangeAspect="1"/>
          </p:cNvPicPr>
          <p:nvPr/>
        </p:nvPicPr>
        <p:blipFill>
          <a:blip r:embed="rId4"/>
          <a:stretch>
            <a:fillRect/>
          </a:stretch>
        </p:blipFill>
        <p:spPr>
          <a:xfrm>
            <a:off x="1243015" y="5057538"/>
            <a:ext cx="3571875" cy="1514475"/>
          </a:xfrm>
          <a:prstGeom prst="rect">
            <a:avLst/>
          </a:prstGeom>
        </p:spPr>
      </p:pic>
      <p:pic>
        <p:nvPicPr>
          <p:cNvPr id="24" name="Content Placeholder 23">
            <a:extLst>
              <a:ext uri="{FF2B5EF4-FFF2-40B4-BE49-F238E27FC236}">
                <a16:creationId xmlns:a16="http://schemas.microsoft.com/office/drawing/2014/main" id="{AA2CA903-5EAF-C15C-0F46-E22D9D054F82}"/>
              </a:ext>
            </a:extLst>
          </p:cNvPr>
          <p:cNvPicPr>
            <a:picLocks noGrp="1" noChangeAspect="1"/>
          </p:cNvPicPr>
          <p:nvPr>
            <p:ph sz="half" idx="2"/>
          </p:nvPr>
        </p:nvPicPr>
        <p:blipFill>
          <a:blip r:embed="rId5"/>
          <a:stretch>
            <a:fillRect/>
          </a:stretch>
        </p:blipFill>
        <p:spPr>
          <a:xfrm>
            <a:off x="5325787" y="3066920"/>
            <a:ext cx="6647702" cy="823407"/>
          </a:xfrm>
        </p:spPr>
      </p:pic>
      <p:pic>
        <p:nvPicPr>
          <p:cNvPr id="26" name="Picture 25">
            <a:extLst>
              <a:ext uri="{FF2B5EF4-FFF2-40B4-BE49-F238E27FC236}">
                <a16:creationId xmlns:a16="http://schemas.microsoft.com/office/drawing/2014/main" id="{48978198-59BA-84A4-4A9C-CFFEA13F84A6}"/>
              </a:ext>
            </a:extLst>
          </p:cNvPr>
          <p:cNvPicPr>
            <a:picLocks noChangeAspect="1"/>
          </p:cNvPicPr>
          <p:nvPr/>
        </p:nvPicPr>
        <p:blipFill>
          <a:blip r:embed="rId6"/>
          <a:stretch>
            <a:fillRect/>
          </a:stretch>
        </p:blipFill>
        <p:spPr>
          <a:xfrm>
            <a:off x="5368781" y="4866633"/>
            <a:ext cx="6561715" cy="1705380"/>
          </a:xfrm>
          <a:prstGeom prst="rect">
            <a:avLst/>
          </a:prstGeom>
        </p:spPr>
      </p:pic>
      <p:sp>
        <p:nvSpPr>
          <p:cNvPr id="27" name="TextBox 26">
            <a:extLst>
              <a:ext uri="{FF2B5EF4-FFF2-40B4-BE49-F238E27FC236}">
                <a16:creationId xmlns:a16="http://schemas.microsoft.com/office/drawing/2014/main" id="{771BE92F-AB0E-E5E1-C4A9-83CA4DFCE20D}"/>
              </a:ext>
            </a:extLst>
          </p:cNvPr>
          <p:cNvSpPr txBox="1"/>
          <p:nvPr/>
        </p:nvSpPr>
        <p:spPr>
          <a:xfrm>
            <a:off x="5510207" y="4125969"/>
            <a:ext cx="6210833" cy="646331"/>
          </a:xfrm>
          <a:prstGeom prst="rect">
            <a:avLst/>
          </a:prstGeom>
          <a:noFill/>
        </p:spPr>
        <p:txBody>
          <a:bodyPr wrap="square" rtlCol="0">
            <a:spAutoFit/>
          </a:bodyPr>
          <a:lstStyle/>
          <a:p>
            <a:pPr algn="just"/>
            <a:r>
              <a:rPr lang="en-US" dirty="0"/>
              <a:t>Then, remove the no meaning, unimportant words in the Reviews and tokenize them </a:t>
            </a:r>
            <a:endParaRPr lang="en-MY" dirty="0"/>
          </a:p>
        </p:txBody>
      </p:sp>
    </p:spTree>
    <p:extLst>
      <p:ext uri="{BB962C8B-B14F-4D97-AF65-F5344CB8AC3E}">
        <p14:creationId xmlns:p14="http://schemas.microsoft.com/office/powerpoint/2010/main" val="2038104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56F60-1BB2-74CB-D1EA-B1F555E0EE7E}"/>
              </a:ext>
            </a:extLst>
          </p:cNvPr>
          <p:cNvSpPr>
            <a:spLocks noGrp="1"/>
          </p:cNvSpPr>
          <p:nvPr>
            <p:ph type="title"/>
          </p:nvPr>
        </p:nvSpPr>
        <p:spPr/>
        <p:txBody>
          <a:bodyPr/>
          <a:lstStyle/>
          <a:p>
            <a:r>
              <a:rPr lang="en-US" dirty="0"/>
              <a:t>Topic Modeling (cont.)</a:t>
            </a:r>
            <a:endParaRPr lang="en-MY" dirty="0"/>
          </a:p>
        </p:txBody>
      </p:sp>
      <p:sp>
        <p:nvSpPr>
          <p:cNvPr id="17" name="TextBox 16">
            <a:extLst>
              <a:ext uri="{FF2B5EF4-FFF2-40B4-BE49-F238E27FC236}">
                <a16:creationId xmlns:a16="http://schemas.microsoft.com/office/drawing/2014/main" id="{563F313A-0F86-F9AF-E61E-3E5D124FDD02}"/>
              </a:ext>
            </a:extLst>
          </p:cNvPr>
          <p:cNvSpPr txBox="1"/>
          <p:nvPr/>
        </p:nvSpPr>
        <p:spPr>
          <a:xfrm>
            <a:off x="119928" y="2221481"/>
            <a:ext cx="5137801" cy="646331"/>
          </a:xfrm>
          <a:prstGeom prst="rect">
            <a:avLst/>
          </a:prstGeom>
          <a:noFill/>
        </p:spPr>
        <p:txBody>
          <a:bodyPr wrap="square">
            <a:spAutoFit/>
          </a:bodyPr>
          <a:lstStyle/>
          <a:p>
            <a:r>
              <a:rPr lang="en-US" sz="1800" dirty="0"/>
              <a:t>Now, we can see all the important words that has been typed in the reviews</a:t>
            </a:r>
          </a:p>
        </p:txBody>
      </p:sp>
      <p:pic>
        <p:nvPicPr>
          <p:cNvPr id="20" name="Picture 2">
            <a:extLst>
              <a:ext uri="{FF2B5EF4-FFF2-40B4-BE49-F238E27FC236}">
                <a16:creationId xmlns:a16="http://schemas.microsoft.com/office/drawing/2014/main" id="{2EC7224F-5BB6-43DC-2183-3347074716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3211" y="332338"/>
            <a:ext cx="1200150" cy="12001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39F6683E-BD3D-196F-22E4-ECE78C381A88}"/>
              </a:ext>
            </a:extLst>
          </p:cNvPr>
          <p:cNvPicPr>
            <a:picLocks noChangeAspect="1"/>
          </p:cNvPicPr>
          <p:nvPr/>
        </p:nvPicPr>
        <p:blipFill>
          <a:blip r:embed="rId3"/>
          <a:stretch>
            <a:fillRect/>
          </a:stretch>
        </p:blipFill>
        <p:spPr>
          <a:xfrm>
            <a:off x="230980" y="5869643"/>
            <a:ext cx="6827045" cy="629823"/>
          </a:xfrm>
          <a:prstGeom prst="rect">
            <a:avLst/>
          </a:prstGeom>
        </p:spPr>
      </p:pic>
      <p:sp>
        <p:nvSpPr>
          <p:cNvPr id="14" name="TextBox 13">
            <a:extLst>
              <a:ext uri="{FF2B5EF4-FFF2-40B4-BE49-F238E27FC236}">
                <a16:creationId xmlns:a16="http://schemas.microsoft.com/office/drawing/2014/main" id="{AE9AD93F-D7BD-832C-FDB2-A5F570F04563}"/>
              </a:ext>
            </a:extLst>
          </p:cNvPr>
          <p:cNvSpPr txBox="1"/>
          <p:nvPr/>
        </p:nvSpPr>
        <p:spPr>
          <a:xfrm>
            <a:off x="230980" y="5165675"/>
            <a:ext cx="5137801" cy="646331"/>
          </a:xfrm>
          <a:prstGeom prst="rect">
            <a:avLst/>
          </a:prstGeom>
          <a:noFill/>
        </p:spPr>
        <p:txBody>
          <a:bodyPr wrap="square">
            <a:spAutoFit/>
          </a:bodyPr>
          <a:lstStyle/>
          <a:p>
            <a:r>
              <a:rPr lang="en-US" sz="1800" dirty="0"/>
              <a:t>Then, we created a clustered heatmap to understand and see much easier</a:t>
            </a:r>
          </a:p>
        </p:txBody>
      </p:sp>
      <p:cxnSp>
        <p:nvCxnSpPr>
          <p:cNvPr id="18" name="Connector: Elbow 17">
            <a:extLst>
              <a:ext uri="{FF2B5EF4-FFF2-40B4-BE49-F238E27FC236}">
                <a16:creationId xmlns:a16="http://schemas.microsoft.com/office/drawing/2014/main" id="{3C0B8813-BCE4-F669-6A09-B35AAD75B05E}"/>
              </a:ext>
            </a:extLst>
          </p:cNvPr>
          <p:cNvCxnSpPr>
            <a:cxnSpLocks/>
          </p:cNvCxnSpPr>
          <p:nvPr/>
        </p:nvCxnSpPr>
        <p:spPr>
          <a:xfrm flipV="1">
            <a:off x="5162550" y="4105275"/>
            <a:ext cx="1895475" cy="13835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Content Placeholder 8">
            <a:extLst>
              <a:ext uri="{FF2B5EF4-FFF2-40B4-BE49-F238E27FC236}">
                <a16:creationId xmlns:a16="http://schemas.microsoft.com/office/drawing/2014/main" id="{980E1208-BC03-5FB0-5033-F73F1EE28784}"/>
              </a:ext>
            </a:extLst>
          </p:cNvPr>
          <p:cNvPicPr>
            <a:picLocks noGrp="1" noChangeAspect="1"/>
          </p:cNvPicPr>
          <p:nvPr>
            <p:ph sz="half" idx="1"/>
          </p:nvPr>
        </p:nvPicPr>
        <p:blipFill>
          <a:blip r:embed="rId4"/>
          <a:stretch>
            <a:fillRect/>
          </a:stretch>
        </p:blipFill>
        <p:spPr>
          <a:xfrm>
            <a:off x="230980" y="3054183"/>
            <a:ext cx="5550852" cy="1455852"/>
          </a:xfrm>
        </p:spPr>
      </p:pic>
      <p:pic>
        <p:nvPicPr>
          <p:cNvPr id="1028" name="Picture 4">
            <a:extLst>
              <a:ext uri="{FF2B5EF4-FFF2-40B4-BE49-F238E27FC236}">
                <a16:creationId xmlns:a16="http://schemas.microsoft.com/office/drawing/2014/main" id="{97AE6846-C008-B4B2-DC9A-B9020775E883}"/>
              </a:ext>
            </a:extLst>
          </p:cNvPr>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7279108" y="2053098"/>
            <a:ext cx="4710487" cy="4713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484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F41F1-F34C-13F8-D54B-BA2A2980FC3C}"/>
              </a:ext>
            </a:extLst>
          </p:cNvPr>
          <p:cNvSpPr>
            <a:spLocks noGrp="1"/>
          </p:cNvSpPr>
          <p:nvPr>
            <p:ph type="title"/>
          </p:nvPr>
        </p:nvSpPr>
        <p:spPr/>
        <p:txBody>
          <a:bodyPr/>
          <a:lstStyle/>
          <a:p>
            <a:r>
              <a:rPr lang="en-US" dirty="0"/>
              <a:t>Topic Modeling (conc.)</a:t>
            </a:r>
            <a:endParaRPr lang="en-MY" dirty="0"/>
          </a:p>
        </p:txBody>
      </p:sp>
      <p:sp>
        <p:nvSpPr>
          <p:cNvPr id="3" name="Content Placeholder 2">
            <a:extLst>
              <a:ext uri="{FF2B5EF4-FFF2-40B4-BE49-F238E27FC236}">
                <a16:creationId xmlns:a16="http://schemas.microsoft.com/office/drawing/2014/main" id="{6DFCCBB4-D4C3-3D71-7819-B51E37A20229}"/>
              </a:ext>
            </a:extLst>
          </p:cNvPr>
          <p:cNvSpPr>
            <a:spLocks noGrp="1"/>
          </p:cNvSpPr>
          <p:nvPr>
            <p:ph idx="1"/>
          </p:nvPr>
        </p:nvSpPr>
        <p:spPr>
          <a:xfrm>
            <a:off x="810000" y="1647338"/>
            <a:ext cx="10554574" cy="3636511"/>
          </a:xfrm>
        </p:spPr>
        <p:txBody>
          <a:bodyPr/>
          <a:lstStyle/>
          <a:p>
            <a:r>
              <a:rPr lang="en-US" dirty="0"/>
              <a:t>The </a:t>
            </a:r>
            <a:r>
              <a:rPr lang="en-US" b="1" dirty="0"/>
              <a:t>top topic </a:t>
            </a:r>
            <a:r>
              <a:rPr lang="en-US" dirty="0"/>
              <a:t>that were talked about here are </a:t>
            </a:r>
            <a:r>
              <a:rPr lang="en-US" b="1" dirty="0"/>
              <a:t>Starbucks</a:t>
            </a:r>
            <a:r>
              <a:rPr lang="en-US" dirty="0"/>
              <a:t> and </a:t>
            </a:r>
            <a:r>
              <a:rPr lang="en-US" b="1" dirty="0"/>
              <a:t>Coffee</a:t>
            </a:r>
            <a:r>
              <a:rPr lang="en-US" dirty="0"/>
              <a:t>.</a:t>
            </a:r>
          </a:p>
          <a:p>
            <a:endParaRPr lang="en-US" dirty="0"/>
          </a:p>
          <a:p>
            <a:r>
              <a:rPr lang="en-US" dirty="0"/>
              <a:t>With the unique value we had, they are probably talking about the </a:t>
            </a:r>
            <a:r>
              <a:rPr lang="en-US" b="1" dirty="0" err="1"/>
              <a:t>starbucks's</a:t>
            </a:r>
            <a:r>
              <a:rPr lang="en-US" b="1" dirty="0"/>
              <a:t> customer card</a:t>
            </a:r>
            <a:r>
              <a:rPr lang="en-US" dirty="0"/>
              <a:t>, the </a:t>
            </a:r>
            <a:r>
              <a:rPr lang="en-US" b="1" dirty="0"/>
              <a:t>time</a:t>
            </a:r>
            <a:r>
              <a:rPr lang="en-US" dirty="0"/>
              <a:t> they get coffee, the </a:t>
            </a:r>
            <a:r>
              <a:rPr lang="en-US" b="1" dirty="0"/>
              <a:t>quantity of drinks </a:t>
            </a:r>
            <a:r>
              <a:rPr lang="en-US" dirty="0"/>
              <a:t>they usually order it at the </a:t>
            </a:r>
            <a:r>
              <a:rPr lang="en-US" b="1" dirty="0"/>
              <a:t>store</a:t>
            </a:r>
            <a:r>
              <a:rPr lang="en-US" dirty="0"/>
              <a:t> (which is </a:t>
            </a:r>
            <a:r>
              <a:rPr lang="en-US" b="1" dirty="0"/>
              <a:t>one </a:t>
            </a:r>
            <a:r>
              <a:rPr lang="en-US" dirty="0"/>
              <a:t>or </a:t>
            </a:r>
            <a:r>
              <a:rPr lang="en-US" b="1" dirty="0"/>
              <a:t>two</a:t>
            </a:r>
            <a:r>
              <a:rPr lang="en-US" dirty="0"/>
              <a:t>) and also the </a:t>
            </a:r>
            <a:r>
              <a:rPr lang="en-US" b="1" dirty="0"/>
              <a:t>customers' services </a:t>
            </a:r>
            <a:r>
              <a:rPr lang="en-US" dirty="0"/>
              <a:t>that they get during their time at the store</a:t>
            </a:r>
            <a:endParaRPr lang="en-MY" dirty="0"/>
          </a:p>
        </p:txBody>
      </p:sp>
      <p:pic>
        <p:nvPicPr>
          <p:cNvPr id="4" name="Picture 2">
            <a:extLst>
              <a:ext uri="{FF2B5EF4-FFF2-40B4-BE49-F238E27FC236}">
                <a16:creationId xmlns:a16="http://schemas.microsoft.com/office/drawing/2014/main" id="{3FDD5222-59DA-BFA8-34C7-9F38D3C866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3211" y="332338"/>
            <a:ext cx="1200150" cy="12001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5F1BDE7-2408-70BD-C676-6044807DBFF5}"/>
              </a:ext>
            </a:extLst>
          </p:cNvPr>
          <p:cNvPicPr>
            <a:picLocks noChangeAspect="1"/>
          </p:cNvPicPr>
          <p:nvPr/>
        </p:nvPicPr>
        <p:blipFill>
          <a:blip r:embed="rId3"/>
          <a:stretch>
            <a:fillRect/>
          </a:stretch>
        </p:blipFill>
        <p:spPr>
          <a:xfrm>
            <a:off x="1057274" y="4721719"/>
            <a:ext cx="10077450" cy="1803943"/>
          </a:xfrm>
          <a:prstGeom prst="rect">
            <a:avLst/>
          </a:prstGeom>
        </p:spPr>
      </p:pic>
    </p:spTree>
    <p:extLst>
      <p:ext uri="{BB962C8B-B14F-4D97-AF65-F5344CB8AC3E}">
        <p14:creationId xmlns:p14="http://schemas.microsoft.com/office/powerpoint/2010/main" val="141841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D9103-F420-90A1-716B-AC33A297C3F4}"/>
              </a:ext>
            </a:extLst>
          </p:cNvPr>
          <p:cNvSpPr>
            <a:spLocks noGrp="1"/>
          </p:cNvSpPr>
          <p:nvPr>
            <p:ph type="ctrTitle"/>
          </p:nvPr>
        </p:nvSpPr>
        <p:spPr/>
        <p:txBody>
          <a:bodyPr/>
          <a:lstStyle/>
          <a:p>
            <a:r>
              <a:rPr lang="en-US" dirty="0"/>
              <a:t>Named Entity Recognition</a:t>
            </a:r>
            <a:endParaRPr lang="en-MY" dirty="0"/>
          </a:p>
        </p:txBody>
      </p:sp>
      <p:sp>
        <p:nvSpPr>
          <p:cNvPr id="3" name="Subtitle 2">
            <a:extLst>
              <a:ext uri="{FF2B5EF4-FFF2-40B4-BE49-F238E27FC236}">
                <a16:creationId xmlns:a16="http://schemas.microsoft.com/office/drawing/2014/main" id="{79E19D53-2C76-6986-4336-77FBEB770818}"/>
              </a:ext>
            </a:extLst>
          </p:cNvPr>
          <p:cNvSpPr>
            <a:spLocks noGrp="1"/>
          </p:cNvSpPr>
          <p:nvPr>
            <p:ph type="subTitle" idx="1"/>
          </p:nvPr>
        </p:nvSpPr>
        <p:spPr/>
        <p:txBody>
          <a:bodyPr/>
          <a:lstStyle/>
          <a:p>
            <a:endParaRPr lang="en-MY"/>
          </a:p>
        </p:txBody>
      </p:sp>
      <p:pic>
        <p:nvPicPr>
          <p:cNvPr id="4" name="Picture 2">
            <a:extLst>
              <a:ext uri="{FF2B5EF4-FFF2-40B4-BE49-F238E27FC236}">
                <a16:creationId xmlns:a16="http://schemas.microsoft.com/office/drawing/2014/main" id="{737C0549-248B-8544-3AB4-26BC36763F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3211" y="332338"/>
            <a:ext cx="1200150"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297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DF077-9934-CA16-FA99-1DF6DA653A32}"/>
              </a:ext>
            </a:extLst>
          </p:cNvPr>
          <p:cNvSpPr>
            <a:spLocks noGrp="1"/>
          </p:cNvSpPr>
          <p:nvPr>
            <p:ph type="title"/>
          </p:nvPr>
        </p:nvSpPr>
        <p:spPr/>
        <p:txBody>
          <a:bodyPr/>
          <a:lstStyle/>
          <a:p>
            <a:r>
              <a:rPr lang="en-US" dirty="0"/>
              <a:t>Named Entity Recognition</a:t>
            </a:r>
            <a:endParaRPr lang="en-MY" dirty="0"/>
          </a:p>
        </p:txBody>
      </p:sp>
      <p:sp>
        <p:nvSpPr>
          <p:cNvPr id="3" name="Content Placeholder 2">
            <a:extLst>
              <a:ext uri="{FF2B5EF4-FFF2-40B4-BE49-F238E27FC236}">
                <a16:creationId xmlns:a16="http://schemas.microsoft.com/office/drawing/2014/main" id="{D0CA4539-8384-7B89-9236-37ACCF8362E3}"/>
              </a:ext>
            </a:extLst>
          </p:cNvPr>
          <p:cNvSpPr>
            <a:spLocks noGrp="1"/>
          </p:cNvSpPr>
          <p:nvPr>
            <p:ph idx="1"/>
          </p:nvPr>
        </p:nvSpPr>
        <p:spPr>
          <a:xfrm>
            <a:off x="619490" y="2346112"/>
            <a:ext cx="4286250" cy="730463"/>
          </a:xfrm>
        </p:spPr>
        <p:txBody>
          <a:bodyPr/>
          <a:lstStyle/>
          <a:p>
            <a:pPr marL="0" indent="0" algn="just">
              <a:buNone/>
            </a:pPr>
            <a:r>
              <a:rPr lang="en-US" dirty="0"/>
              <a:t>First, we load the NER pre-trained model and the dataset</a:t>
            </a:r>
          </a:p>
          <a:p>
            <a:endParaRPr lang="en-MY" dirty="0"/>
          </a:p>
        </p:txBody>
      </p:sp>
      <p:pic>
        <p:nvPicPr>
          <p:cNvPr id="5" name="Picture 4">
            <a:extLst>
              <a:ext uri="{FF2B5EF4-FFF2-40B4-BE49-F238E27FC236}">
                <a16:creationId xmlns:a16="http://schemas.microsoft.com/office/drawing/2014/main" id="{D5B7CFBF-9BB4-2DCA-D138-D89876B6138F}"/>
              </a:ext>
            </a:extLst>
          </p:cNvPr>
          <p:cNvPicPr>
            <a:picLocks noChangeAspect="1"/>
          </p:cNvPicPr>
          <p:nvPr/>
        </p:nvPicPr>
        <p:blipFill>
          <a:blip r:embed="rId2"/>
          <a:stretch>
            <a:fillRect/>
          </a:stretch>
        </p:blipFill>
        <p:spPr>
          <a:xfrm>
            <a:off x="894617" y="2951099"/>
            <a:ext cx="3699544" cy="1323499"/>
          </a:xfrm>
          <a:prstGeom prst="rect">
            <a:avLst/>
          </a:prstGeom>
        </p:spPr>
      </p:pic>
      <p:sp>
        <p:nvSpPr>
          <p:cNvPr id="7" name="TextBox 6">
            <a:extLst>
              <a:ext uri="{FF2B5EF4-FFF2-40B4-BE49-F238E27FC236}">
                <a16:creationId xmlns:a16="http://schemas.microsoft.com/office/drawing/2014/main" id="{006ED506-2877-DB00-E4D6-57F8562A54F2}"/>
              </a:ext>
            </a:extLst>
          </p:cNvPr>
          <p:cNvSpPr txBox="1"/>
          <p:nvPr/>
        </p:nvSpPr>
        <p:spPr>
          <a:xfrm>
            <a:off x="619490" y="4425883"/>
            <a:ext cx="4286250" cy="2308324"/>
          </a:xfrm>
          <a:prstGeom prst="rect">
            <a:avLst/>
          </a:prstGeom>
          <a:noFill/>
        </p:spPr>
        <p:txBody>
          <a:bodyPr wrap="square">
            <a:spAutoFit/>
          </a:bodyPr>
          <a:lstStyle/>
          <a:p>
            <a:r>
              <a:rPr lang="en-US" dirty="0"/>
              <a:t>NER identifies and classifies entities such as persons, organizations, locations, dates, and more in a given text. It automatically extracts and categorizes named entities, providing a structured understanding of the entities mentioned in the text.</a:t>
            </a:r>
            <a:endParaRPr lang="en-MY" dirty="0"/>
          </a:p>
        </p:txBody>
      </p:sp>
      <p:pic>
        <p:nvPicPr>
          <p:cNvPr id="9" name="Picture 8">
            <a:extLst>
              <a:ext uri="{FF2B5EF4-FFF2-40B4-BE49-F238E27FC236}">
                <a16:creationId xmlns:a16="http://schemas.microsoft.com/office/drawing/2014/main" id="{CF746B9B-0920-3744-E7DF-E2FD96830856}"/>
              </a:ext>
            </a:extLst>
          </p:cNvPr>
          <p:cNvPicPr>
            <a:picLocks noChangeAspect="1"/>
          </p:cNvPicPr>
          <p:nvPr/>
        </p:nvPicPr>
        <p:blipFill>
          <a:blip r:embed="rId3"/>
          <a:stretch>
            <a:fillRect/>
          </a:stretch>
        </p:blipFill>
        <p:spPr>
          <a:xfrm>
            <a:off x="7047768" y="2585867"/>
            <a:ext cx="3699544" cy="2324009"/>
          </a:xfrm>
          <a:prstGeom prst="rect">
            <a:avLst/>
          </a:prstGeom>
        </p:spPr>
      </p:pic>
      <p:sp>
        <p:nvSpPr>
          <p:cNvPr id="10" name="Content Placeholder 2">
            <a:extLst>
              <a:ext uri="{FF2B5EF4-FFF2-40B4-BE49-F238E27FC236}">
                <a16:creationId xmlns:a16="http://schemas.microsoft.com/office/drawing/2014/main" id="{AC7D17CC-C372-C983-F838-84404261B629}"/>
              </a:ext>
            </a:extLst>
          </p:cNvPr>
          <p:cNvSpPr txBox="1">
            <a:spLocks/>
          </p:cNvSpPr>
          <p:nvPr/>
        </p:nvSpPr>
        <p:spPr>
          <a:xfrm>
            <a:off x="6022181" y="2220636"/>
            <a:ext cx="5750719" cy="73046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just">
              <a:buFont typeface="Wingdings 2" charset="2"/>
              <a:buNone/>
            </a:pPr>
            <a:r>
              <a:rPr lang="en-US" dirty="0"/>
              <a:t>Clean the dataset yet again before doing NER</a:t>
            </a:r>
          </a:p>
          <a:p>
            <a:endParaRPr lang="en-MY" dirty="0"/>
          </a:p>
        </p:txBody>
      </p:sp>
      <p:pic>
        <p:nvPicPr>
          <p:cNvPr id="12" name="Picture 11">
            <a:extLst>
              <a:ext uri="{FF2B5EF4-FFF2-40B4-BE49-F238E27FC236}">
                <a16:creationId xmlns:a16="http://schemas.microsoft.com/office/drawing/2014/main" id="{FDCC45BA-D3A8-F677-6633-8B22DF896D52}"/>
              </a:ext>
            </a:extLst>
          </p:cNvPr>
          <p:cNvPicPr>
            <a:picLocks noChangeAspect="1"/>
          </p:cNvPicPr>
          <p:nvPr/>
        </p:nvPicPr>
        <p:blipFill>
          <a:blip r:embed="rId4"/>
          <a:stretch>
            <a:fillRect/>
          </a:stretch>
        </p:blipFill>
        <p:spPr>
          <a:xfrm>
            <a:off x="6754414" y="5427921"/>
            <a:ext cx="4286251" cy="1306286"/>
          </a:xfrm>
          <a:prstGeom prst="rect">
            <a:avLst/>
          </a:prstGeom>
        </p:spPr>
      </p:pic>
      <p:sp>
        <p:nvSpPr>
          <p:cNvPr id="13" name="TextBox 12">
            <a:extLst>
              <a:ext uri="{FF2B5EF4-FFF2-40B4-BE49-F238E27FC236}">
                <a16:creationId xmlns:a16="http://schemas.microsoft.com/office/drawing/2014/main" id="{BC2EEC1E-480A-3AC8-B18D-9EAE3C22BADF}"/>
              </a:ext>
            </a:extLst>
          </p:cNvPr>
          <p:cNvSpPr txBox="1"/>
          <p:nvPr/>
        </p:nvSpPr>
        <p:spPr>
          <a:xfrm>
            <a:off x="6154339" y="4984232"/>
            <a:ext cx="5486400" cy="369332"/>
          </a:xfrm>
          <a:prstGeom prst="rect">
            <a:avLst/>
          </a:prstGeom>
          <a:noFill/>
        </p:spPr>
        <p:txBody>
          <a:bodyPr wrap="square" rtlCol="0">
            <a:spAutoFit/>
          </a:bodyPr>
          <a:lstStyle/>
          <a:p>
            <a:r>
              <a:rPr lang="en-US" dirty="0"/>
              <a:t>Output:</a:t>
            </a:r>
            <a:endParaRPr lang="en-MY" dirty="0"/>
          </a:p>
        </p:txBody>
      </p:sp>
      <p:cxnSp>
        <p:nvCxnSpPr>
          <p:cNvPr id="14" name="Straight Connector 13">
            <a:extLst>
              <a:ext uri="{FF2B5EF4-FFF2-40B4-BE49-F238E27FC236}">
                <a16:creationId xmlns:a16="http://schemas.microsoft.com/office/drawing/2014/main" id="{4813D863-1544-4202-6B7D-484563042BCD}"/>
              </a:ext>
            </a:extLst>
          </p:cNvPr>
          <p:cNvCxnSpPr/>
          <p:nvPr/>
        </p:nvCxnSpPr>
        <p:spPr>
          <a:xfrm>
            <a:off x="5619749" y="2152682"/>
            <a:ext cx="0" cy="4581525"/>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a16="http://schemas.microsoft.com/office/drawing/2014/main" id="{716DC4BB-1F27-B7D1-5B95-0F876C5BF4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73211" y="332338"/>
            <a:ext cx="1200150"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588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DF077-9934-CA16-FA99-1DF6DA653A32}"/>
              </a:ext>
            </a:extLst>
          </p:cNvPr>
          <p:cNvSpPr>
            <a:spLocks noGrp="1"/>
          </p:cNvSpPr>
          <p:nvPr>
            <p:ph type="title"/>
          </p:nvPr>
        </p:nvSpPr>
        <p:spPr/>
        <p:txBody>
          <a:bodyPr/>
          <a:lstStyle/>
          <a:p>
            <a:r>
              <a:rPr lang="en-US" dirty="0"/>
              <a:t>Named Entity Recognition (cont.)</a:t>
            </a:r>
            <a:endParaRPr lang="en-MY" dirty="0"/>
          </a:p>
        </p:txBody>
      </p:sp>
      <p:sp>
        <p:nvSpPr>
          <p:cNvPr id="13" name="TextBox 12">
            <a:extLst>
              <a:ext uri="{FF2B5EF4-FFF2-40B4-BE49-F238E27FC236}">
                <a16:creationId xmlns:a16="http://schemas.microsoft.com/office/drawing/2014/main" id="{BC2EEC1E-480A-3AC8-B18D-9EAE3C22BADF}"/>
              </a:ext>
            </a:extLst>
          </p:cNvPr>
          <p:cNvSpPr txBox="1"/>
          <p:nvPr/>
        </p:nvSpPr>
        <p:spPr>
          <a:xfrm>
            <a:off x="7287814" y="2130980"/>
            <a:ext cx="5486400" cy="369332"/>
          </a:xfrm>
          <a:prstGeom prst="rect">
            <a:avLst/>
          </a:prstGeom>
          <a:noFill/>
        </p:spPr>
        <p:txBody>
          <a:bodyPr wrap="square" rtlCol="0">
            <a:spAutoFit/>
          </a:bodyPr>
          <a:lstStyle/>
          <a:p>
            <a:r>
              <a:rPr lang="en-US" dirty="0"/>
              <a:t>Output:</a:t>
            </a:r>
            <a:endParaRPr lang="en-MY" dirty="0"/>
          </a:p>
        </p:txBody>
      </p:sp>
      <p:pic>
        <p:nvPicPr>
          <p:cNvPr id="6" name="Picture 5">
            <a:extLst>
              <a:ext uri="{FF2B5EF4-FFF2-40B4-BE49-F238E27FC236}">
                <a16:creationId xmlns:a16="http://schemas.microsoft.com/office/drawing/2014/main" id="{5FC13AD5-1BE2-06FD-8F20-AF0EF821EE31}"/>
              </a:ext>
            </a:extLst>
          </p:cNvPr>
          <p:cNvPicPr>
            <a:picLocks noChangeAspect="1"/>
          </p:cNvPicPr>
          <p:nvPr/>
        </p:nvPicPr>
        <p:blipFill>
          <a:blip r:embed="rId2"/>
          <a:stretch>
            <a:fillRect/>
          </a:stretch>
        </p:blipFill>
        <p:spPr>
          <a:xfrm>
            <a:off x="1289363" y="3117560"/>
            <a:ext cx="3015937" cy="3540447"/>
          </a:xfrm>
          <a:prstGeom prst="rect">
            <a:avLst/>
          </a:prstGeom>
        </p:spPr>
      </p:pic>
      <p:sp>
        <p:nvSpPr>
          <p:cNvPr id="16" name="TextBox 15">
            <a:extLst>
              <a:ext uri="{FF2B5EF4-FFF2-40B4-BE49-F238E27FC236}">
                <a16:creationId xmlns:a16="http://schemas.microsoft.com/office/drawing/2014/main" id="{BD036552-605F-5548-9439-7F0C991790ED}"/>
              </a:ext>
            </a:extLst>
          </p:cNvPr>
          <p:cNvSpPr txBox="1"/>
          <p:nvPr/>
        </p:nvSpPr>
        <p:spPr>
          <a:xfrm>
            <a:off x="307181" y="2130980"/>
            <a:ext cx="6100762" cy="1200329"/>
          </a:xfrm>
          <a:prstGeom prst="rect">
            <a:avLst/>
          </a:prstGeom>
          <a:noFill/>
        </p:spPr>
        <p:txBody>
          <a:bodyPr wrap="square">
            <a:spAutoFit/>
          </a:bodyPr>
          <a:lstStyle/>
          <a:p>
            <a:pPr algn="just"/>
            <a:r>
              <a:rPr lang="en-US" dirty="0"/>
              <a:t>the code processes a set of reviews using </a:t>
            </a:r>
            <a:r>
              <a:rPr lang="en-US" dirty="0" err="1"/>
              <a:t>spaCy</a:t>
            </a:r>
            <a:r>
              <a:rPr lang="en-US" dirty="0"/>
              <a:t>, manually corrects specific named entities, and prints the identified entities along with their labels in each review</a:t>
            </a:r>
            <a:endParaRPr lang="en-MY" dirty="0"/>
          </a:p>
        </p:txBody>
      </p:sp>
      <p:cxnSp>
        <p:nvCxnSpPr>
          <p:cNvPr id="17" name="Straight Connector 16">
            <a:extLst>
              <a:ext uri="{FF2B5EF4-FFF2-40B4-BE49-F238E27FC236}">
                <a16:creationId xmlns:a16="http://schemas.microsoft.com/office/drawing/2014/main" id="{AE4A87C6-ADC5-33AE-605C-3C19C6E47399}"/>
              </a:ext>
            </a:extLst>
          </p:cNvPr>
          <p:cNvCxnSpPr/>
          <p:nvPr/>
        </p:nvCxnSpPr>
        <p:spPr>
          <a:xfrm>
            <a:off x="6572249" y="2076482"/>
            <a:ext cx="0" cy="4581525"/>
          </a:xfrm>
          <a:prstGeom prst="line">
            <a:avLst/>
          </a:prstGeom>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3170DA75-4367-CCEF-C770-916C4E2198B1}"/>
              </a:ext>
            </a:extLst>
          </p:cNvPr>
          <p:cNvPicPr>
            <a:picLocks noChangeAspect="1"/>
          </p:cNvPicPr>
          <p:nvPr/>
        </p:nvPicPr>
        <p:blipFill>
          <a:blip r:embed="rId3"/>
          <a:stretch>
            <a:fillRect/>
          </a:stretch>
        </p:blipFill>
        <p:spPr>
          <a:xfrm>
            <a:off x="7390125" y="2514601"/>
            <a:ext cx="3762375" cy="4057650"/>
          </a:xfrm>
          <a:prstGeom prst="rect">
            <a:avLst/>
          </a:prstGeom>
        </p:spPr>
      </p:pic>
      <p:pic>
        <p:nvPicPr>
          <p:cNvPr id="22" name="Picture 2">
            <a:extLst>
              <a:ext uri="{FF2B5EF4-FFF2-40B4-BE49-F238E27FC236}">
                <a16:creationId xmlns:a16="http://schemas.microsoft.com/office/drawing/2014/main" id="{440F9CE8-FA42-53AA-F072-2076AE97C6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3211" y="332338"/>
            <a:ext cx="1200150"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675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DF077-9934-CA16-FA99-1DF6DA653A32}"/>
              </a:ext>
            </a:extLst>
          </p:cNvPr>
          <p:cNvSpPr>
            <a:spLocks noGrp="1"/>
          </p:cNvSpPr>
          <p:nvPr>
            <p:ph type="title"/>
          </p:nvPr>
        </p:nvSpPr>
        <p:spPr/>
        <p:txBody>
          <a:bodyPr/>
          <a:lstStyle/>
          <a:p>
            <a:r>
              <a:rPr lang="en-US" dirty="0"/>
              <a:t>Named Entity Recognition (conc.)</a:t>
            </a:r>
            <a:endParaRPr lang="en-MY" dirty="0"/>
          </a:p>
        </p:txBody>
      </p:sp>
      <p:sp>
        <p:nvSpPr>
          <p:cNvPr id="13" name="TextBox 12">
            <a:extLst>
              <a:ext uri="{FF2B5EF4-FFF2-40B4-BE49-F238E27FC236}">
                <a16:creationId xmlns:a16="http://schemas.microsoft.com/office/drawing/2014/main" id="{BC2EEC1E-480A-3AC8-B18D-9EAE3C22BADF}"/>
              </a:ext>
            </a:extLst>
          </p:cNvPr>
          <p:cNvSpPr txBox="1"/>
          <p:nvPr/>
        </p:nvSpPr>
        <p:spPr>
          <a:xfrm>
            <a:off x="7123507" y="2361812"/>
            <a:ext cx="5486400" cy="369332"/>
          </a:xfrm>
          <a:prstGeom prst="rect">
            <a:avLst/>
          </a:prstGeom>
          <a:noFill/>
        </p:spPr>
        <p:txBody>
          <a:bodyPr wrap="square" rtlCol="0">
            <a:spAutoFit/>
          </a:bodyPr>
          <a:lstStyle/>
          <a:p>
            <a:r>
              <a:rPr lang="en-US" dirty="0"/>
              <a:t>Output:</a:t>
            </a:r>
            <a:endParaRPr lang="en-MY" dirty="0"/>
          </a:p>
        </p:txBody>
      </p:sp>
      <p:sp>
        <p:nvSpPr>
          <p:cNvPr id="16" name="TextBox 15">
            <a:extLst>
              <a:ext uri="{FF2B5EF4-FFF2-40B4-BE49-F238E27FC236}">
                <a16:creationId xmlns:a16="http://schemas.microsoft.com/office/drawing/2014/main" id="{BD036552-605F-5548-9439-7F0C991790ED}"/>
              </a:ext>
            </a:extLst>
          </p:cNvPr>
          <p:cNvSpPr txBox="1"/>
          <p:nvPr/>
        </p:nvSpPr>
        <p:spPr>
          <a:xfrm>
            <a:off x="307181" y="2130980"/>
            <a:ext cx="6100762" cy="1200329"/>
          </a:xfrm>
          <a:prstGeom prst="rect">
            <a:avLst/>
          </a:prstGeom>
          <a:noFill/>
        </p:spPr>
        <p:txBody>
          <a:bodyPr wrap="square">
            <a:spAutoFit/>
          </a:bodyPr>
          <a:lstStyle/>
          <a:p>
            <a:pPr algn="just"/>
            <a:r>
              <a:rPr lang="en-US" dirty="0"/>
              <a:t>the code analyzes the named entities in a set of reviews, counts their frequencies, and prints the top 10 most common named entities along with their occurrence frequencies.</a:t>
            </a:r>
            <a:endParaRPr lang="en-MY" dirty="0"/>
          </a:p>
        </p:txBody>
      </p:sp>
      <p:cxnSp>
        <p:nvCxnSpPr>
          <p:cNvPr id="17" name="Straight Connector 16">
            <a:extLst>
              <a:ext uri="{FF2B5EF4-FFF2-40B4-BE49-F238E27FC236}">
                <a16:creationId xmlns:a16="http://schemas.microsoft.com/office/drawing/2014/main" id="{AE4A87C6-ADC5-33AE-605C-3C19C6E47399}"/>
              </a:ext>
            </a:extLst>
          </p:cNvPr>
          <p:cNvCxnSpPr/>
          <p:nvPr/>
        </p:nvCxnSpPr>
        <p:spPr>
          <a:xfrm>
            <a:off x="6572249" y="2076482"/>
            <a:ext cx="0" cy="4581525"/>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D134E9B-A5BA-1105-1BFE-D89018DCCF6C}"/>
              </a:ext>
            </a:extLst>
          </p:cNvPr>
          <p:cNvPicPr>
            <a:picLocks noChangeAspect="1"/>
          </p:cNvPicPr>
          <p:nvPr/>
        </p:nvPicPr>
        <p:blipFill>
          <a:blip r:embed="rId2"/>
          <a:stretch>
            <a:fillRect/>
          </a:stretch>
        </p:blipFill>
        <p:spPr>
          <a:xfrm>
            <a:off x="803671" y="3331309"/>
            <a:ext cx="5053014" cy="3382878"/>
          </a:xfrm>
          <a:prstGeom prst="rect">
            <a:avLst/>
          </a:prstGeom>
        </p:spPr>
      </p:pic>
      <p:pic>
        <p:nvPicPr>
          <p:cNvPr id="7" name="Picture 6">
            <a:extLst>
              <a:ext uri="{FF2B5EF4-FFF2-40B4-BE49-F238E27FC236}">
                <a16:creationId xmlns:a16="http://schemas.microsoft.com/office/drawing/2014/main" id="{96F2AB94-43BD-461A-6ADB-EF815470405C}"/>
              </a:ext>
            </a:extLst>
          </p:cNvPr>
          <p:cNvPicPr>
            <a:picLocks noChangeAspect="1"/>
          </p:cNvPicPr>
          <p:nvPr/>
        </p:nvPicPr>
        <p:blipFill>
          <a:blip r:embed="rId3"/>
          <a:stretch>
            <a:fillRect/>
          </a:stretch>
        </p:blipFill>
        <p:spPr>
          <a:xfrm>
            <a:off x="7287814" y="2719387"/>
            <a:ext cx="3992165" cy="2933268"/>
          </a:xfrm>
          <a:prstGeom prst="rect">
            <a:avLst/>
          </a:prstGeom>
        </p:spPr>
      </p:pic>
      <p:pic>
        <p:nvPicPr>
          <p:cNvPr id="8" name="Picture 2">
            <a:extLst>
              <a:ext uri="{FF2B5EF4-FFF2-40B4-BE49-F238E27FC236}">
                <a16:creationId xmlns:a16="http://schemas.microsoft.com/office/drawing/2014/main" id="{AAD83419-EDEB-634C-02CD-A821D160B3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3211" y="332338"/>
            <a:ext cx="1200150"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039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BABC4-5E71-D5AC-63EA-9096559BC52D}"/>
              </a:ext>
            </a:extLst>
          </p:cNvPr>
          <p:cNvSpPr>
            <a:spLocks noGrp="1"/>
          </p:cNvSpPr>
          <p:nvPr>
            <p:ph type="title"/>
          </p:nvPr>
        </p:nvSpPr>
        <p:spPr/>
        <p:txBody>
          <a:bodyPr/>
          <a:lstStyle/>
          <a:p>
            <a:r>
              <a:rPr lang="en-US" dirty="0"/>
              <a:t>Takeaway</a:t>
            </a:r>
            <a:endParaRPr lang="en-MY" dirty="0"/>
          </a:p>
        </p:txBody>
      </p:sp>
      <p:sp>
        <p:nvSpPr>
          <p:cNvPr id="3" name="Content Placeholder 2">
            <a:extLst>
              <a:ext uri="{FF2B5EF4-FFF2-40B4-BE49-F238E27FC236}">
                <a16:creationId xmlns:a16="http://schemas.microsoft.com/office/drawing/2014/main" id="{8DDD242D-05C4-662D-92BD-757644AF3E31}"/>
              </a:ext>
            </a:extLst>
          </p:cNvPr>
          <p:cNvSpPr>
            <a:spLocks noGrp="1"/>
          </p:cNvSpPr>
          <p:nvPr>
            <p:ph idx="1"/>
          </p:nvPr>
        </p:nvSpPr>
        <p:spPr>
          <a:xfrm>
            <a:off x="810000" y="2365162"/>
            <a:ext cx="10554574" cy="3636511"/>
          </a:xfrm>
        </p:spPr>
        <p:txBody>
          <a:bodyPr/>
          <a:lstStyle/>
          <a:p>
            <a:pPr algn="just"/>
            <a:r>
              <a:rPr lang="en-US" dirty="0"/>
              <a:t>The dataset review is quite small with only 800+ reviews (700 after cleaning)</a:t>
            </a:r>
          </a:p>
          <a:p>
            <a:pPr algn="just"/>
            <a:r>
              <a:rPr lang="en-MY" dirty="0"/>
              <a:t>Sentiment Analysis and VADER makes it easier for analyst to know which reviews are positive and negative rather than read the whole review one by one</a:t>
            </a:r>
          </a:p>
          <a:p>
            <a:pPr algn="just"/>
            <a:r>
              <a:rPr lang="en-MY" dirty="0"/>
              <a:t>Topic Modelling makes it easier for analyst to know what are the general people are talking about when it comes to the business or company, in this case, Starbucks and the output that I received were straight: coffees, morning, services, customer card, etc.</a:t>
            </a:r>
          </a:p>
          <a:p>
            <a:pPr algn="just"/>
            <a:r>
              <a:rPr lang="en-MY" dirty="0"/>
              <a:t>NER identifies and classifies entities which really helps to categorised every word said in the review</a:t>
            </a:r>
          </a:p>
        </p:txBody>
      </p:sp>
      <p:pic>
        <p:nvPicPr>
          <p:cNvPr id="4" name="Picture 2">
            <a:extLst>
              <a:ext uri="{FF2B5EF4-FFF2-40B4-BE49-F238E27FC236}">
                <a16:creationId xmlns:a16="http://schemas.microsoft.com/office/drawing/2014/main" id="{3149D73B-34CE-87E0-F36A-6F03CB1155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3211" y="332338"/>
            <a:ext cx="1200150"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194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F8E87-367E-F509-244D-D77FE0EFE17E}"/>
              </a:ext>
            </a:extLst>
          </p:cNvPr>
          <p:cNvSpPr>
            <a:spLocks noGrp="1"/>
          </p:cNvSpPr>
          <p:nvPr>
            <p:ph type="ctrTitle"/>
          </p:nvPr>
        </p:nvSpPr>
        <p:spPr/>
        <p:txBody>
          <a:bodyPr/>
          <a:lstStyle/>
          <a:p>
            <a:r>
              <a:rPr lang="en-US" dirty="0"/>
              <a:t>That’s all from me, Thank you</a:t>
            </a:r>
            <a:endParaRPr lang="en-MY" dirty="0"/>
          </a:p>
        </p:txBody>
      </p:sp>
      <p:sp>
        <p:nvSpPr>
          <p:cNvPr id="3" name="Subtitle 2">
            <a:extLst>
              <a:ext uri="{FF2B5EF4-FFF2-40B4-BE49-F238E27FC236}">
                <a16:creationId xmlns:a16="http://schemas.microsoft.com/office/drawing/2014/main" id="{34E7A10C-8999-A74C-0446-CDBC1F91B1A6}"/>
              </a:ext>
            </a:extLst>
          </p:cNvPr>
          <p:cNvSpPr>
            <a:spLocks noGrp="1"/>
          </p:cNvSpPr>
          <p:nvPr>
            <p:ph type="subTitle" idx="1"/>
          </p:nvPr>
        </p:nvSpPr>
        <p:spPr/>
        <p:txBody>
          <a:bodyPr/>
          <a:lstStyle/>
          <a:p>
            <a:r>
              <a:rPr lang="en-US" dirty="0"/>
              <a:t>Muhammad Naufal Aniq BIN KHAIROL AMALI</a:t>
            </a:r>
            <a:endParaRPr lang="en-MY" dirty="0"/>
          </a:p>
        </p:txBody>
      </p:sp>
      <p:pic>
        <p:nvPicPr>
          <p:cNvPr id="4" name="Picture 2">
            <a:extLst>
              <a:ext uri="{FF2B5EF4-FFF2-40B4-BE49-F238E27FC236}">
                <a16:creationId xmlns:a16="http://schemas.microsoft.com/office/drawing/2014/main" id="{F3C392ED-3FA2-19B4-462C-4718B412CA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3211" y="332338"/>
            <a:ext cx="1200150"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5326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D11A2-FA85-3128-DBB4-3875C1AB36D8}"/>
              </a:ext>
            </a:extLst>
          </p:cNvPr>
          <p:cNvSpPr>
            <a:spLocks noGrp="1"/>
          </p:cNvSpPr>
          <p:nvPr>
            <p:ph type="title"/>
          </p:nvPr>
        </p:nvSpPr>
        <p:spPr/>
        <p:txBody>
          <a:bodyPr/>
          <a:lstStyle/>
          <a:p>
            <a:r>
              <a:rPr lang="en-US" dirty="0"/>
              <a:t>Starbucks Coffee Review</a:t>
            </a:r>
            <a:endParaRPr lang="en-MY" dirty="0"/>
          </a:p>
        </p:txBody>
      </p:sp>
      <p:sp>
        <p:nvSpPr>
          <p:cNvPr id="3" name="Content Placeholder 2">
            <a:extLst>
              <a:ext uri="{FF2B5EF4-FFF2-40B4-BE49-F238E27FC236}">
                <a16:creationId xmlns:a16="http://schemas.microsoft.com/office/drawing/2014/main" id="{3777E21D-9232-F369-09FB-87F5B85DE12B}"/>
              </a:ext>
            </a:extLst>
          </p:cNvPr>
          <p:cNvSpPr>
            <a:spLocks noGrp="1"/>
          </p:cNvSpPr>
          <p:nvPr>
            <p:ph idx="1"/>
          </p:nvPr>
        </p:nvSpPr>
        <p:spPr/>
        <p:txBody>
          <a:bodyPr/>
          <a:lstStyle/>
          <a:p>
            <a:pPr algn="just"/>
            <a:r>
              <a:rPr lang="en-US" dirty="0"/>
              <a:t>This dataset is an in-depth </a:t>
            </a:r>
            <a:r>
              <a:rPr lang="en-US" b="1" dirty="0"/>
              <a:t>collection of customer ratings and reviews </a:t>
            </a:r>
            <a:r>
              <a:rPr lang="en-US" dirty="0"/>
              <a:t>for the well-known chain of coffee shops </a:t>
            </a:r>
            <a:r>
              <a:rPr lang="en-US" b="1" dirty="0"/>
              <a:t>Starbucks</a:t>
            </a:r>
            <a:r>
              <a:rPr lang="en-US" dirty="0"/>
              <a:t>. </a:t>
            </a:r>
            <a:r>
              <a:rPr lang="en-US" b="1" dirty="0"/>
              <a:t>Text reviews, rating stars, </a:t>
            </a:r>
            <a:r>
              <a:rPr lang="en-US" dirty="0"/>
              <a:t>and </a:t>
            </a:r>
            <a:r>
              <a:rPr lang="en-US" b="1" dirty="0"/>
              <a:t>image links</a:t>
            </a:r>
            <a:r>
              <a:rPr lang="en-US" dirty="0"/>
              <a:t> from various </a:t>
            </a:r>
            <a:r>
              <a:rPr lang="en-US" b="1" dirty="0" err="1"/>
              <a:t>ConsumerAffairs</a:t>
            </a:r>
            <a:r>
              <a:rPr lang="en-US" dirty="0"/>
              <a:t> website pages are among the data that was gathered via web scraping. It provides insightful information on consumer opinion and comments regarding Starbucks locations</a:t>
            </a:r>
          </a:p>
          <a:p>
            <a:pPr algn="just"/>
            <a:endParaRPr lang="en-US" dirty="0"/>
          </a:p>
          <a:p>
            <a:r>
              <a:rPr lang="en-MY" dirty="0">
                <a:hlinkClick r:id="rId2"/>
              </a:rPr>
              <a:t>https://www.kaggle.com/datasets/harshalhonde/starbucks-reviews-dataset</a:t>
            </a:r>
            <a:endParaRPr lang="en-MY" dirty="0"/>
          </a:p>
        </p:txBody>
      </p:sp>
      <p:pic>
        <p:nvPicPr>
          <p:cNvPr id="4" name="Picture 2">
            <a:extLst>
              <a:ext uri="{FF2B5EF4-FFF2-40B4-BE49-F238E27FC236}">
                <a16:creationId xmlns:a16="http://schemas.microsoft.com/office/drawing/2014/main" id="{69FB67E4-7AC4-3A9A-72F7-54FC8357B7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3211" y="332338"/>
            <a:ext cx="1200150"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323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1214E-070C-4F0B-5943-E165E8820EAD}"/>
              </a:ext>
            </a:extLst>
          </p:cNvPr>
          <p:cNvSpPr>
            <a:spLocks noGrp="1"/>
          </p:cNvSpPr>
          <p:nvPr>
            <p:ph type="title"/>
          </p:nvPr>
        </p:nvSpPr>
        <p:spPr/>
        <p:txBody>
          <a:bodyPr/>
          <a:lstStyle/>
          <a:p>
            <a:r>
              <a:rPr lang="en-US" dirty="0"/>
              <a:t>Preprocessing</a:t>
            </a:r>
            <a:endParaRPr lang="en-MY" dirty="0"/>
          </a:p>
        </p:txBody>
      </p:sp>
      <p:sp>
        <p:nvSpPr>
          <p:cNvPr id="13" name="TextBox 12">
            <a:extLst>
              <a:ext uri="{FF2B5EF4-FFF2-40B4-BE49-F238E27FC236}">
                <a16:creationId xmlns:a16="http://schemas.microsoft.com/office/drawing/2014/main" id="{BFF34F09-0546-A63A-E201-DDA120B151BD}"/>
              </a:ext>
            </a:extLst>
          </p:cNvPr>
          <p:cNvSpPr txBox="1"/>
          <p:nvPr/>
        </p:nvSpPr>
        <p:spPr>
          <a:xfrm>
            <a:off x="228600" y="4488025"/>
            <a:ext cx="4495800" cy="584775"/>
          </a:xfrm>
          <a:prstGeom prst="rect">
            <a:avLst/>
          </a:prstGeom>
          <a:noFill/>
        </p:spPr>
        <p:txBody>
          <a:bodyPr wrap="square" rtlCol="0">
            <a:spAutoFit/>
          </a:bodyPr>
          <a:lstStyle/>
          <a:p>
            <a:r>
              <a:rPr lang="en-US" sz="1600" dirty="0"/>
              <a:t>then, we remove all the missing and null values from the dataset</a:t>
            </a:r>
            <a:endParaRPr lang="en-MY" sz="1600" dirty="0"/>
          </a:p>
        </p:txBody>
      </p:sp>
      <p:sp>
        <p:nvSpPr>
          <p:cNvPr id="21" name="TextBox 20">
            <a:extLst>
              <a:ext uri="{FF2B5EF4-FFF2-40B4-BE49-F238E27FC236}">
                <a16:creationId xmlns:a16="http://schemas.microsoft.com/office/drawing/2014/main" id="{DE0F2E80-7710-4B2F-7EDE-F8594D2FB5D1}"/>
              </a:ext>
            </a:extLst>
          </p:cNvPr>
          <p:cNvSpPr txBox="1"/>
          <p:nvPr/>
        </p:nvSpPr>
        <p:spPr>
          <a:xfrm>
            <a:off x="4989018" y="3052427"/>
            <a:ext cx="5486400" cy="338554"/>
          </a:xfrm>
          <a:prstGeom prst="rect">
            <a:avLst/>
          </a:prstGeom>
          <a:noFill/>
        </p:spPr>
        <p:txBody>
          <a:bodyPr wrap="square" rtlCol="0">
            <a:spAutoFit/>
          </a:bodyPr>
          <a:lstStyle/>
          <a:p>
            <a:r>
              <a:rPr lang="en-US" sz="1600" dirty="0"/>
              <a:t>Output:</a:t>
            </a:r>
            <a:endParaRPr lang="en-MY" sz="1600" dirty="0"/>
          </a:p>
        </p:txBody>
      </p:sp>
      <p:pic>
        <p:nvPicPr>
          <p:cNvPr id="4" name="Picture 3">
            <a:extLst>
              <a:ext uri="{FF2B5EF4-FFF2-40B4-BE49-F238E27FC236}">
                <a16:creationId xmlns:a16="http://schemas.microsoft.com/office/drawing/2014/main" id="{CC8230FC-4459-5F87-8DC1-22D385EACC06}"/>
              </a:ext>
            </a:extLst>
          </p:cNvPr>
          <p:cNvPicPr>
            <a:picLocks noChangeAspect="1"/>
          </p:cNvPicPr>
          <p:nvPr/>
        </p:nvPicPr>
        <p:blipFill>
          <a:blip r:embed="rId2"/>
          <a:stretch>
            <a:fillRect/>
          </a:stretch>
        </p:blipFill>
        <p:spPr>
          <a:xfrm>
            <a:off x="5103318" y="3429000"/>
            <a:ext cx="6962775" cy="2402361"/>
          </a:xfrm>
          <a:prstGeom prst="rect">
            <a:avLst/>
          </a:prstGeom>
        </p:spPr>
      </p:pic>
      <p:pic>
        <p:nvPicPr>
          <p:cNvPr id="6" name="Picture 5">
            <a:extLst>
              <a:ext uri="{FF2B5EF4-FFF2-40B4-BE49-F238E27FC236}">
                <a16:creationId xmlns:a16="http://schemas.microsoft.com/office/drawing/2014/main" id="{F4750D36-FC0B-7AD7-1840-4C8CD77E3435}"/>
              </a:ext>
            </a:extLst>
          </p:cNvPr>
          <p:cNvPicPr>
            <a:picLocks noChangeAspect="1"/>
          </p:cNvPicPr>
          <p:nvPr/>
        </p:nvPicPr>
        <p:blipFill>
          <a:blip r:embed="rId3"/>
          <a:stretch>
            <a:fillRect/>
          </a:stretch>
        </p:blipFill>
        <p:spPr>
          <a:xfrm>
            <a:off x="448050" y="5072800"/>
            <a:ext cx="4010025" cy="657225"/>
          </a:xfrm>
          <a:prstGeom prst="rect">
            <a:avLst/>
          </a:prstGeom>
        </p:spPr>
      </p:pic>
      <p:pic>
        <p:nvPicPr>
          <p:cNvPr id="8" name="Picture 7">
            <a:extLst>
              <a:ext uri="{FF2B5EF4-FFF2-40B4-BE49-F238E27FC236}">
                <a16:creationId xmlns:a16="http://schemas.microsoft.com/office/drawing/2014/main" id="{96D9B4A1-53DE-6EED-A51F-67B4776DC379}"/>
              </a:ext>
            </a:extLst>
          </p:cNvPr>
          <p:cNvPicPr>
            <a:picLocks noChangeAspect="1"/>
          </p:cNvPicPr>
          <p:nvPr/>
        </p:nvPicPr>
        <p:blipFill>
          <a:blip r:embed="rId4"/>
          <a:stretch>
            <a:fillRect/>
          </a:stretch>
        </p:blipFill>
        <p:spPr>
          <a:xfrm>
            <a:off x="448050" y="3300288"/>
            <a:ext cx="1190625" cy="895350"/>
          </a:xfrm>
          <a:prstGeom prst="rect">
            <a:avLst/>
          </a:prstGeom>
        </p:spPr>
      </p:pic>
      <p:sp>
        <p:nvSpPr>
          <p:cNvPr id="10" name="TextBox 9">
            <a:extLst>
              <a:ext uri="{FF2B5EF4-FFF2-40B4-BE49-F238E27FC236}">
                <a16:creationId xmlns:a16="http://schemas.microsoft.com/office/drawing/2014/main" id="{4584C4D5-EF0D-FC19-0C85-C9F96EF73C36}"/>
              </a:ext>
            </a:extLst>
          </p:cNvPr>
          <p:cNvSpPr txBox="1"/>
          <p:nvPr/>
        </p:nvSpPr>
        <p:spPr>
          <a:xfrm>
            <a:off x="325934" y="2660444"/>
            <a:ext cx="4495800" cy="584775"/>
          </a:xfrm>
          <a:prstGeom prst="rect">
            <a:avLst/>
          </a:prstGeom>
          <a:noFill/>
        </p:spPr>
        <p:txBody>
          <a:bodyPr wrap="square" rtlCol="0">
            <a:spAutoFit/>
          </a:bodyPr>
          <a:lstStyle/>
          <a:p>
            <a:r>
              <a:rPr lang="en-US" sz="1600" dirty="0"/>
              <a:t>First, we check the amount of rows and column that the dataset has</a:t>
            </a:r>
            <a:endParaRPr lang="en-MY" sz="1600" dirty="0"/>
          </a:p>
        </p:txBody>
      </p:sp>
      <p:pic>
        <p:nvPicPr>
          <p:cNvPr id="12" name="Picture 2">
            <a:extLst>
              <a:ext uri="{FF2B5EF4-FFF2-40B4-BE49-F238E27FC236}">
                <a16:creationId xmlns:a16="http://schemas.microsoft.com/office/drawing/2014/main" id="{5F347A02-1E41-B53D-E553-3FFDA78DA9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73211" y="332338"/>
            <a:ext cx="1200150" cy="1200150"/>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a:extLst>
              <a:ext uri="{FF2B5EF4-FFF2-40B4-BE49-F238E27FC236}">
                <a16:creationId xmlns:a16="http://schemas.microsoft.com/office/drawing/2014/main" id="{79C9B6D4-B67F-CEDC-0CB4-754FA6B24B9E}"/>
              </a:ext>
            </a:extLst>
          </p:cNvPr>
          <p:cNvCxnSpPr/>
          <p:nvPr/>
        </p:nvCxnSpPr>
        <p:spPr>
          <a:xfrm>
            <a:off x="4752974" y="2075771"/>
            <a:ext cx="0" cy="458152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9115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1214E-070C-4F0B-5943-E165E8820EAD}"/>
              </a:ext>
            </a:extLst>
          </p:cNvPr>
          <p:cNvSpPr>
            <a:spLocks noGrp="1"/>
          </p:cNvSpPr>
          <p:nvPr>
            <p:ph type="title"/>
          </p:nvPr>
        </p:nvSpPr>
        <p:spPr/>
        <p:txBody>
          <a:bodyPr/>
          <a:lstStyle/>
          <a:p>
            <a:r>
              <a:rPr lang="en-US" dirty="0"/>
              <a:t>Preprocessing (cont.)</a:t>
            </a:r>
            <a:endParaRPr lang="en-MY" dirty="0"/>
          </a:p>
        </p:txBody>
      </p:sp>
      <p:pic>
        <p:nvPicPr>
          <p:cNvPr id="9" name="Picture 8">
            <a:extLst>
              <a:ext uri="{FF2B5EF4-FFF2-40B4-BE49-F238E27FC236}">
                <a16:creationId xmlns:a16="http://schemas.microsoft.com/office/drawing/2014/main" id="{A7854BDE-AEA4-E89F-2539-B006C461E309}"/>
              </a:ext>
            </a:extLst>
          </p:cNvPr>
          <p:cNvPicPr>
            <a:picLocks noChangeAspect="1"/>
          </p:cNvPicPr>
          <p:nvPr/>
        </p:nvPicPr>
        <p:blipFill>
          <a:blip r:embed="rId2"/>
          <a:stretch>
            <a:fillRect/>
          </a:stretch>
        </p:blipFill>
        <p:spPr>
          <a:xfrm>
            <a:off x="1146525" y="3055426"/>
            <a:ext cx="3694012" cy="3578393"/>
          </a:xfrm>
          <a:prstGeom prst="rect">
            <a:avLst/>
          </a:prstGeom>
        </p:spPr>
      </p:pic>
      <p:cxnSp>
        <p:nvCxnSpPr>
          <p:cNvPr id="11" name="Straight Connector 10">
            <a:extLst>
              <a:ext uri="{FF2B5EF4-FFF2-40B4-BE49-F238E27FC236}">
                <a16:creationId xmlns:a16="http://schemas.microsoft.com/office/drawing/2014/main" id="{65F3E7A2-B672-1AFF-0E8F-6A06A8CD50E0}"/>
              </a:ext>
            </a:extLst>
          </p:cNvPr>
          <p:cNvCxnSpPr/>
          <p:nvPr/>
        </p:nvCxnSpPr>
        <p:spPr>
          <a:xfrm>
            <a:off x="5695949" y="2052294"/>
            <a:ext cx="0" cy="4581525"/>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FF34F09-0546-A63A-E201-DDA120B151BD}"/>
              </a:ext>
            </a:extLst>
          </p:cNvPr>
          <p:cNvSpPr txBox="1"/>
          <p:nvPr/>
        </p:nvSpPr>
        <p:spPr>
          <a:xfrm>
            <a:off x="300637" y="2138362"/>
            <a:ext cx="5486400" cy="830997"/>
          </a:xfrm>
          <a:prstGeom prst="rect">
            <a:avLst/>
          </a:prstGeom>
          <a:noFill/>
        </p:spPr>
        <p:txBody>
          <a:bodyPr wrap="square" rtlCol="0">
            <a:spAutoFit/>
          </a:bodyPr>
          <a:lstStyle/>
          <a:p>
            <a:r>
              <a:rPr lang="en-US" sz="1600" dirty="0"/>
              <a:t>Use </a:t>
            </a:r>
            <a:r>
              <a:rPr lang="en-US" sz="1600" dirty="0" err="1"/>
              <a:t>stopwords</a:t>
            </a:r>
            <a:r>
              <a:rPr lang="en-US" sz="1600" dirty="0"/>
              <a:t>: remove all personal pronouns (I, you, they, our, etc.)</a:t>
            </a:r>
          </a:p>
          <a:p>
            <a:r>
              <a:rPr lang="en-US" sz="1600" dirty="0"/>
              <a:t>Use tokenizer: break up a paragraph into smaller text</a:t>
            </a:r>
            <a:endParaRPr lang="en-MY" sz="1600" dirty="0"/>
          </a:p>
        </p:txBody>
      </p:sp>
      <p:pic>
        <p:nvPicPr>
          <p:cNvPr id="18" name="Picture 17">
            <a:extLst>
              <a:ext uri="{FF2B5EF4-FFF2-40B4-BE49-F238E27FC236}">
                <a16:creationId xmlns:a16="http://schemas.microsoft.com/office/drawing/2014/main" id="{8EB1F652-C6EA-5E4A-40F2-88442154D5A0}"/>
              </a:ext>
            </a:extLst>
          </p:cNvPr>
          <p:cNvPicPr>
            <a:picLocks noChangeAspect="1"/>
          </p:cNvPicPr>
          <p:nvPr/>
        </p:nvPicPr>
        <p:blipFill>
          <a:blip r:embed="rId3"/>
          <a:stretch>
            <a:fillRect/>
          </a:stretch>
        </p:blipFill>
        <p:spPr>
          <a:xfrm>
            <a:off x="5882286" y="4715983"/>
            <a:ext cx="6128734" cy="1483190"/>
          </a:xfrm>
          <a:prstGeom prst="rect">
            <a:avLst/>
          </a:prstGeom>
        </p:spPr>
      </p:pic>
      <p:pic>
        <p:nvPicPr>
          <p:cNvPr id="20" name="Picture 19">
            <a:extLst>
              <a:ext uri="{FF2B5EF4-FFF2-40B4-BE49-F238E27FC236}">
                <a16:creationId xmlns:a16="http://schemas.microsoft.com/office/drawing/2014/main" id="{79815C40-15F9-E53B-AFAF-EA08632AA85F}"/>
              </a:ext>
            </a:extLst>
          </p:cNvPr>
          <p:cNvPicPr>
            <a:picLocks noChangeAspect="1"/>
          </p:cNvPicPr>
          <p:nvPr/>
        </p:nvPicPr>
        <p:blipFill>
          <a:blip r:embed="rId4"/>
          <a:stretch>
            <a:fillRect/>
          </a:stretch>
        </p:blipFill>
        <p:spPr>
          <a:xfrm>
            <a:off x="6648748" y="2747155"/>
            <a:ext cx="4595811" cy="1363690"/>
          </a:xfrm>
          <a:prstGeom prst="rect">
            <a:avLst/>
          </a:prstGeom>
        </p:spPr>
      </p:pic>
      <p:sp>
        <p:nvSpPr>
          <p:cNvPr id="21" name="TextBox 20">
            <a:extLst>
              <a:ext uri="{FF2B5EF4-FFF2-40B4-BE49-F238E27FC236}">
                <a16:creationId xmlns:a16="http://schemas.microsoft.com/office/drawing/2014/main" id="{DE0F2E80-7710-4B2F-7EDE-F8594D2FB5D1}"/>
              </a:ext>
            </a:extLst>
          </p:cNvPr>
          <p:cNvSpPr txBox="1"/>
          <p:nvPr/>
        </p:nvSpPr>
        <p:spPr>
          <a:xfrm>
            <a:off x="6003428" y="2172720"/>
            <a:ext cx="5486400" cy="338554"/>
          </a:xfrm>
          <a:prstGeom prst="rect">
            <a:avLst/>
          </a:prstGeom>
          <a:noFill/>
        </p:spPr>
        <p:txBody>
          <a:bodyPr wrap="square" rtlCol="0">
            <a:spAutoFit/>
          </a:bodyPr>
          <a:lstStyle/>
          <a:p>
            <a:r>
              <a:rPr lang="en-US" sz="1600" dirty="0"/>
              <a:t>Output:</a:t>
            </a:r>
            <a:endParaRPr lang="en-MY" sz="1600" dirty="0"/>
          </a:p>
        </p:txBody>
      </p:sp>
      <p:pic>
        <p:nvPicPr>
          <p:cNvPr id="22" name="Picture 2">
            <a:extLst>
              <a:ext uri="{FF2B5EF4-FFF2-40B4-BE49-F238E27FC236}">
                <a16:creationId xmlns:a16="http://schemas.microsoft.com/office/drawing/2014/main" id="{1742D608-7623-0187-CB79-6AC0E64464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73211" y="332338"/>
            <a:ext cx="1200150"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985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D9103-F420-90A1-716B-AC33A297C3F4}"/>
              </a:ext>
            </a:extLst>
          </p:cNvPr>
          <p:cNvSpPr>
            <a:spLocks noGrp="1"/>
          </p:cNvSpPr>
          <p:nvPr>
            <p:ph type="ctrTitle"/>
          </p:nvPr>
        </p:nvSpPr>
        <p:spPr/>
        <p:txBody>
          <a:bodyPr/>
          <a:lstStyle/>
          <a:p>
            <a:r>
              <a:rPr lang="en-US" dirty="0"/>
              <a:t>Sentiment Analysis</a:t>
            </a:r>
            <a:endParaRPr lang="en-MY" dirty="0"/>
          </a:p>
        </p:txBody>
      </p:sp>
      <p:sp>
        <p:nvSpPr>
          <p:cNvPr id="3" name="Subtitle 2">
            <a:extLst>
              <a:ext uri="{FF2B5EF4-FFF2-40B4-BE49-F238E27FC236}">
                <a16:creationId xmlns:a16="http://schemas.microsoft.com/office/drawing/2014/main" id="{79E19D53-2C76-6986-4336-77FBEB770818}"/>
              </a:ext>
            </a:extLst>
          </p:cNvPr>
          <p:cNvSpPr>
            <a:spLocks noGrp="1"/>
          </p:cNvSpPr>
          <p:nvPr>
            <p:ph type="subTitle" idx="1"/>
          </p:nvPr>
        </p:nvSpPr>
        <p:spPr/>
        <p:txBody>
          <a:bodyPr/>
          <a:lstStyle/>
          <a:p>
            <a:endParaRPr lang="en-MY"/>
          </a:p>
        </p:txBody>
      </p:sp>
      <p:pic>
        <p:nvPicPr>
          <p:cNvPr id="4" name="Picture 2">
            <a:extLst>
              <a:ext uri="{FF2B5EF4-FFF2-40B4-BE49-F238E27FC236}">
                <a16:creationId xmlns:a16="http://schemas.microsoft.com/office/drawing/2014/main" id="{737C0549-248B-8544-3AB4-26BC36763F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3211" y="332338"/>
            <a:ext cx="1200150"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579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56F60-1BB2-74CB-D1EA-B1F555E0EE7E}"/>
              </a:ext>
            </a:extLst>
          </p:cNvPr>
          <p:cNvSpPr>
            <a:spLocks noGrp="1"/>
          </p:cNvSpPr>
          <p:nvPr>
            <p:ph type="title"/>
          </p:nvPr>
        </p:nvSpPr>
        <p:spPr/>
        <p:txBody>
          <a:bodyPr/>
          <a:lstStyle/>
          <a:p>
            <a:r>
              <a:rPr lang="en-US" dirty="0"/>
              <a:t>Sentiment Analysis</a:t>
            </a:r>
            <a:endParaRPr lang="en-MY" dirty="0"/>
          </a:p>
        </p:txBody>
      </p:sp>
      <p:pic>
        <p:nvPicPr>
          <p:cNvPr id="6" name="Content Placeholder 5">
            <a:extLst>
              <a:ext uri="{FF2B5EF4-FFF2-40B4-BE49-F238E27FC236}">
                <a16:creationId xmlns:a16="http://schemas.microsoft.com/office/drawing/2014/main" id="{260F6225-BD7D-0920-A07C-1329E76F35B8}"/>
              </a:ext>
            </a:extLst>
          </p:cNvPr>
          <p:cNvPicPr>
            <a:picLocks noGrp="1" noChangeAspect="1"/>
          </p:cNvPicPr>
          <p:nvPr>
            <p:ph sz="half" idx="1"/>
          </p:nvPr>
        </p:nvPicPr>
        <p:blipFill>
          <a:blip r:embed="rId2"/>
          <a:stretch>
            <a:fillRect/>
          </a:stretch>
        </p:blipFill>
        <p:spPr>
          <a:xfrm>
            <a:off x="629025" y="3071469"/>
            <a:ext cx="3884316" cy="3638550"/>
          </a:xfrm>
        </p:spPr>
      </p:pic>
      <p:pic>
        <p:nvPicPr>
          <p:cNvPr id="8" name="Content Placeholder 7">
            <a:extLst>
              <a:ext uri="{FF2B5EF4-FFF2-40B4-BE49-F238E27FC236}">
                <a16:creationId xmlns:a16="http://schemas.microsoft.com/office/drawing/2014/main" id="{8175BAB0-FCBE-ED1A-33E9-E8A0D69E96C1}"/>
              </a:ext>
            </a:extLst>
          </p:cNvPr>
          <p:cNvPicPr>
            <a:picLocks noGrp="1" noChangeAspect="1"/>
          </p:cNvPicPr>
          <p:nvPr>
            <p:ph sz="half" idx="2"/>
          </p:nvPr>
        </p:nvPicPr>
        <p:blipFill>
          <a:blip r:embed="rId3"/>
          <a:stretch>
            <a:fillRect/>
          </a:stretch>
        </p:blipFill>
        <p:spPr>
          <a:xfrm>
            <a:off x="5553075" y="3577099"/>
            <a:ext cx="6210837" cy="2204575"/>
          </a:xfrm>
        </p:spPr>
      </p:pic>
      <p:cxnSp>
        <p:nvCxnSpPr>
          <p:cNvPr id="9" name="Straight Connector 8">
            <a:extLst>
              <a:ext uri="{FF2B5EF4-FFF2-40B4-BE49-F238E27FC236}">
                <a16:creationId xmlns:a16="http://schemas.microsoft.com/office/drawing/2014/main" id="{B87B5C34-8CFA-0A3A-B5A6-FB0DE1AB8E07}"/>
              </a:ext>
            </a:extLst>
          </p:cNvPr>
          <p:cNvCxnSpPr/>
          <p:nvPr/>
        </p:nvCxnSpPr>
        <p:spPr>
          <a:xfrm>
            <a:off x="5162549" y="2128494"/>
            <a:ext cx="0" cy="4581525"/>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3D904EB-BE4F-0CC3-9BDD-DB2798AE5ED5}"/>
              </a:ext>
            </a:extLst>
          </p:cNvPr>
          <p:cNvSpPr txBox="1"/>
          <p:nvPr/>
        </p:nvSpPr>
        <p:spPr>
          <a:xfrm>
            <a:off x="5553074" y="2863393"/>
            <a:ext cx="6210833" cy="646331"/>
          </a:xfrm>
          <a:prstGeom prst="rect">
            <a:avLst/>
          </a:prstGeom>
          <a:noFill/>
        </p:spPr>
        <p:txBody>
          <a:bodyPr wrap="square" rtlCol="0">
            <a:spAutoFit/>
          </a:bodyPr>
          <a:lstStyle/>
          <a:p>
            <a:pPr algn="just"/>
            <a:r>
              <a:rPr lang="en-US" dirty="0"/>
              <a:t>Output: Provides a sentiment score from -1 to 1 (negative to positive)</a:t>
            </a:r>
            <a:endParaRPr lang="en-MY" dirty="0"/>
          </a:p>
        </p:txBody>
      </p:sp>
      <p:sp>
        <p:nvSpPr>
          <p:cNvPr id="17" name="TextBox 16">
            <a:extLst>
              <a:ext uri="{FF2B5EF4-FFF2-40B4-BE49-F238E27FC236}">
                <a16:creationId xmlns:a16="http://schemas.microsoft.com/office/drawing/2014/main" id="{563F313A-0F86-F9AF-E61E-3E5D124FDD02}"/>
              </a:ext>
            </a:extLst>
          </p:cNvPr>
          <p:cNvSpPr txBox="1"/>
          <p:nvPr/>
        </p:nvSpPr>
        <p:spPr>
          <a:xfrm>
            <a:off x="230980" y="2326256"/>
            <a:ext cx="4931569" cy="646331"/>
          </a:xfrm>
          <a:prstGeom prst="rect">
            <a:avLst/>
          </a:prstGeom>
          <a:noFill/>
        </p:spPr>
        <p:txBody>
          <a:bodyPr wrap="square">
            <a:spAutoFit/>
          </a:bodyPr>
          <a:lstStyle/>
          <a:p>
            <a:r>
              <a:rPr lang="en-US" sz="1800" b="1" dirty="0"/>
              <a:t>VADER</a:t>
            </a:r>
            <a:r>
              <a:rPr lang="en-US" sz="1800" dirty="0"/>
              <a:t> analyzes the sentiment (positive, negative, neutral) in a piece of text.</a:t>
            </a:r>
          </a:p>
        </p:txBody>
      </p:sp>
      <p:pic>
        <p:nvPicPr>
          <p:cNvPr id="20" name="Picture 2">
            <a:extLst>
              <a:ext uri="{FF2B5EF4-FFF2-40B4-BE49-F238E27FC236}">
                <a16:creationId xmlns:a16="http://schemas.microsoft.com/office/drawing/2014/main" id="{2EC7224F-5BB6-43DC-2183-3347074716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3211" y="332338"/>
            <a:ext cx="1200150"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194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56F60-1BB2-74CB-D1EA-B1F555E0EE7E}"/>
              </a:ext>
            </a:extLst>
          </p:cNvPr>
          <p:cNvSpPr>
            <a:spLocks noGrp="1"/>
          </p:cNvSpPr>
          <p:nvPr>
            <p:ph type="title"/>
          </p:nvPr>
        </p:nvSpPr>
        <p:spPr/>
        <p:txBody>
          <a:bodyPr/>
          <a:lstStyle/>
          <a:p>
            <a:r>
              <a:rPr lang="en-US" dirty="0"/>
              <a:t>Sentiment Analysis (cont.)</a:t>
            </a:r>
            <a:endParaRPr lang="en-MY" dirty="0"/>
          </a:p>
        </p:txBody>
      </p:sp>
      <p:pic>
        <p:nvPicPr>
          <p:cNvPr id="12" name="Content Placeholder 11">
            <a:extLst>
              <a:ext uri="{FF2B5EF4-FFF2-40B4-BE49-F238E27FC236}">
                <a16:creationId xmlns:a16="http://schemas.microsoft.com/office/drawing/2014/main" id="{CD84A942-3FD5-8268-D47A-2EADA30A9A5B}"/>
              </a:ext>
            </a:extLst>
          </p:cNvPr>
          <p:cNvPicPr>
            <a:picLocks noGrp="1" noChangeAspect="1"/>
          </p:cNvPicPr>
          <p:nvPr>
            <p:ph sz="half" idx="1"/>
          </p:nvPr>
        </p:nvPicPr>
        <p:blipFill>
          <a:blip r:embed="rId2"/>
          <a:stretch>
            <a:fillRect/>
          </a:stretch>
        </p:blipFill>
        <p:spPr>
          <a:xfrm>
            <a:off x="544645" y="3345862"/>
            <a:ext cx="5184775" cy="1688569"/>
          </a:xfrm>
        </p:spPr>
      </p:pic>
      <p:pic>
        <p:nvPicPr>
          <p:cNvPr id="21" name="Content Placeholder 20">
            <a:extLst>
              <a:ext uri="{FF2B5EF4-FFF2-40B4-BE49-F238E27FC236}">
                <a16:creationId xmlns:a16="http://schemas.microsoft.com/office/drawing/2014/main" id="{92BEEF62-255D-A3E7-A13E-22171E946AEC}"/>
              </a:ext>
            </a:extLst>
          </p:cNvPr>
          <p:cNvPicPr>
            <a:picLocks noGrp="1" noChangeAspect="1"/>
          </p:cNvPicPr>
          <p:nvPr>
            <p:ph sz="half" idx="2"/>
          </p:nvPr>
        </p:nvPicPr>
        <p:blipFill>
          <a:blip r:embed="rId3"/>
          <a:stretch>
            <a:fillRect/>
          </a:stretch>
        </p:blipFill>
        <p:spPr>
          <a:xfrm>
            <a:off x="6780212" y="2552005"/>
            <a:ext cx="3209925" cy="666750"/>
          </a:xfrm>
        </p:spPr>
      </p:pic>
      <p:sp>
        <p:nvSpPr>
          <p:cNvPr id="16" name="TextBox 15">
            <a:extLst>
              <a:ext uri="{FF2B5EF4-FFF2-40B4-BE49-F238E27FC236}">
                <a16:creationId xmlns:a16="http://schemas.microsoft.com/office/drawing/2014/main" id="{24688547-9827-F08B-499F-D0F3BE4F33C4}"/>
              </a:ext>
            </a:extLst>
          </p:cNvPr>
          <p:cNvSpPr txBox="1"/>
          <p:nvPr/>
        </p:nvSpPr>
        <p:spPr>
          <a:xfrm>
            <a:off x="86652" y="2295425"/>
            <a:ext cx="6100762" cy="923330"/>
          </a:xfrm>
          <a:prstGeom prst="rect">
            <a:avLst/>
          </a:prstGeom>
          <a:noFill/>
        </p:spPr>
        <p:txBody>
          <a:bodyPr wrap="square">
            <a:spAutoFit/>
          </a:bodyPr>
          <a:lstStyle/>
          <a:p>
            <a:pPr algn="just"/>
            <a:r>
              <a:rPr lang="en-US" dirty="0"/>
              <a:t>It is creating a summary of the number of reviews for each rating category, sorting them, and displaying the result</a:t>
            </a:r>
            <a:endParaRPr lang="en-MY" dirty="0"/>
          </a:p>
        </p:txBody>
      </p:sp>
      <p:sp>
        <p:nvSpPr>
          <p:cNvPr id="19" name="TextBox 18">
            <a:extLst>
              <a:ext uri="{FF2B5EF4-FFF2-40B4-BE49-F238E27FC236}">
                <a16:creationId xmlns:a16="http://schemas.microsoft.com/office/drawing/2014/main" id="{C75CB2BF-C7B4-91B1-B601-61E91AF08D18}"/>
              </a:ext>
            </a:extLst>
          </p:cNvPr>
          <p:cNvSpPr txBox="1"/>
          <p:nvPr/>
        </p:nvSpPr>
        <p:spPr>
          <a:xfrm>
            <a:off x="182166" y="5336528"/>
            <a:ext cx="6100762" cy="369332"/>
          </a:xfrm>
          <a:prstGeom prst="rect">
            <a:avLst/>
          </a:prstGeom>
          <a:noFill/>
        </p:spPr>
        <p:txBody>
          <a:bodyPr wrap="square">
            <a:spAutoFit/>
          </a:bodyPr>
          <a:lstStyle/>
          <a:p>
            <a:r>
              <a:rPr lang="en-US" dirty="0"/>
              <a:t>The </a:t>
            </a:r>
            <a:r>
              <a:rPr lang="en-US" dirty="0">
                <a:solidFill>
                  <a:srgbClr val="AA72D4"/>
                </a:solidFill>
              </a:rPr>
              <a:t>purple background </a:t>
            </a:r>
            <a:r>
              <a:rPr lang="en-US" dirty="0"/>
              <a:t>gradient for visual emphasis</a:t>
            </a:r>
            <a:endParaRPr lang="en-MY" dirty="0"/>
          </a:p>
        </p:txBody>
      </p:sp>
      <p:sp>
        <p:nvSpPr>
          <p:cNvPr id="22" name="TextBox 21">
            <a:extLst>
              <a:ext uri="{FF2B5EF4-FFF2-40B4-BE49-F238E27FC236}">
                <a16:creationId xmlns:a16="http://schemas.microsoft.com/office/drawing/2014/main" id="{AD45B53D-E514-331D-4D9B-288C7A1AB156}"/>
              </a:ext>
            </a:extLst>
          </p:cNvPr>
          <p:cNvSpPr txBox="1"/>
          <p:nvPr/>
        </p:nvSpPr>
        <p:spPr>
          <a:xfrm>
            <a:off x="6593681" y="2157094"/>
            <a:ext cx="6100762" cy="369332"/>
          </a:xfrm>
          <a:prstGeom prst="rect">
            <a:avLst/>
          </a:prstGeom>
          <a:noFill/>
        </p:spPr>
        <p:txBody>
          <a:bodyPr wrap="square">
            <a:spAutoFit/>
          </a:bodyPr>
          <a:lstStyle/>
          <a:p>
            <a:r>
              <a:rPr lang="en-US" dirty="0"/>
              <a:t>We then plot it in a histogram / bar graph</a:t>
            </a:r>
            <a:endParaRPr lang="en-MY" dirty="0"/>
          </a:p>
        </p:txBody>
      </p:sp>
      <p:cxnSp>
        <p:nvCxnSpPr>
          <p:cNvPr id="23" name="Straight Connector 22">
            <a:extLst>
              <a:ext uri="{FF2B5EF4-FFF2-40B4-BE49-F238E27FC236}">
                <a16:creationId xmlns:a16="http://schemas.microsoft.com/office/drawing/2014/main" id="{7FDD9D0E-A68A-80C2-ACFB-53BC282871DE}"/>
              </a:ext>
            </a:extLst>
          </p:cNvPr>
          <p:cNvCxnSpPr/>
          <p:nvPr/>
        </p:nvCxnSpPr>
        <p:spPr>
          <a:xfrm>
            <a:off x="6438899" y="2071344"/>
            <a:ext cx="0" cy="4581525"/>
          </a:xfrm>
          <a:prstGeom prst="line">
            <a:avLst/>
          </a:prstGeom>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7D85F071-1B56-4807-7985-E1137483269F}"/>
              </a:ext>
            </a:extLst>
          </p:cNvPr>
          <p:cNvPicPr>
            <a:picLocks noChangeAspect="1"/>
          </p:cNvPicPr>
          <p:nvPr/>
        </p:nvPicPr>
        <p:blipFill>
          <a:blip r:embed="rId4"/>
          <a:stretch>
            <a:fillRect/>
          </a:stretch>
        </p:blipFill>
        <p:spPr>
          <a:xfrm>
            <a:off x="6577013" y="3816847"/>
            <a:ext cx="5503068" cy="2836022"/>
          </a:xfrm>
          <a:prstGeom prst="rect">
            <a:avLst/>
          </a:prstGeom>
        </p:spPr>
      </p:pic>
      <p:sp>
        <p:nvSpPr>
          <p:cNvPr id="26" name="TextBox 25">
            <a:extLst>
              <a:ext uri="{FF2B5EF4-FFF2-40B4-BE49-F238E27FC236}">
                <a16:creationId xmlns:a16="http://schemas.microsoft.com/office/drawing/2014/main" id="{4B3FBFD4-07F1-E49A-2BE3-183CE85CCE9C}"/>
              </a:ext>
            </a:extLst>
          </p:cNvPr>
          <p:cNvSpPr txBox="1"/>
          <p:nvPr/>
        </p:nvSpPr>
        <p:spPr>
          <a:xfrm>
            <a:off x="6593681" y="3429000"/>
            <a:ext cx="5486400" cy="369332"/>
          </a:xfrm>
          <a:prstGeom prst="rect">
            <a:avLst/>
          </a:prstGeom>
          <a:noFill/>
        </p:spPr>
        <p:txBody>
          <a:bodyPr wrap="square" rtlCol="0">
            <a:spAutoFit/>
          </a:bodyPr>
          <a:lstStyle/>
          <a:p>
            <a:r>
              <a:rPr lang="en-US" dirty="0"/>
              <a:t>Output:</a:t>
            </a:r>
            <a:endParaRPr lang="en-MY" dirty="0"/>
          </a:p>
        </p:txBody>
      </p:sp>
      <p:pic>
        <p:nvPicPr>
          <p:cNvPr id="27" name="Picture 2">
            <a:extLst>
              <a:ext uri="{FF2B5EF4-FFF2-40B4-BE49-F238E27FC236}">
                <a16:creationId xmlns:a16="http://schemas.microsoft.com/office/drawing/2014/main" id="{D7C12C34-D7E1-74D5-EA95-D58EF128C8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73211" y="332338"/>
            <a:ext cx="1200150"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083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56F60-1BB2-74CB-D1EA-B1F555E0EE7E}"/>
              </a:ext>
            </a:extLst>
          </p:cNvPr>
          <p:cNvSpPr>
            <a:spLocks noGrp="1"/>
          </p:cNvSpPr>
          <p:nvPr>
            <p:ph type="title"/>
          </p:nvPr>
        </p:nvSpPr>
        <p:spPr/>
        <p:txBody>
          <a:bodyPr/>
          <a:lstStyle/>
          <a:p>
            <a:r>
              <a:rPr lang="en-US" dirty="0"/>
              <a:t>Sentiment Analysis (conc.)</a:t>
            </a:r>
            <a:endParaRPr lang="en-MY" dirty="0"/>
          </a:p>
        </p:txBody>
      </p:sp>
      <p:sp>
        <p:nvSpPr>
          <p:cNvPr id="16" name="TextBox 15">
            <a:extLst>
              <a:ext uri="{FF2B5EF4-FFF2-40B4-BE49-F238E27FC236}">
                <a16:creationId xmlns:a16="http://schemas.microsoft.com/office/drawing/2014/main" id="{24688547-9827-F08B-499F-D0F3BE4F33C4}"/>
              </a:ext>
            </a:extLst>
          </p:cNvPr>
          <p:cNvSpPr txBox="1"/>
          <p:nvPr/>
        </p:nvSpPr>
        <p:spPr>
          <a:xfrm>
            <a:off x="86651" y="2341760"/>
            <a:ext cx="6100762" cy="1477328"/>
          </a:xfrm>
          <a:prstGeom prst="rect">
            <a:avLst/>
          </a:prstGeom>
          <a:noFill/>
        </p:spPr>
        <p:txBody>
          <a:bodyPr wrap="square">
            <a:spAutoFit/>
          </a:bodyPr>
          <a:lstStyle/>
          <a:p>
            <a:pPr algn="just"/>
            <a:r>
              <a:rPr lang="en-US" dirty="0"/>
              <a:t>Based on VADER’s score, we categorized the score into 3:</a:t>
            </a:r>
          </a:p>
          <a:p>
            <a:pPr algn="just"/>
            <a:r>
              <a:rPr lang="en-US" dirty="0"/>
              <a:t>- less than 0 = negative</a:t>
            </a:r>
          </a:p>
          <a:p>
            <a:pPr algn="just"/>
            <a:r>
              <a:rPr lang="en-US" dirty="0"/>
              <a:t>- more than 0 = positive</a:t>
            </a:r>
          </a:p>
          <a:p>
            <a:pPr algn="just"/>
            <a:r>
              <a:rPr lang="en-US" dirty="0"/>
              <a:t>- equal to 0 = neutral</a:t>
            </a:r>
            <a:endParaRPr lang="en-MY" dirty="0"/>
          </a:p>
        </p:txBody>
      </p:sp>
      <p:cxnSp>
        <p:nvCxnSpPr>
          <p:cNvPr id="23" name="Straight Connector 22">
            <a:extLst>
              <a:ext uri="{FF2B5EF4-FFF2-40B4-BE49-F238E27FC236}">
                <a16:creationId xmlns:a16="http://schemas.microsoft.com/office/drawing/2014/main" id="{7FDD9D0E-A68A-80C2-ACFB-53BC282871DE}"/>
              </a:ext>
            </a:extLst>
          </p:cNvPr>
          <p:cNvCxnSpPr/>
          <p:nvPr/>
        </p:nvCxnSpPr>
        <p:spPr>
          <a:xfrm>
            <a:off x="6438899" y="2071344"/>
            <a:ext cx="0" cy="4581525"/>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B3FBFD4-07F1-E49A-2BE3-183CE85CCE9C}"/>
              </a:ext>
            </a:extLst>
          </p:cNvPr>
          <p:cNvSpPr txBox="1"/>
          <p:nvPr/>
        </p:nvSpPr>
        <p:spPr>
          <a:xfrm>
            <a:off x="6690386" y="2341760"/>
            <a:ext cx="5486400" cy="369332"/>
          </a:xfrm>
          <a:prstGeom prst="rect">
            <a:avLst/>
          </a:prstGeom>
          <a:noFill/>
        </p:spPr>
        <p:txBody>
          <a:bodyPr wrap="square" rtlCol="0">
            <a:spAutoFit/>
          </a:bodyPr>
          <a:lstStyle/>
          <a:p>
            <a:r>
              <a:rPr lang="en-US" dirty="0"/>
              <a:t>Output:</a:t>
            </a:r>
            <a:endParaRPr lang="en-MY" dirty="0"/>
          </a:p>
        </p:txBody>
      </p:sp>
      <p:pic>
        <p:nvPicPr>
          <p:cNvPr id="8" name="Content Placeholder 7">
            <a:extLst>
              <a:ext uri="{FF2B5EF4-FFF2-40B4-BE49-F238E27FC236}">
                <a16:creationId xmlns:a16="http://schemas.microsoft.com/office/drawing/2014/main" id="{267A4826-83E5-9647-204D-005CC02F8CCC}"/>
              </a:ext>
            </a:extLst>
          </p:cNvPr>
          <p:cNvPicPr>
            <a:picLocks noGrp="1" noChangeAspect="1"/>
          </p:cNvPicPr>
          <p:nvPr>
            <p:ph sz="half" idx="1"/>
          </p:nvPr>
        </p:nvPicPr>
        <p:blipFill>
          <a:blip r:embed="rId2"/>
          <a:stretch>
            <a:fillRect/>
          </a:stretch>
        </p:blipFill>
        <p:spPr>
          <a:xfrm>
            <a:off x="544645" y="3949545"/>
            <a:ext cx="5184775" cy="1893755"/>
          </a:xfrm>
        </p:spPr>
      </p:pic>
      <p:pic>
        <p:nvPicPr>
          <p:cNvPr id="13" name="Content Placeholder 12">
            <a:extLst>
              <a:ext uri="{FF2B5EF4-FFF2-40B4-BE49-F238E27FC236}">
                <a16:creationId xmlns:a16="http://schemas.microsoft.com/office/drawing/2014/main" id="{D89EA40B-6B5E-71AA-8217-69B6C8F00BEC}"/>
              </a:ext>
            </a:extLst>
          </p:cNvPr>
          <p:cNvPicPr>
            <a:picLocks noGrp="1" noChangeAspect="1"/>
          </p:cNvPicPr>
          <p:nvPr>
            <p:ph sz="half" idx="2"/>
          </p:nvPr>
        </p:nvPicPr>
        <p:blipFill>
          <a:blip r:embed="rId3"/>
          <a:stretch>
            <a:fillRect/>
          </a:stretch>
        </p:blipFill>
        <p:spPr>
          <a:xfrm>
            <a:off x="6690385" y="2826902"/>
            <a:ext cx="5194300" cy="1535204"/>
          </a:xfrm>
        </p:spPr>
      </p:pic>
      <p:pic>
        <p:nvPicPr>
          <p:cNvPr id="15" name="Picture 14">
            <a:extLst>
              <a:ext uri="{FF2B5EF4-FFF2-40B4-BE49-F238E27FC236}">
                <a16:creationId xmlns:a16="http://schemas.microsoft.com/office/drawing/2014/main" id="{C3232259-6F49-609C-C5A6-FD8222353639}"/>
              </a:ext>
            </a:extLst>
          </p:cNvPr>
          <p:cNvPicPr>
            <a:picLocks noChangeAspect="1"/>
          </p:cNvPicPr>
          <p:nvPr/>
        </p:nvPicPr>
        <p:blipFill>
          <a:blip r:embed="rId4"/>
          <a:stretch>
            <a:fillRect/>
          </a:stretch>
        </p:blipFill>
        <p:spPr>
          <a:xfrm>
            <a:off x="6690384" y="4675923"/>
            <a:ext cx="5194301" cy="1408233"/>
          </a:xfrm>
          <a:prstGeom prst="rect">
            <a:avLst/>
          </a:prstGeom>
        </p:spPr>
      </p:pic>
      <p:pic>
        <p:nvPicPr>
          <p:cNvPr id="17" name="Picture 2">
            <a:extLst>
              <a:ext uri="{FF2B5EF4-FFF2-40B4-BE49-F238E27FC236}">
                <a16:creationId xmlns:a16="http://schemas.microsoft.com/office/drawing/2014/main" id="{EAA855FB-7449-FA79-532B-566CEC2506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73211" y="332338"/>
            <a:ext cx="1200150"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249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D9103-F420-90A1-716B-AC33A297C3F4}"/>
              </a:ext>
            </a:extLst>
          </p:cNvPr>
          <p:cNvSpPr>
            <a:spLocks noGrp="1"/>
          </p:cNvSpPr>
          <p:nvPr>
            <p:ph type="ctrTitle"/>
          </p:nvPr>
        </p:nvSpPr>
        <p:spPr/>
        <p:txBody>
          <a:bodyPr/>
          <a:lstStyle/>
          <a:p>
            <a:r>
              <a:rPr lang="en-US" dirty="0"/>
              <a:t>Topic Modeling</a:t>
            </a:r>
            <a:endParaRPr lang="en-MY" dirty="0"/>
          </a:p>
        </p:txBody>
      </p:sp>
      <p:sp>
        <p:nvSpPr>
          <p:cNvPr id="3" name="Subtitle 2">
            <a:extLst>
              <a:ext uri="{FF2B5EF4-FFF2-40B4-BE49-F238E27FC236}">
                <a16:creationId xmlns:a16="http://schemas.microsoft.com/office/drawing/2014/main" id="{79E19D53-2C76-6986-4336-77FBEB770818}"/>
              </a:ext>
            </a:extLst>
          </p:cNvPr>
          <p:cNvSpPr>
            <a:spLocks noGrp="1"/>
          </p:cNvSpPr>
          <p:nvPr>
            <p:ph type="subTitle" idx="1"/>
          </p:nvPr>
        </p:nvSpPr>
        <p:spPr/>
        <p:txBody>
          <a:bodyPr/>
          <a:lstStyle/>
          <a:p>
            <a:endParaRPr lang="en-MY"/>
          </a:p>
        </p:txBody>
      </p:sp>
      <p:pic>
        <p:nvPicPr>
          <p:cNvPr id="4" name="Picture 2">
            <a:extLst>
              <a:ext uri="{FF2B5EF4-FFF2-40B4-BE49-F238E27FC236}">
                <a16:creationId xmlns:a16="http://schemas.microsoft.com/office/drawing/2014/main" id="{737C0549-248B-8544-3AB4-26BC36763F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3211" y="332338"/>
            <a:ext cx="1200150"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308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123</TotalTime>
  <Words>705</Words>
  <Application>Microsoft Office PowerPoint</Application>
  <PresentationFormat>Widescreen</PresentationFormat>
  <Paragraphs>61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2</vt:lpstr>
      <vt:lpstr>Quotable</vt:lpstr>
      <vt:lpstr>Starbucks Coffee Reviews - Social Media Analytics </vt:lpstr>
      <vt:lpstr>Starbucks Coffee Review</vt:lpstr>
      <vt:lpstr>Preprocessing</vt:lpstr>
      <vt:lpstr>Preprocessing (cont.)</vt:lpstr>
      <vt:lpstr>Sentiment Analysis</vt:lpstr>
      <vt:lpstr>Sentiment Analysis</vt:lpstr>
      <vt:lpstr>Sentiment Analysis (cont.)</vt:lpstr>
      <vt:lpstr>Sentiment Analysis (conc.)</vt:lpstr>
      <vt:lpstr>Topic Modeling</vt:lpstr>
      <vt:lpstr>Topic Modeling</vt:lpstr>
      <vt:lpstr>Topic Modeling (cont.)</vt:lpstr>
      <vt:lpstr>Topic Modeling (conc.)</vt:lpstr>
      <vt:lpstr>Named Entity Recognition</vt:lpstr>
      <vt:lpstr>Named Entity Recognition</vt:lpstr>
      <vt:lpstr>Named Entity Recognition (cont.)</vt:lpstr>
      <vt:lpstr>Named Entity Recognition (conc.)</vt:lpstr>
      <vt:lpstr>Takeaway</vt:lpstr>
      <vt:lpstr>That’s all from me,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Starbucks Coffee Reviews - Social Media Analytics </dc:title>
  <dc:creator>Naufal Aniq</dc:creator>
  <cp:lastModifiedBy>Naufal Aniq</cp:lastModifiedBy>
  <cp:revision>6</cp:revision>
  <dcterms:created xsi:type="dcterms:W3CDTF">2023-11-28T16:15:10Z</dcterms:created>
  <dcterms:modified xsi:type="dcterms:W3CDTF">2023-11-29T08:57:06Z</dcterms:modified>
</cp:coreProperties>
</file>