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PT Sans Narrow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PTSansNarrow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15" Type="http://schemas.openxmlformats.org/officeDocument/2006/relationships/font" Target="fonts/OpenSans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e061b889f_0_2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e061b889f_0_2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e061b889f_0_2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e061b889f_0_2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1599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Implementation-</a:t>
            </a:r>
            <a:endParaRPr/>
          </a:p>
        </p:txBody>
      </p:sp>
      <p:grpSp>
        <p:nvGrpSpPr>
          <p:cNvPr id="71" name="Google Shape;71;p14"/>
          <p:cNvGrpSpPr/>
          <p:nvPr/>
        </p:nvGrpSpPr>
        <p:grpSpPr>
          <a:xfrm>
            <a:off x="3212400" y="1122757"/>
            <a:ext cx="2605541" cy="3416686"/>
            <a:chOff x="-6399" y="2295575"/>
            <a:chExt cx="2292399" cy="2847950"/>
          </a:xfrm>
        </p:grpSpPr>
        <p:grpSp>
          <p:nvGrpSpPr>
            <p:cNvPr id="72" name="Google Shape;72;p14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73" name="Google Shape;73;p14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4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" name="Google Shape;75;p14"/>
            <p:cNvSpPr txBox="1"/>
            <p:nvPr/>
          </p:nvSpPr>
          <p:spPr>
            <a:xfrm>
              <a:off x="216291" y="2441107"/>
              <a:ext cx="8712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1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Day 2</a:t>
              </a:r>
              <a:endParaRPr b="1" sz="1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" name="Google Shape;76;p14"/>
            <p:cNvSpPr txBox="1"/>
            <p:nvPr/>
          </p:nvSpPr>
          <p:spPr>
            <a:xfrm>
              <a:off x="154471" y="2900381"/>
              <a:ext cx="18534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Driver’s interface including-</a:t>
              </a:r>
              <a:endParaRPr b="1" sz="16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" name="Google Shape;77;p14"/>
            <p:cNvSpPr txBox="1"/>
            <p:nvPr/>
          </p:nvSpPr>
          <p:spPr>
            <a:xfrm>
              <a:off x="-6399" y="3348709"/>
              <a:ext cx="2233800" cy="17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1200"/>
                <a:buFont typeface="Roboto"/>
                <a:buChar char="●"/>
              </a:pPr>
              <a:r>
                <a:rPr lang="en-GB" sz="12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Drivers’ Login</a:t>
              </a:r>
              <a:endParaRPr sz="12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1200"/>
                <a:buFont typeface="Roboto"/>
                <a:buChar char="●"/>
              </a:pPr>
              <a:r>
                <a:rPr lang="en-GB" sz="12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Drivers’ Pending Requests </a:t>
              </a:r>
              <a:endParaRPr sz="12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1200"/>
                <a:buFont typeface="Roboto"/>
                <a:buChar char="●"/>
              </a:pPr>
              <a:r>
                <a:rPr lang="en-GB" sz="12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Drivers’ Resolved Requests</a:t>
              </a:r>
              <a:endParaRPr sz="12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1200"/>
                <a:buFont typeface="Roboto"/>
                <a:buChar char="●"/>
              </a:pPr>
              <a:r>
                <a:rPr lang="en-GB" sz="12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Nearest Pickup Points</a:t>
              </a:r>
              <a:endParaRPr sz="12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1200"/>
                <a:buFont typeface="Roboto"/>
                <a:buChar char="●"/>
              </a:pPr>
              <a:r>
                <a:rPr lang="en-GB" sz="12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Reporting Unauthentic Requests</a:t>
              </a:r>
              <a:endParaRPr sz="12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8" name="Google Shape;78;p14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79" name="Google Shape;79;p14"/>
          <p:cNvGrpSpPr/>
          <p:nvPr/>
        </p:nvGrpSpPr>
        <p:grpSpPr>
          <a:xfrm>
            <a:off x="6305598" y="1194544"/>
            <a:ext cx="2605583" cy="3344917"/>
            <a:chOff x="0" y="2295575"/>
            <a:chExt cx="2286000" cy="2847950"/>
          </a:xfrm>
        </p:grpSpPr>
        <p:grpSp>
          <p:nvGrpSpPr>
            <p:cNvPr id="80" name="Google Shape;80;p14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81" name="Google Shape;81;p14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4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3" name="Google Shape;83;p14"/>
            <p:cNvSpPr txBox="1"/>
            <p:nvPr/>
          </p:nvSpPr>
          <p:spPr>
            <a:xfrm>
              <a:off x="216291" y="2441107"/>
              <a:ext cx="8712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1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Day 3</a:t>
              </a:r>
              <a:endParaRPr b="1" sz="1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" name="Google Shape;84;p14"/>
            <p:cNvSpPr txBox="1"/>
            <p:nvPr/>
          </p:nvSpPr>
          <p:spPr>
            <a:xfrm>
              <a:off x="216290" y="3050050"/>
              <a:ext cx="18534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Side Features-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" name="Google Shape;85;p14"/>
            <p:cNvSpPr txBox="1"/>
            <p:nvPr/>
          </p:nvSpPr>
          <p:spPr>
            <a:xfrm>
              <a:off x="216290" y="3409156"/>
              <a:ext cx="1853400" cy="14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Roboto"/>
                <a:buChar char="●"/>
              </a:pPr>
              <a:r>
                <a:rPr lang="en-GB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News/Blogs Features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Roboto"/>
                <a:buChar char="●"/>
              </a:pPr>
              <a:r>
                <a:rPr lang="en-GB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Add Pickup Points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Roboto"/>
                <a:buChar char="●"/>
              </a:pPr>
              <a:r>
                <a:rPr lang="en-GB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Adopt Activity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Roboto"/>
                <a:buChar char="●"/>
              </a:pPr>
              <a:r>
                <a:rPr lang="en-GB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FAQ &amp; Support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Roboto"/>
                <a:buChar char="●"/>
              </a:pPr>
              <a:r>
                <a:rPr lang="en-GB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Statistics 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6" name="Google Shape;86;p14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83E3D9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87" name="Google Shape;87;p14"/>
          <p:cNvGrpSpPr/>
          <p:nvPr/>
        </p:nvGrpSpPr>
        <p:grpSpPr>
          <a:xfrm>
            <a:off x="185695" y="1137741"/>
            <a:ext cx="2539060" cy="3401591"/>
            <a:chOff x="0" y="2295575"/>
            <a:chExt cx="2286000" cy="2847950"/>
          </a:xfrm>
        </p:grpSpPr>
        <p:grpSp>
          <p:nvGrpSpPr>
            <p:cNvPr id="88" name="Google Shape;88;p14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89" name="Google Shape;89;p14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4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1" name="Google Shape;91;p14"/>
            <p:cNvSpPr txBox="1"/>
            <p:nvPr/>
          </p:nvSpPr>
          <p:spPr>
            <a:xfrm>
              <a:off x="216300" y="2426009"/>
              <a:ext cx="1132800" cy="28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1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Day 1 </a:t>
              </a:r>
              <a:endParaRPr b="1" sz="1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" name="Google Shape;92;p14"/>
            <p:cNvSpPr txBox="1"/>
            <p:nvPr/>
          </p:nvSpPr>
          <p:spPr>
            <a:xfrm>
              <a:off x="183450" y="2882626"/>
              <a:ext cx="1853400" cy="7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User’s interface including-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" name="Google Shape;93;p14"/>
            <p:cNvSpPr txBox="1"/>
            <p:nvPr/>
          </p:nvSpPr>
          <p:spPr>
            <a:xfrm>
              <a:off x="65700" y="3419295"/>
              <a:ext cx="2220300" cy="124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Roboto"/>
                <a:buChar char="●"/>
              </a:pPr>
              <a:r>
                <a:rPr lang="en-GB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Users’ Login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Roboto"/>
                <a:buChar char="●"/>
              </a:pPr>
              <a:r>
                <a:rPr lang="en-GB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Users’ Profile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Roboto"/>
                <a:buChar char="●"/>
              </a:pPr>
              <a:r>
                <a:rPr lang="en-GB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Complaint Registration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Roboto"/>
                <a:buChar char="●"/>
              </a:pPr>
              <a:r>
                <a:rPr lang="en-GB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Complaint History 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Roboto"/>
                <a:buChar char="●"/>
              </a:pPr>
              <a:r>
                <a:rPr lang="en-GB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Pashu Seva Fund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4" name="Google Shape;94;p14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83E3D9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sp>
        <p:nvSpPr>
          <p:cNvPr id="95" name="Google Shape;95;p14"/>
          <p:cNvSpPr txBox="1"/>
          <p:nvPr/>
        </p:nvSpPr>
        <p:spPr>
          <a:xfrm>
            <a:off x="3409225" y="3780350"/>
            <a:ext cx="22119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rPr>
              <a:t>Multi-linguistic Feature</a:t>
            </a:r>
            <a:endParaRPr b="1" sz="1600">
              <a:solidFill>
                <a:srgbClr val="5E5E5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Limitations-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GB" sz="2000">
                <a:solidFill>
                  <a:srgbClr val="000000"/>
                </a:solidFill>
              </a:rPr>
              <a:t>The mobility of cattle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GB" sz="2000">
                <a:solidFill>
                  <a:srgbClr val="000000"/>
                </a:solidFill>
              </a:rPr>
              <a:t>Unauthentic Requests upto 2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GB" sz="2000">
                <a:solidFill>
                  <a:srgbClr val="000000"/>
                </a:solidFill>
              </a:rPr>
              <a:t>Delay in Reaching the Location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GB" sz="2000">
                <a:solidFill>
                  <a:srgbClr val="000000"/>
                </a:solidFill>
              </a:rPr>
              <a:t>Compatible Versions Limited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