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ags/tag1.xml" ContentType="application/vnd.openxmlformats-officedocument.presentationml.tags+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tags/tag2.xml" ContentType="application/vnd.openxmlformats-officedocument.presentationml.tags+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tags/tag3.xml" ContentType="application/vnd.openxmlformats-officedocument.presentationml.tags+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39" r:id="rId2"/>
    <p:sldId id="332" r:id="rId3"/>
    <p:sldId id="340" r:id="rId4"/>
    <p:sldId id="294" r:id="rId5"/>
    <p:sldId id="342" r:id="rId6"/>
    <p:sldId id="306" r:id="rId7"/>
    <p:sldId id="343" r:id="rId8"/>
    <p:sldId id="309" r:id="rId9"/>
    <p:sldId id="344" r:id="rId10"/>
    <p:sldId id="345" r:id="rId11"/>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p15:clr>
            <a:srgbClr val="A4A3A4"/>
          </p15:clr>
        </p15:guide>
        <p15:guide id="2" pos="72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233"/>
    <a:srgbClr val="FFFFFF"/>
    <a:srgbClr val="000000"/>
    <a:srgbClr val="FAFBFD"/>
    <a:srgbClr val="FD4A64"/>
    <a:srgbClr val="6A71E6"/>
    <a:srgbClr val="00B1D2"/>
    <a:srgbClr val="8AA3BD"/>
    <a:srgbClr val="5F63AC"/>
    <a:srgbClr val="7558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7" autoAdjust="0"/>
    <p:restoredTop sz="83558" autoAdjust="0"/>
  </p:normalViewPr>
  <p:slideViewPr>
    <p:cSldViewPr snapToGrid="0" showGuides="1">
      <p:cViewPr varScale="1">
        <p:scale>
          <a:sx n="76" d="100"/>
          <a:sy n="76" d="100"/>
        </p:scale>
        <p:origin x="918" y="90"/>
      </p:cViewPr>
      <p:guideLst>
        <p:guide orient="horz" pos="3861"/>
        <p:guide pos="7219"/>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1700-2A4E-4AED-9E00-05FA757A75A3}"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A9EA2-4E0C-4ED9-900A-7F897B70E5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t>更多模板请关注：https://haosc.taobao.com</a:t>
            </a:r>
          </a:p>
        </p:txBody>
      </p:sp>
      <p:sp>
        <p:nvSpPr>
          <p:cNvPr id="4" name="灯片编号占位符 3"/>
          <p:cNvSpPr>
            <a:spLocks noGrp="1"/>
          </p:cNvSpPr>
          <p:nvPr>
            <p:ph type="sldNum" sz="quarter" idx="10"/>
          </p:nvPr>
        </p:nvSpPr>
        <p:spPr/>
        <p:txBody>
          <a:bodyPr/>
          <a:lstStyle/>
          <a:p>
            <a:fld id="{C0AA9EA2-4E0C-4ED9-900A-7F897B70E54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全局:英文字体：Arial</a:t>
            </a:r>
          </a:p>
          <a:p>
            <a:endParaRPr lang="en-US" altLang="zh-CN"/>
          </a:p>
          <a:p>
            <a:r>
              <a:rPr lang="en-US" altLang="zh-CN"/>
              <a:t>全局:中文字体：微软雅黑</a:t>
            </a:r>
          </a:p>
          <a:p>
            <a:endParaRPr lang="en-US" altLang="zh-CN"/>
          </a:p>
          <a:p>
            <a:r>
              <a:rPr lang="en-US" altLang="zh-CN"/>
              <a:t>无用到特殊字体，建议使用微软OFFICE2013或2016演示，效果更佳</a:t>
            </a:r>
          </a:p>
        </p:txBody>
      </p:sp>
      <p:sp>
        <p:nvSpPr>
          <p:cNvPr id="4" name="灯片编号占位符 3"/>
          <p:cNvSpPr>
            <a:spLocks noGrp="1"/>
          </p:cNvSpPr>
          <p:nvPr>
            <p:ph type="sldNum" sz="quarter" idx="10"/>
          </p:nvPr>
        </p:nvSpPr>
        <p:spPr/>
        <p:txBody>
          <a:bodyPr/>
          <a:lstStyle/>
          <a:p>
            <a:fld id="{C0AA9EA2-4E0C-4ED9-900A-7F897B70E547}"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自定义版式">
    <p:bg>
      <p:bgPr>
        <a:solidFill>
          <a:srgbClr val="142233"/>
        </a:solidFill>
        <a:effectLst/>
      </p:bgPr>
    </p:bg>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930888" y="2025660"/>
            <a:ext cx="5261113" cy="2994992"/>
          </a:xfrm>
          <a:custGeom>
            <a:avLst/>
            <a:gdLst>
              <a:gd name="connsiteX0" fmla="*/ 0 w 5261113"/>
              <a:gd name="connsiteY0" fmla="*/ 0 h 2994992"/>
              <a:gd name="connsiteX1" fmla="*/ 5261113 w 5261113"/>
              <a:gd name="connsiteY1" fmla="*/ 0 h 2994992"/>
              <a:gd name="connsiteX2" fmla="*/ 5261113 w 5261113"/>
              <a:gd name="connsiteY2" fmla="*/ 2994992 h 2994992"/>
              <a:gd name="connsiteX3" fmla="*/ 0 w 5261113"/>
              <a:gd name="connsiteY3" fmla="*/ 2994992 h 2994992"/>
            </a:gdLst>
            <a:ahLst/>
            <a:cxnLst>
              <a:cxn ang="0">
                <a:pos x="connsiteX0" y="connsiteY0"/>
              </a:cxn>
              <a:cxn ang="0">
                <a:pos x="connsiteX1" y="connsiteY1"/>
              </a:cxn>
              <a:cxn ang="0">
                <a:pos x="connsiteX2" y="connsiteY2"/>
              </a:cxn>
              <a:cxn ang="0">
                <a:pos x="connsiteX3" y="connsiteY3"/>
              </a:cxn>
            </a:cxnLst>
            <a:rect l="l" t="t" r="r" b="b"/>
            <a:pathLst>
              <a:path w="5261113" h="2994992">
                <a:moveTo>
                  <a:pt x="0" y="0"/>
                </a:moveTo>
                <a:lnTo>
                  <a:pt x="5261113" y="0"/>
                </a:lnTo>
                <a:lnTo>
                  <a:pt x="5261113" y="2994992"/>
                </a:lnTo>
                <a:lnTo>
                  <a:pt x="0" y="2994992"/>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1639066" y="1799449"/>
            <a:ext cx="3901087" cy="3902988"/>
          </a:xfrm>
          <a:prstGeom prst="ellipse">
            <a:avLst/>
          </a:prstGeom>
          <a:effectLst>
            <a:glow rad="101600">
              <a:schemeClr val="accent2">
                <a:satMod val="175000"/>
                <a:alpha val="40000"/>
              </a:schemeClr>
            </a:glow>
          </a:effec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818563" y="1738313"/>
            <a:ext cx="1954212" cy="3414712"/>
          </a:xfrm>
          <a:prstGeom prst="rect">
            <a:avLst/>
          </a:prstGeo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4368802" y="1803060"/>
            <a:ext cx="1684337" cy="1675607"/>
          </a:xfrm>
          <a:prstGeom prst="rect">
            <a:avLst/>
          </a:prstGeom>
        </p:spPr>
        <p:txBody>
          <a:bodyPr/>
          <a:lstStyle/>
          <a:p>
            <a:endParaRPr lang="zh-CN" altLang="en-US"/>
          </a:p>
        </p:txBody>
      </p:sp>
      <p:sp>
        <p:nvSpPr>
          <p:cNvPr id="9" name="图片占位符 7"/>
          <p:cNvSpPr>
            <a:spLocks noGrp="1"/>
          </p:cNvSpPr>
          <p:nvPr>
            <p:ph type="pic" sz="quarter" idx="11"/>
          </p:nvPr>
        </p:nvSpPr>
        <p:spPr>
          <a:xfrm>
            <a:off x="6096002" y="1803060"/>
            <a:ext cx="1685925" cy="1675607"/>
          </a:xfrm>
          <a:prstGeom prst="rect">
            <a:avLst/>
          </a:prstGeom>
        </p:spPr>
        <p:txBody>
          <a:bodyPr/>
          <a:lstStyle/>
          <a:p>
            <a:endParaRPr lang="zh-CN" altLang="en-US"/>
          </a:p>
        </p:txBody>
      </p:sp>
      <p:sp>
        <p:nvSpPr>
          <p:cNvPr id="10" name="图片占位符 7"/>
          <p:cNvSpPr>
            <a:spLocks noGrp="1"/>
          </p:cNvSpPr>
          <p:nvPr>
            <p:ph type="pic" sz="quarter" idx="12"/>
          </p:nvPr>
        </p:nvSpPr>
        <p:spPr>
          <a:xfrm>
            <a:off x="4368802" y="3512005"/>
            <a:ext cx="1684337" cy="1685924"/>
          </a:xfrm>
          <a:prstGeom prst="rect">
            <a:avLst/>
          </a:prstGeom>
        </p:spPr>
        <p:txBody>
          <a:bodyPr/>
          <a:lstStyle/>
          <a:p>
            <a:endParaRPr lang="zh-CN" altLang="en-US"/>
          </a:p>
        </p:txBody>
      </p:sp>
      <p:sp>
        <p:nvSpPr>
          <p:cNvPr id="11" name="图片占位符 7"/>
          <p:cNvSpPr>
            <a:spLocks noGrp="1"/>
          </p:cNvSpPr>
          <p:nvPr>
            <p:ph type="pic" sz="quarter" idx="13"/>
          </p:nvPr>
        </p:nvSpPr>
        <p:spPr>
          <a:xfrm>
            <a:off x="6096002" y="3512005"/>
            <a:ext cx="1685925" cy="1685924"/>
          </a:xfrm>
          <a:prstGeom prst="rect">
            <a:avLst/>
          </a:prstGeo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8674" t="20001" r="8861" b="19999"/>
          <a:stretch>
            <a:fillRect/>
          </a:stretch>
        </p:blipFill>
        <p:spPr>
          <a:xfrm rot="10800000">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223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60" r:id="rId9"/>
  </p:sldLayoutIdLst>
  <p:txStyles>
    <p:titleStyle>
      <a:lvl1pPr algn="l" defTabSz="914400" rtl="0" eaLnBrk="1" latinLnBrk="0" hangingPunct="1">
        <a:lnSpc>
          <a:spcPct val="90000"/>
        </a:lnSpc>
        <a:spcBef>
          <a:spcPct val="0"/>
        </a:spcBef>
        <a:buNone/>
        <a:defRPr sz="3600" b="1" i="0" kern="1200" baseline="0">
          <a:solidFill>
            <a:schemeClr val="accent1">
              <a:lumMod val="75000"/>
            </a:schemeClr>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60000"/>
        <a:buFont typeface="Wingdings" panose="05000000000000000000" pitchFamily="2" charset="2"/>
        <a:buChar char=""/>
        <a:defRPr lang="zh-CN" altLang="en-US" sz="2800" kern="1200" baseline="0" dirty="0" smtClean="0">
          <a:solidFill>
            <a:schemeClr val="accent1">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20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71834" y="2397902"/>
            <a:ext cx="4464446" cy="632224"/>
          </a:xfrm>
          <a:prstGeom prst="rect">
            <a:avLst/>
          </a:prstGeom>
          <a:noFill/>
        </p:spPr>
        <p:txBody>
          <a:bodyPr wrap="square" rtlCol="0">
            <a:spAutoFit/>
          </a:bodyPr>
          <a:lstStyle/>
          <a:p>
            <a:pPr algn="ctr">
              <a:lnSpc>
                <a:spcPct val="120000"/>
              </a:lnSpc>
            </a:pPr>
            <a:r>
              <a:rPr lang="en-US" altLang="zh-CN" sz="3200" dirty="0">
                <a:solidFill>
                  <a:schemeClr val="bg1"/>
                </a:solidFill>
                <a:cs typeface="+mn-ea"/>
                <a:sym typeface="+mn-lt"/>
              </a:rPr>
              <a:t>2019</a:t>
            </a:r>
            <a:endParaRPr lang="zh-CN" altLang="en-US" sz="3200" dirty="0">
              <a:solidFill>
                <a:schemeClr val="bg1"/>
              </a:solidFill>
              <a:cs typeface="+mn-ea"/>
              <a:sym typeface="+mn-lt"/>
            </a:endParaRPr>
          </a:p>
        </p:txBody>
      </p:sp>
      <p:sp>
        <p:nvSpPr>
          <p:cNvPr id="1601" name="文本框 1600"/>
          <p:cNvSpPr txBox="1"/>
          <p:nvPr/>
        </p:nvSpPr>
        <p:spPr>
          <a:xfrm>
            <a:off x="2379782" y="2958298"/>
            <a:ext cx="7448550" cy="1003480"/>
          </a:xfrm>
          <a:prstGeom prst="rect">
            <a:avLst/>
          </a:prstGeom>
          <a:noFill/>
        </p:spPr>
        <p:txBody>
          <a:bodyPr wrap="square" rtlCol="0">
            <a:spAutoFit/>
          </a:bodyPr>
          <a:lstStyle/>
          <a:p>
            <a:pPr algn="ctr">
              <a:lnSpc>
                <a:spcPct val="120000"/>
              </a:lnSpc>
            </a:pPr>
            <a:r>
              <a:rPr lang="zh-CN" altLang="en-US" sz="5400" b="1" dirty="0">
                <a:solidFill>
                  <a:schemeClr val="bg1"/>
                </a:solidFill>
                <a:effectLst>
                  <a:glow rad="25400">
                    <a:schemeClr val="bg1">
                      <a:alpha val="60000"/>
                    </a:schemeClr>
                  </a:glow>
                </a:effectLst>
                <a:cs typeface="+mn-ea"/>
                <a:sym typeface="+mn-lt"/>
              </a:rPr>
              <a:t>自动雨刷开题报告</a:t>
            </a:r>
          </a:p>
        </p:txBody>
      </p:sp>
      <p:sp>
        <p:nvSpPr>
          <p:cNvPr id="1604" name="文本框 1603"/>
          <p:cNvSpPr txBox="1"/>
          <p:nvPr/>
        </p:nvSpPr>
        <p:spPr>
          <a:xfrm>
            <a:off x="5114846" y="4007498"/>
            <a:ext cx="2049778" cy="328551"/>
          </a:xfrm>
          <a:prstGeom prst="rect">
            <a:avLst/>
          </a:prstGeom>
          <a:noFill/>
        </p:spPr>
        <p:txBody>
          <a:bodyPr wrap="square" rtlCol="0">
            <a:spAutoFit/>
          </a:bodyPr>
          <a:lstStyle/>
          <a:p>
            <a:pPr marL="285750" indent="-285750">
              <a:lnSpc>
                <a:spcPct val="120000"/>
              </a:lnSpc>
              <a:buClr>
                <a:schemeClr val="bg1"/>
              </a:buClr>
              <a:buSzPct val="130000"/>
              <a:buFont typeface="Wingdings" panose="05000000000000000000" pitchFamily="2" charset="2"/>
              <a:buChar char="n"/>
            </a:pPr>
            <a:r>
              <a:rPr lang="zh-CN" altLang="en-US" sz="1400" dirty="0">
                <a:solidFill>
                  <a:schemeClr val="bg1"/>
                </a:solidFill>
                <a:cs typeface="+mn-ea"/>
                <a:sym typeface="+mn-lt"/>
              </a:rPr>
              <a:t>汇报人：贾鑫</a:t>
            </a:r>
            <a:endParaRPr lang="en-US" altLang="zh-CN" sz="1400" dirty="0">
              <a:solidFill>
                <a:schemeClr val="bg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7042678" y="0"/>
            <a:ext cx="5149322"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72540" y="1034222"/>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[1]</a:t>
            </a:r>
            <a:r>
              <a:rPr lang="zh-CN" altLang="en-US" sz="1600" dirty="0">
                <a:solidFill>
                  <a:schemeClr val="bg1"/>
                </a:solidFill>
                <a:cs typeface="+mn-ea"/>
                <a:sym typeface="+mn-lt"/>
              </a:rPr>
              <a:t>陈堂敏</a:t>
            </a:r>
            <a:r>
              <a:rPr lang="en-US" altLang="zh-CN" sz="1600" dirty="0">
                <a:solidFill>
                  <a:schemeClr val="bg1"/>
                </a:solidFill>
                <a:cs typeface="+mn-ea"/>
                <a:sym typeface="+mn-lt"/>
              </a:rPr>
              <a:t>.</a:t>
            </a:r>
            <a:r>
              <a:rPr lang="zh-CN" altLang="en-US" sz="1600" dirty="0">
                <a:solidFill>
                  <a:schemeClr val="bg1"/>
                </a:solidFill>
                <a:cs typeface="+mn-ea"/>
                <a:sym typeface="+mn-lt"/>
              </a:rPr>
              <a:t>刘焕平主编</a:t>
            </a:r>
            <a:r>
              <a:rPr lang="en-US" altLang="zh-CN" sz="1600" dirty="0">
                <a:solidFill>
                  <a:schemeClr val="bg1"/>
                </a:solidFill>
                <a:cs typeface="+mn-ea"/>
                <a:sym typeface="+mn-lt"/>
              </a:rPr>
              <a:t>.</a:t>
            </a:r>
            <a:r>
              <a:rPr lang="zh-CN" altLang="en-US" sz="1600" dirty="0">
                <a:solidFill>
                  <a:schemeClr val="bg1"/>
                </a:solidFill>
                <a:cs typeface="+mn-ea"/>
                <a:sym typeface="+mn-lt"/>
              </a:rPr>
              <a:t>单片机原理与应用</a:t>
            </a:r>
            <a:r>
              <a:rPr lang="en-US" altLang="zh-CN" sz="1600" dirty="0">
                <a:solidFill>
                  <a:schemeClr val="bg1"/>
                </a:solidFill>
                <a:cs typeface="+mn-ea"/>
                <a:sym typeface="+mn-lt"/>
              </a:rPr>
              <a:t>.</a:t>
            </a:r>
            <a:r>
              <a:rPr lang="zh-CN" altLang="en-US" sz="1600" dirty="0">
                <a:solidFill>
                  <a:schemeClr val="bg1"/>
                </a:solidFill>
                <a:cs typeface="+mn-ea"/>
                <a:sym typeface="+mn-lt"/>
              </a:rPr>
              <a:t>北京</a:t>
            </a:r>
            <a:r>
              <a:rPr lang="en-US" altLang="zh-CN" sz="1600" dirty="0">
                <a:solidFill>
                  <a:schemeClr val="bg1"/>
                </a:solidFill>
                <a:cs typeface="+mn-ea"/>
                <a:sym typeface="+mn-lt"/>
              </a:rPr>
              <a:t>:</a:t>
            </a:r>
            <a:r>
              <a:rPr lang="zh-CN" altLang="en-US" sz="1600" dirty="0">
                <a:solidFill>
                  <a:schemeClr val="bg1"/>
                </a:solidFill>
                <a:cs typeface="+mn-ea"/>
                <a:sym typeface="+mn-lt"/>
              </a:rPr>
              <a:t>北京理工大学出版社</a:t>
            </a:r>
            <a:r>
              <a:rPr lang="en-US" altLang="zh-CN" sz="1600" dirty="0">
                <a:solidFill>
                  <a:schemeClr val="bg1"/>
                </a:solidFill>
                <a:cs typeface="+mn-ea"/>
                <a:sym typeface="+mn-lt"/>
              </a:rPr>
              <a:t>,2007.</a:t>
            </a:r>
            <a:endParaRPr lang="zh-CN" altLang="en-US" sz="1600" dirty="0">
              <a:solidFill>
                <a:schemeClr val="bg1"/>
              </a:solidFill>
              <a:cs typeface="+mn-ea"/>
              <a:sym typeface="+mn-lt"/>
            </a:endParaRPr>
          </a:p>
        </p:txBody>
      </p:sp>
      <p:sp>
        <p:nvSpPr>
          <p:cNvPr id="24" name="文本框 23"/>
          <p:cNvSpPr txBox="1"/>
          <p:nvPr/>
        </p:nvSpPr>
        <p:spPr>
          <a:xfrm>
            <a:off x="1272540" y="1901268"/>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[2]</a:t>
            </a:r>
            <a:r>
              <a:rPr lang="zh-CN" altLang="en-US" sz="1600" dirty="0">
                <a:solidFill>
                  <a:schemeClr val="bg1"/>
                </a:solidFill>
                <a:cs typeface="+mn-ea"/>
                <a:sym typeface="+mn-lt"/>
              </a:rPr>
              <a:t> 霍孟友等，单片机原理与应用学习概要及题解，机械工业出版社，</a:t>
            </a:r>
            <a:r>
              <a:rPr lang="en-US" altLang="zh-CN" sz="1600" dirty="0">
                <a:solidFill>
                  <a:schemeClr val="bg1"/>
                </a:solidFill>
                <a:cs typeface="+mn-ea"/>
                <a:sym typeface="+mn-lt"/>
              </a:rPr>
              <a:t>2005.3</a:t>
            </a:r>
            <a:endParaRPr lang="zh-CN" altLang="en-US" sz="1600" dirty="0">
              <a:solidFill>
                <a:schemeClr val="bg1"/>
              </a:solidFill>
              <a:cs typeface="+mn-ea"/>
              <a:sym typeface="+mn-lt"/>
            </a:endParaRPr>
          </a:p>
        </p:txBody>
      </p:sp>
      <p:sp>
        <p:nvSpPr>
          <p:cNvPr id="25" name="文本框 24"/>
          <p:cNvSpPr txBox="1"/>
          <p:nvPr/>
        </p:nvSpPr>
        <p:spPr>
          <a:xfrm>
            <a:off x="1272540" y="279371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[3]</a:t>
            </a:r>
            <a:r>
              <a:rPr lang="zh-CN" altLang="en-US" sz="1600" dirty="0">
                <a:solidFill>
                  <a:schemeClr val="bg1"/>
                </a:solidFill>
                <a:cs typeface="+mn-ea"/>
                <a:sym typeface="+mn-lt"/>
              </a:rPr>
              <a:t> </a:t>
            </a:r>
            <a:r>
              <a:rPr lang="en-US" altLang="zh-CN" sz="1600" dirty="0">
                <a:solidFill>
                  <a:schemeClr val="bg1"/>
                </a:solidFill>
                <a:cs typeface="+mn-ea"/>
                <a:sym typeface="+mn-lt"/>
              </a:rPr>
              <a:t> </a:t>
            </a:r>
            <a:r>
              <a:rPr lang="zh-CN" altLang="en-US" sz="1600" dirty="0">
                <a:solidFill>
                  <a:schemeClr val="bg1"/>
                </a:solidFill>
                <a:cs typeface="+mn-ea"/>
                <a:sym typeface="+mn-lt"/>
              </a:rPr>
              <a:t>钱能主编</a:t>
            </a:r>
            <a:r>
              <a:rPr lang="en-US" altLang="zh-CN" sz="1600" dirty="0">
                <a:solidFill>
                  <a:schemeClr val="bg1"/>
                </a:solidFill>
                <a:cs typeface="+mn-ea"/>
                <a:sym typeface="+mn-lt"/>
              </a:rPr>
              <a:t>.C++</a:t>
            </a:r>
            <a:r>
              <a:rPr lang="zh-CN" altLang="en-US" sz="1600" dirty="0">
                <a:solidFill>
                  <a:schemeClr val="bg1"/>
                </a:solidFill>
                <a:cs typeface="+mn-ea"/>
                <a:sym typeface="+mn-lt"/>
              </a:rPr>
              <a:t>程序设计教程</a:t>
            </a:r>
            <a:r>
              <a:rPr lang="en-US" altLang="zh-CN" sz="1600" dirty="0">
                <a:solidFill>
                  <a:schemeClr val="bg1"/>
                </a:solidFill>
                <a:cs typeface="+mn-ea"/>
                <a:sym typeface="+mn-lt"/>
              </a:rPr>
              <a:t>.</a:t>
            </a:r>
            <a:r>
              <a:rPr lang="zh-CN" altLang="en-US" sz="1600" dirty="0">
                <a:solidFill>
                  <a:schemeClr val="bg1"/>
                </a:solidFill>
                <a:cs typeface="+mn-ea"/>
                <a:sym typeface="+mn-lt"/>
              </a:rPr>
              <a:t>北京：清华大学出版社</a:t>
            </a:r>
            <a:r>
              <a:rPr lang="en-US" altLang="zh-CN" sz="1600" dirty="0">
                <a:solidFill>
                  <a:schemeClr val="bg1"/>
                </a:solidFill>
                <a:cs typeface="+mn-ea"/>
                <a:sym typeface="+mn-lt"/>
              </a:rPr>
              <a:t>.</a:t>
            </a:r>
            <a:endParaRPr lang="zh-CN" altLang="en-US" sz="1600" dirty="0">
              <a:solidFill>
                <a:schemeClr val="bg1"/>
              </a:solidFill>
              <a:cs typeface="+mn-ea"/>
              <a:sym typeface="+mn-lt"/>
            </a:endParaRPr>
          </a:p>
        </p:txBody>
      </p:sp>
      <p:sp>
        <p:nvSpPr>
          <p:cNvPr id="26" name="文本框 25"/>
          <p:cNvSpPr txBox="1"/>
          <p:nvPr/>
        </p:nvSpPr>
        <p:spPr>
          <a:xfrm>
            <a:off x="1272540" y="3648060"/>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[4] </a:t>
            </a:r>
            <a:r>
              <a:rPr lang="zh-CN" altLang="en-US" sz="1600" dirty="0">
                <a:solidFill>
                  <a:schemeClr val="bg1"/>
                </a:solidFill>
                <a:cs typeface="+mn-ea"/>
                <a:sym typeface="+mn-lt"/>
              </a:rPr>
              <a:t>李全利，迟荣强编著 单片机原理及接口技术 高等教育出版社，</a:t>
            </a:r>
            <a:r>
              <a:rPr lang="en-US" altLang="zh-CN" sz="1600" dirty="0">
                <a:solidFill>
                  <a:schemeClr val="bg1"/>
                </a:solidFill>
                <a:cs typeface="+mn-ea"/>
                <a:sym typeface="+mn-lt"/>
              </a:rPr>
              <a:t>2004.1</a:t>
            </a:r>
            <a:endParaRPr lang="zh-CN" altLang="en-US" sz="1600" dirty="0">
              <a:solidFill>
                <a:schemeClr val="bg1"/>
              </a:solidFill>
              <a:cs typeface="+mn-ea"/>
              <a:sym typeface="+mn-lt"/>
            </a:endParaRPr>
          </a:p>
        </p:txBody>
      </p:sp>
      <p:sp>
        <p:nvSpPr>
          <p:cNvPr id="27" name="文本框 26"/>
          <p:cNvSpPr txBox="1"/>
          <p:nvPr/>
        </p:nvSpPr>
        <p:spPr>
          <a:xfrm>
            <a:off x="1272540" y="452780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[5] </a:t>
            </a:r>
            <a:r>
              <a:rPr lang="zh-CN" altLang="en-US" sz="1600" dirty="0">
                <a:solidFill>
                  <a:schemeClr val="bg1"/>
                </a:solidFill>
                <a:cs typeface="+mn-ea"/>
                <a:sym typeface="+mn-lt"/>
              </a:rPr>
              <a:t>吴国经等 单片机应用技术 中国电力出版社， </a:t>
            </a:r>
            <a:r>
              <a:rPr lang="en-US" altLang="zh-CN" sz="1600" dirty="0">
                <a:solidFill>
                  <a:schemeClr val="bg1"/>
                </a:solidFill>
                <a:cs typeface="+mn-ea"/>
                <a:sym typeface="+mn-lt"/>
              </a:rPr>
              <a:t>2004.1.</a:t>
            </a:r>
            <a:endParaRPr lang="zh-CN" altLang="en-US" sz="1600" dirty="0">
              <a:solidFill>
                <a:schemeClr val="bg1"/>
              </a:solidFill>
              <a:cs typeface="+mn-ea"/>
              <a:sym typeface="+mn-lt"/>
            </a:endParaRPr>
          </a:p>
        </p:txBody>
      </p:sp>
      <p:sp>
        <p:nvSpPr>
          <p:cNvPr id="28" name="Freeform 5"/>
          <p:cNvSpPr>
            <a:spLocks noEditPoints="1"/>
          </p:cNvSpPr>
          <p:nvPr/>
        </p:nvSpPr>
        <p:spPr bwMode="auto">
          <a:xfrm>
            <a:off x="8444404" y="2047970"/>
            <a:ext cx="2779199" cy="266339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solidFill>
            <a:schemeClr val="bg1"/>
          </a:solidFill>
          <a:ln>
            <a:noFill/>
          </a:ln>
          <a:effectLst>
            <a:outerShdw blurRad="190500" dist="889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cs typeface="+mn-ea"/>
              <a:sym typeface="+mn-lt"/>
            </a:endParaRPr>
          </a:p>
        </p:txBody>
      </p:sp>
      <p:sp>
        <p:nvSpPr>
          <p:cNvPr id="29" name="文本框 28"/>
          <p:cNvSpPr txBox="1"/>
          <p:nvPr/>
        </p:nvSpPr>
        <p:spPr>
          <a:xfrm>
            <a:off x="9252478" y="4978969"/>
            <a:ext cx="1459054" cy="830997"/>
          </a:xfrm>
          <a:prstGeom prst="rect">
            <a:avLst/>
          </a:prstGeom>
          <a:noFill/>
        </p:spPr>
        <p:txBody>
          <a:bodyPr wrap="none" rtlCol="0">
            <a:spAutoFit/>
          </a:bodyPr>
          <a:lstStyle/>
          <a:p>
            <a:pPr algn="ctr">
              <a:lnSpc>
                <a:spcPct val="120000"/>
              </a:lnSpc>
            </a:pPr>
            <a:r>
              <a:rPr lang="zh-CN" altLang="en-US" sz="2400" b="1">
                <a:solidFill>
                  <a:schemeClr val="bg1"/>
                </a:solidFill>
                <a:cs typeface="+mn-ea"/>
                <a:sym typeface="+mn-lt"/>
              </a:rPr>
              <a:t>参考文献</a:t>
            </a:r>
            <a:endParaRPr lang="en-US" altLang="zh-CN" sz="2400" b="1">
              <a:solidFill>
                <a:schemeClr val="bg1"/>
              </a:solidFill>
              <a:cs typeface="+mn-ea"/>
              <a:sym typeface="+mn-lt"/>
            </a:endParaRPr>
          </a:p>
          <a:p>
            <a:pPr algn="ctr">
              <a:lnSpc>
                <a:spcPct val="120000"/>
              </a:lnSpc>
            </a:pPr>
            <a:r>
              <a:rPr lang="en-US" altLang="zh-CN" sz="1600" b="1">
                <a:solidFill>
                  <a:schemeClr val="bg1"/>
                </a:solidFill>
                <a:cs typeface="+mn-ea"/>
                <a:sym typeface="+mn-lt"/>
              </a:rPr>
              <a:t>REFERENCES </a:t>
            </a:r>
            <a:endParaRPr lang="zh-CN" altLang="en-US" sz="1600" b="1">
              <a:solidFill>
                <a:schemeClr val="bg1"/>
              </a:solidFill>
              <a:cs typeface="+mn-ea"/>
              <a:sym typeface="+mn-lt"/>
            </a:endParaRPr>
          </a:p>
        </p:txBody>
      </p:sp>
      <p:sp>
        <p:nvSpPr>
          <p:cNvPr id="10" name="文本框 9">
            <a:extLst>
              <a:ext uri="{FF2B5EF4-FFF2-40B4-BE49-F238E27FC236}">
                <a16:creationId xmlns:a16="http://schemas.microsoft.com/office/drawing/2014/main" id="{EB986FBD-E539-46F3-80E1-346CB2DA868F}"/>
              </a:ext>
            </a:extLst>
          </p:cNvPr>
          <p:cNvSpPr txBox="1"/>
          <p:nvPr/>
        </p:nvSpPr>
        <p:spPr>
          <a:xfrm>
            <a:off x="1272540" y="540410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dirty="0">
                <a:solidFill>
                  <a:schemeClr val="bg1"/>
                </a:solidFill>
                <a:cs typeface="+mn-ea"/>
                <a:sym typeface="+mn-lt"/>
              </a:rPr>
              <a:t>[6] </a:t>
            </a:r>
            <a:r>
              <a:rPr lang="zh-CN" altLang="en-US" sz="1600" dirty="0">
                <a:solidFill>
                  <a:schemeClr val="bg1"/>
                </a:solidFill>
                <a:cs typeface="+mn-ea"/>
                <a:sym typeface="+mn-lt"/>
              </a:rPr>
              <a:t>刘瑞新等 单片机原理及应用教程 机械工业出版社， </a:t>
            </a:r>
            <a:r>
              <a:rPr lang="en-US" altLang="zh-CN" sz="1600" dirty="0">
                <a:solidFill>
                  <a:schemeClr val="bg1"/>
                </a:solidFill>
                <a:cs typeface="+mn-ea"/>
                <a:sym typeface="+mn-lt"/>
              </a:rPr>
              <a:t>2003.7</a:t>
            </a:r>
            <a:endParaRPr lang="zh-CN" altLang="en-US" sz="1600" dirty="0">
              <a:solidFill>
                <a:schemeClr val="bg1"/>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2" name="文本框 31"/>
          <p:cNvSpPr txBox="1"/>
          <p:nvPr/>
        </p:nvSpPr>
        <p:spPr>
          <a:xfrm>
            <a:off x="1958227" y="1806679"/>
            <a:ext cx="2489200" cy="429798"/>
          </a:xfrm>
          <a:prstGeom prst="rect">
            <a:avLst/>
          </a:prstGeom>
          <a:noFill/>
        </p:spPr>
        <p:txBody>
          <a:bodyPr wrap="square" rtlCol="0">
            <a:spAutoFit/>
          </a:bodyPr>
          <a:lstStyle/>
          <a:p>
            <a:pPr>
              <a:lnSpc>
                <a:spcPct val="120000"/>
              </a:lnSpc>
            </a:pPr>
            <a:r>
              <a:rPr lang="zh-CN" altLang="en-US" sz="2000" b="1">
                <a:solidFill>
                  <a:schemeClr val="bg1"/>
                </a:solidFill>
                <a:cs typeface="+mn-ea"/>
                <a:sym typeface="+mn-lt"/>
              </a:rPr>
              <a:t>研究目的及意义</a:t>
            </a:r>
            <a:endParaRPr lang="zh-CN" altLang="en-US" sz="2000" b="1" dirty="0">
              <a:solidFill>
                <a:schemeClr val="bg1"/>
              </a:solidFill>
              <a:cs typeface="+mn-ea"/>
              <a:sym typeface="+mn-lt"/>
            </a:endParaRPr>
          </a:p>
        </p:txBody>
      </p:sp>
      <p:sp>
        <p:nvSpPr>
          <p:cNvPr id="37" name="矩形 36"/>
          <p:cNvSpPr/>
          <p:nvPr/>
        </p:nvSpPr>
        <p:spPr>
          <a:xfrm>
            <a:off x="1958227" y="2236477"/>
            <a:ext cx="3860711" cy="585417"/>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t>
            </a:r>
            <a:r>
              <a:rPr lang="en-US" altLang="zh-CN" sz="1400" dirty="0" err="1">
                <a:solidFill>
                  <a:schemeClr val="bg1"/>
                </a:solidFill>
                <a:cs typeface="+mn-ea"/>
                <a:sym typeface="+mn-lt"/>
              </a:rPr>
              <a:t>amet</a:t>
            </a:r>
            <a:r>
              <a:rPr lang="en-US" altLang="zh-CN" sz="1400" dirty="0">
                <a:solidFill>
                  <a:schemeClr val="bg1"/>
                </a:solidFill>
                <a:cs typeface="+mn-ea"/>
                <a:sym typeface="+mn-lt"/>
              </a:rPr>
              <a:t>, </a:t>
            </a:r>
            <a:r>
              <a:rPr lang="en-US" altLang="zh-CN" sz="1400" dirty="0" err="1">
                <a:solidFill>
                  <a:schemeClr val="bg1"/>
                </a:solidFill>
                <a:cs typeface="+mn-ea"/>
                <a:sym typeface="+mn-lt"/>
              </a:rPr>
              <a:t>consectetur</a:t>
            </a:r>
            <a:r>
              <a:rPr lang="en-US" altLang="zh-CN" sz="1400" dirty="0">
                <a:solidFill>
                  <a:schemeClr val="bg1"/>
                </a:solidFill>
                <a:cs typeface="+mn-ea"/>
                <a:sym typeface="+mn-lt"/>
              </a:rPr>
              <a:t> </a:t>
            </a:r>
            <a:r>
              <a:rPr lang="en-US" altLang="zh-CN" sz="1400" dirty="0" err="1">
                <a:solidFill>
                  <a:schemeClr val="bg1"/>
                </a:solidFill>
                <a:cs typeface="+mn-ea"/>
                <a:sym typeface="+mn-lt"/>
              </a:rPr>
              <a:t>adipisicing</a:t>
            </a:r>
            <a:r>
              <a:rPr lang="en-US" altLang="zh-CN" sz="1400" dirty="0">
                <a:solidFill>
                  <a:schemeClr val="bg1"/>
                </a:solidFill>
                <a:cs typeface="+mn-ea"/>
                <a:sym typeface="+mn-lt"/>
              </a:rPr>
              <a:t> </a:t>
            </a:r>
            <a:r>
              <a:rPr lang="en-US" altLang="zh-CN" sz="1400" dirty="0" err="1">
                <a:solidFill>
                  <a:schemeClr val="bg1"/>
                </a:solidFill>
                <a:cs typeface="+mn-ea"/>
                <a:sym typeface="+mn-lt"/>
              </a:rPr>
              <a:t>elit</a:t>
            </a:r>
            <a:r>
              <a:rPr lang="en-US" altLang="zh-CN" sz="1400" dirty="0">
                <a:solidFill>
                  <a:schemeClr val="bg1"/>
                </a:solidFill>
                <a:cs typeface="+mn-ea"/>
                <a:sym typeface="+mn-lt"/>
              </a:rPr>
              <a:t>, sed do </a:t>
            </a:r>
            <a:r>
              <a:rPr lang="en-US" altLang="zh-CN" sz="1400" dirty="0" err="1">
                <a:solidFill>
                  <a:schemeClr val="bg1"/>
                </a:solidFill>
                <a:cs typeface="+mn-ea"/>
                <a:sym typeface="+mn-lt"/>
              </a:rPr>
              <a:t>eiusmod</a:t>
            </a:r>
            <a:r>
              <a:rPr lang="en-US" altLang="zh-CN" sz="1400" dirty="0">
                <a:solidFill>
                  <a:schemeClr val="bg1"/>
                </a:solidFill>
                <a:cs typeface="+mn-ea"/>
                <a:sym typeface="+mn-lt"/>
              </a:rPr>
              <a:t> </a:t>
            </a:r>
            <a:r>
              <a:rPr lang="en-US" altLang="zh-CN" sz="1400" dirty="0" err="1">
                <a:solidFill>
                  <a:schemeClr val="bg1"/>
                </a:solidFill>
                <a:cs typeface="+mn-ea"/>
                <a:sym typeface="+mn-lt"/>
              </a:rPr>
              <a:t>tempor</a:t>
            </a:r>
            <a:r>
              <a:rPr lang="en-US" altLang="zh-CN" sz="1400" dirty="0">
                <a:solidFill>
                  <a:schemeClr val="bg1"/>
                </a:solidFill>
                <a:cs typeface="+mn-ea"/>
                <a:sym typeface="+mn-lt"/>
              </a:rPr>
              <a:t>. </a:t>
            </a:r>
            <a:endParaRPr lang="zh-CN" altLang="en-US" sz="1400" dirty="0">
              <a:solidFill>
                <a:schemeClr val="bg1"/>
              </a:solidFill>
              <a:cs typeface="+mn-ea"/>
              <a:sym typeface="+mn-lt"/>
            </a:endParaRPr>
          </a:p>
        </p:txBody>
      </p:sp>
      <p:sp>
        <p:nvSpPr>
          <p:cNvPr id="48" name="文本框 47"/>
          <p:cNvSpPr txBox="1"/>
          <p:nvPr/>
        </p:nvSpPr>
        <p:spPr>
          <a:xfrm>
            <a:off x="1958227" y="3219387"/>
            <a:ext cx="2489200" cy="429798"/>
          </a:xfrm>
          <a:prstGeom prst="rect">
            <a:avLst/>
          </a:prstGeom>
          <a:noFill/>
        </p:spPr>
        <p:txBody>
          <a:bodyPr wrap="square" rtlCol="0">
            <a:spAutoFit/>
          </a:bodyPr>
          <a:lstStyle/>
          <a:p>
            <a:pPr>
              <a:lnSpc>
                <a:spcPct val="120000"/>
              </a:lnSpc>
            </a:pPr>
            <a:r>
              <a:rPr lang="zh-CN" altLang="en-US" sz="2000" b="1" dirty="0">
                <a:solidFill>
                  <a:schemeClr val="bg1"/>
                </a:solidFill>
                <a:cs typeface="+mn-ea"/>
                <a:sym typeface="+mn-lt"/>
              </a:rPr>
              <a:t>研究方法及过程</a:t>
            </a:r>
          </a:p>
        </p:txBody>
      </p:sp>
      <p:sp>
        <p:nvSpPr>
          <p:cNvPr id="51" name="矩形 50"/>
          <p:cNvSpPr/>
          <p:nvPr/>
        </p:nvSpPr>
        <p:spPr>
          <a:xfrm>
            <a:off x="1958228" y="3711830"/>
            <a:ext cx="3860710" cy="585417"/>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t>
            </a:r>
            <a:r>
              <a:rPr lang="en-US" altLang="zh-CN" sz="1400" dirty="0" err="1">
                <a:solidFill>
                  <a:schemeClr val="bg1"/>
                </a:solidFill>
                <a:cs typeface="+mn-ea"/>
                <a:sym typeface="+mn-lt"/>
              </a:rPr>
              <a:t>amet</a:t>
            </a:r>
            <a:r>
              <a:rPr lang="en-US" altLang="zh-CN" sz="1400" dirty="0">
                <a:solidFill>
                  <a:schemeClr val="bg1"/>
                </a:solidFill>
                <a:cs typeface="+mn-ea"/>
                <a:sym typeface="+mn-lt"/>
              </a:rPr>
              <a:t>, </a:t>
            </a:r>
            <a:r>
              <a:rPr lang="en-US" altLang="zh-CN" sz="1400" dirty="0" err="1">
                <a:solidFill>
                  <a:schemeClr val="bg1"/>
                </a:solidFill>
                <a:cs typeface="+mn-ea"/>
                <a:sym typeface="+mn-lt"/>
              </a:rPr>
              <a:t>consectetur</a:t>
            </a:r>
            <a:r>
              <a:rPr lang="en-US" altLang="zh-CN" sz="1400" dirty="0">
                <a:solidFill>
                  <a:schemeClr val="bg1"/>
                </a:solidFill>
                <a:cs typeface="+mn-ea"/>
                <a:sym typeface="+mn-lt"/>
              </a:rPr>
              <a:t> </a:t>
            </a:r>
            <a:r>
              <a:rPr lang="en-US" altLang="zh-CN" sz="1400" dirty="0" err="1">
                <a:solidFill>
                  <a:schemeClr val="bg1"/>
                </a:solidFill>
                <a:cs typeface="+mn-ea"/>
                <a:sym typeface="+mn-lt"/>
              </a:rPr>
              <a:t>adipisicing</a:t>
            </a:r>
            <a:r>
              <a:rPr lang="en-US" altLang="zh-CN" sz="1400" dirty="0">
                <a:solidFill>
                  <a:schemeClr val="bg1"/>
                </a:solidFill>
                <a:cs typeface="+mn-ea"/>
                <a:sym typeface="+mn-lt"/>
              </a:rPr>
              <a:t> </a:t>
            </a:r>
            <a:r>
              <a:rPr lang="en-US" altLang="zh-CN" sz="1400" dirty="0" err="1">
                <a:solidFill>
                  <a:schemeClr val="bg1"/>
                </a:solidFill>
                <a:cs typeface="+mn-ea"/>
                <a:sym typeface="+mn-lt"/>
              </a:rPr>
              <a:t>elit</a:t>
            </a:r>
            <a:r>
              <a:rPr lang="en-US" altLang="zh-CN" sz="1400" dirty="0">
                <a:solidFill>
                  <a:schemeClr val="bg1"/>
                </a:solidFill>
                <a:cs typeface="+mn-ea"/>
                <a:sym typeface="+mn-lt"/>
              </a:rPr>
              <a:t>, sed do </a:t>
            </a:r>
            <a:r>
              <a:rPr lang="en-US" altLang="zh-CN" sz="1400" dirty="0" err="1">
                <a:solidFill>
                  <a:schemeClr val="bg1"/>
                </a:solidFill>
                <a:cs typeface="+mn-ea"/>
                <a:sym typeface="+mn-lt"/>
              </a:rPr>
              <a:t>eiusmod</a:t>
            </a:r>
            <a:r>
              <a:rPr lang="en-US" altLang="zh-CN" sz="1400" dirty="0">
                <a:solidFill>
                  <a:schemeClr val="bg1"/>
                </a:solidFill>
                <a:cs typeface="+mn-ea"/>
                <a:sym typeface="+mn-lt"/>
              </a:rPr>
              <a:t> </a:t>
            </a:r>
            <a:r>
              <a:rPr lang="en-US" altLang="zh-CN" sz="1400" dirty="0" err="1">
                <a:solidFill>
                  <a:schemeClr val="bg1"/>
                </a:solidFill>
                <a:cs typeface="+mn-ea"/>
                <a:sym typeface="+mn-lt"/>
              </a:rPr>
              <a:t>tempor</a:t>
            </a:r>
            <a:r>
              <a:rPr lang="en-US" altLang="zh-CN" sz="1400" dirty="0">
                <a:solidFill>
                  <a:schemeClr val="bg1"/>
                </a:solidFill>
                <a:cs typeface="+mn-ea"/>
                <a:sym typeface="+mn-lt"/>
              </a:rPr>
              <a:t>. </a:t>
            </a:r>
            <a:endParaRPr lang="zh-CN" altLang="en-US" sz="1400" dirty="0">
              <a:solidFill>
                <a:schemeClr val="bg1"/>
              </a:solidFill>
              <a:cs typeface="+mn-ea"/>
              <a:sym typeface="+mn-lt"/>
            </a:endParaRPr>
          </a:p>
        </p:txBody>
      </p:sp>
      <p:sp>
        <p:nvSpPr>
          <p:cNvPr id="57" name="文本框 56"/>
          <p:cNvSpPr txBox="1"/>
          <p:nvPr/>
        </p:nvSpPr>
        <p:spPr>
          <a:xfrm>
            <a:off x="1958227" y="4401990"/>
            <a:ext cx="2489200" cy="429798"/>
          </a:xfrm>
          <a:prstGeom prst="rect">
            <a:avLst/>
          </a:prstGeom>
          <a:noFill/>
        </p:spPr>
        <p:txBody>
          <a:bodyPr wrap="square" rtlCol="0">
            <a:spAutoFit/>
          </a:bodyPr>
          <a:lstStyle/>
          <a:p>
            <a:pPr>
              <a:lnSpc>
                <a:spcPct val="120000"/>
              </a:lnSpc>
            </a:pPr>
            <a:r>
              <a:rPr lang="zh-CN" altLang="en-US" sz="2000" b="1" dirty="0">
                <a:solidFill>
                  <a:schemeClr val="bg1"/>
                </a:solidFill>
                <a:cs typeface="+mn-ea"/>
                <a:sym typeface="+mn-lt"/>
              </a:rPr>
              <a:t>研究结论</a:t>
            </a:r>
          </a:p>
        </p:txBody>
      </p:sp>
      <p:sp>
        <p:nvSpPr>
          <p:cNvPr id="58" name="矩形 57"/>
          <p:cNvSpPr/>
          <p:nvPr/>
        </p:nvSpPr>
        <p:spPr>
          <a:xfrm>
            <a:off x="1958228" y="4856333"/>
            <a:ext cx="3860710" cy="585417"/>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t>
            </a:r>
            <a:r>
              <a:rPr lang="en-US" altLang="zh-CN" sz="1400" dirty="0" err="1">
                <a:solidFill>
                  <a:schemeClr val="bg1"/>
                </a:solidFill>
                <a:cs typeface="+mn-ea"/>
                <a:sym typeface="+mn-lt"/>
              </a:rPr>
              <a:t>amet</a:t>
            </a:r>
            <a:r>
              <a:rPr lang="en-US" altLang="zh-CN" sz="1400" dirty="0">
                <a:solidFill>
                  <a:schemeClr val="bg1"/>
                </a:solidFill>
                <a:cs typeface="+mn-ea"/>
                <a:sym typeface="+mn-lt"/>
              </a:rPr>
              <a:t>, </a:t>
            </a:r>
            <a:r>
              <a:rPr lang="en-US" altLang="zh-CN" sz="1400" dirty="0" err="1">
                <a:solidFill>
                  <a:schemeClr val="bg1"/>
                </a:solidFill>
                <a:cs typeface="+mn-ea"/>
                <a:sym typeface="+mn-lt"/>
              </a:rPr>
              <a:t>consectetur</a:t>
            </a:r>
            <a:r>
              <a:rPr lang="en-US" altLang="zh-CN" sz="1400" dirty="0">
                <a:solidFill>
                  <a:schemeClr val="bg1"/>
                </a:solidFill>
                <a:cs typeface="+mn-ea"/>
                <a:sym typeface="+mn-lt"/>
              </a:rPr>
              <a:t> </a:t>
            </a:r>
            <a:r>
              <a:rPr lang="en-US" altLang="zh-CN" sz="1400" dirty="0" err="1">
                <a:solidFill>
                  <a:schemeClr val="bg1"/>
                </a:solidFill>
                <a:cs typeface="+mn-ea"/>
                <a:sym typeface="+mn-lt"/>
              </a:rPr>
              <a:t>adipisicing</a:t>
            </a:r>
            <a:r>
              <a:rPr lang="en-US" altLang="zh-CN" sz="1400" dirty="0">
                <a:solidFill>
                  <a:schemeClr val="bg1"/>
                </a:solidFill>
                <a:cs typeface="+mn-ea"/>
                <a:sym typeface="+mn-lt"/>
              </a:rPr>
              <a:t> </a:t>
            </a:r>
            <a:r>
              <a:rPr lang="en-US" altLang="zh-CN" sz="1400" dirty="0" err="1">
                <a:solidFill>
                  <a:schemeClr val="bg1"/>
                </a:solidFill>
                <a:cs typeface="+mn-ea"/>
                <a:sym typeface="+mn-lt"/>
              </a:rPr>
              <a:t>elit</a:t>
            </a:r>
            <a:r>
              <a:rPr lang="en-US" altLang="zh-CN" sz="1400" dirty="0">
                <a:solidFill>
                  <a:schemeClr val="bg1"/>
                </a:solidFill>
                <a:cs typeface="+mn-ea"/>
                <a:sym typeface="+mn-lt"/>
              </a:rPr>
              <a:t>, sed do </a:t>
            </a:r>
            <a:r>
              <a:rPr lang="en-US" altLang="zh-CN" sz="1400" dirty="0" err="1">
                <a:solidFill>
                  <a:schemeClr val="bg1"/>
                </a:solidFill>
                <a:cs typeface="+mn-ea"/>
                <a:sym typeface="+mn-lt"/>
              </a:rPr>
              <a:t>eiusmod</a:t>
            </a:r>
            <a:r>
              <a:rPr lang="en-US" altLang="zh-CN" sz="1400" dirty="0">
                <a:solidFill>
                  <a:schemeClr val="bg1"/>
                </a:solidFill>
                <a:cs typeface="+mn-ea"/>
                <a:sym typeface="+mn-lt"/>
              </a:rPr>
              <a:t> </a:t>
            </a:r>
            <a:r>
              <a:rPr lang="en-US" altLang="zh-CN" sz="1400" dirty="0" err="1">
                <a:solidFill>
                  <a:schemeClr val="bg1"/>
                </a:solidFill>
                <a:cs typeface="+mn-ea"/>
                <a:sym typeface="+mn-lt"/>
              </a:rPr>
              <a:t>tempor</a:t>
            </a:r>
            <a:r>
              <a:rPr lang="en-US" altLang="zh-CN" sz="1400" dirty="0">
                <a:solidFill>
                  <a:schemeClr val="bg1"/>
                </a:solidFill>
                <a:cs typeface="+mn-ea"/>
                <a:sym typeface="+mn-lt"/>
              </a:rPr>
              <a:t>. </a:t>
            </a:r>
            <a:endParaRPr lang="zh-CN" altLang="en-US" sz="1400" dirty="0">
              <a:solidFill>
                <a:schemeClr val="bg1"/>
              </a:solidFill>
              <a:cs typeface="+mn-ea"/>
              <a:sym typeface="+mn-lt"/>
            </a:endParaRPr>
          </a:p>
        </p:txBody>
      </p:sp>
      <p:grpSp>
        <p:nvGrpSpPr>
          <p:cNvPr id="59" name="组合 58"/>
          <p:cNvGrpSpPr/>
          <p:nvPr/>
        </p:nvGrpSpPr>
        <p:grpSpPr>
          <a:xfrm>
            <a:off x="935130" y="569657"/>
            <a:ext cx="1009330" cy="4559296"/>
            <a:chOff x="935130" y="626806"/>
            <a:chExt cx="1009330" cy="4431871"/>
          </a:xfrm>
        </p:grpSpPr>
        <p:cxnSp>
          <p:nvCxnSpPr>
            <p:cNvPr id="60" name="直接连接符 59"/>
            <p:cNvCxnSpPr>
              <a:cxnSpLocks/>
              <a:stCxn id="70" idx="4"/>
              <a:endCxn id="68" idx="2"/>
            </p:cNvCxnSpPr>
            <p:nvPr/>
          </p:nvCxnSpPr>
          <p:spPr>
            <a:xfrm>
              <a:off x="1439795" y="1636136"/>
              <a:ext cx="9888" cy="342254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240677" y="2186179"/>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2" name="文本框 61"/>
            <p:cNvSpPr txBox="1"/>
            <p:nvPr/>
          </p:nvSpPr>
          <p:spPr>
            <a:xfrm>
              <a:off x="1220371" y="2124977"/>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1</a:t>
              </a:r>
              <a:endParaRPr lang="zh-CN" altLang="en-US" b="1" dirty="0">
                <a:solidFill>
                  <a:srgbClr val="142233"/>
                </a:solidFill>
                <a:cs typeface="+mn-ea"/>
                <a:sym typeface="+mn-lt"/>
              </a:endParaRPr>
            </a:p>
          </p:txBody>
        </p:sp>
        <p:sp>
          <p:nvSpPr>
            <p:cNvPr id="63" name="椭圆 62"/>
            <p:cNvSpPr/>
            <p:nvPr/>
          </p:nvSpPr>
          <p:spPr>
            <a:xfrm>
              <a:off x="1240677" y="3323816"/>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4" name="文本框 63"/>
            <p:cNvSpPr txBox="1"/>
            <p:nvPr/>
          </p:nvSpPr>
          <p:spPr>
            <a:xfrm>
              <a:off x="1220371" y="3262614"/>
              <a:ext cx="439964" cy="494431"/>
            </a:xfrm>
            <a:prstGeom prst="rect">
              <a:avLst/>
            </a:prstGeom>
            <a:noFill/>
            <a:ln>
              <a:noFill/>
            </a:ln>
          </p:spPr>
          <p:txBody>
            <a:bodyPr wrap="square" rtlCol="0">
              <a:spAutoFit/>
            </a:bodyPr>
            <a:lstStyle/>
            <a:p>
              <a:pPr algn="ctr">
                <a:lnSpc>
                  <a:spcPct val="120000"/>
                </a:lnSpc>
              </a:pPr>
              <a:r>
                <a:rPr lang="en-US" altLang="zh-CN" b="1" dirty="0">
                  <a:solidFill>
                    <a:srgbClr val="142233"/>
                  </a:solidFill>
                  <a:cs typeface="+mn-ea"/>
                  <a:sym typeface="+mn-lt"/>
                </a:rPr>
                <a:t>2</a:t>
              </a:r>
              <a:endParaRPr lang="zh-CN" altLang="en-US" b="1" dirty="0">
                <a:solidFill>
                  <a:srgbClr val="142233"/>
                </a:solidFill>
                <a:cs typeface="+mn-ea"/>
                <a:sym typeface="+mn-lt"/>
              </a:endParaRPr>
            </a:p>
          </p:txBody>
        </p:sp>
        <p:sp>
          <p:nvSpPr>
            <p:cNvPr id="67" name="椭圆 66"/>
            <p:cNvSpPr/>
            <p:nvPr/>
          </p:nvSpPr>
          <p:spPr>
            <a:xfrm>
              <a:off x="1240677" y="4631105"/>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8" name="文本框 67"/>
            <p:cNvSpPr txBox="1"/>
            <p:nvPr/>
          </p:nvSpPr>
          <p:spPr>
            <a:xfrm>
              <a:off x="1229701" y="4564246"/>
              <a:ext cx="439964" cy="494431"/>
            </a:xfrm>
            <a:prstGeom prst="rect">
              <a:avLst/>
            </a:prstGeom>
            <a:noFill/>
            <a:ln>
              <a:noFill/>
            </a:ln>
          </p:spPr>
          <p:txBody>
            <a:bodyPr wrap="square" rtlCol="0">
              <a:spAutoFit/>
            </a:bodyPr>
            <a:lstStyle/>
            <a:p>
              <a:pPr algn="ctr">
                <a:lnSpc>
                  <a:spcPct val="120000"/>
                </a:lnSpc>
              </a:pPr>
              <a:r>
                <a:rPr lang="en-US" altLang="zh-CN" b="1" dirty="0">
                  <a:solidFill>
                    <a:srgbClr val="142233"/>
                  </a:solidFill>
                  <a:cs typeface="+mn-ea"/>
                  <a:sym typeface="+mn-lt"/>
                </a:rPr>
                <a:t>3</a:t>
              </a:r>
              <a:endParaRPr lang="zh-CN" altLang="en-US" b="1" dirty="0">
                <a:solidFill>
                  <a:srgbClr val="142233"/>
                </a:solidFill>
                <a:cs typeface="+mn-ea"/>
                <a:sym typeface="+mn-lt"/>
              </a:endParaRPr>
            </a:p>
          </p:txBody>
        </p:sp>
        <p:grpSp>
          <p:nvGrpSpPr>
            <p:cNvPr id="69" name="组合 68"/>
            <p:cNvGrpSpPr/>
            <p:nvPr/>
          </p:nvGrpSpPr>
          <p:grpSpPr>
            <a:xfrm>
              <a:off x="935130" y="626806"/>
              <a:ext cx="1009330" cy="1009330"/>
              <a:chOff x="6383884" y="509788"/>
              <a:chExt cx="1009330" cy="1009330"/>
            </a:xfrm>
          </p:grpSpPr>
          <p:sp>
            <p:nvSpPr>
              <p:cNvPr id="70" name="椭圆 69"/>
              <p:cNvSpPr/>
              <p:nvPr/>
            </p:nvSpPr>
            <p:spPr>
              <a:xfrm>
                <a:off x="6383884" y="509788"/>
                <a:ext cx="1009330" cy="100933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1" name="文本框 70"/>
              <p:cNvSpPr txBox="1"/>
              <p:nvPr/>
            </p:nvSpPr>
            <p:spPr>
              <a:xfrm>
                <a:off x="6485756" y="791240"/>
                <a:ext cx="799962" cy="429798"/>
              </a:xfrm>
              <a:prstGeom prst="rect">
                <a:avLst/>
              </a:prstGeom>
              <a:noFill/>
            </p:spPr>
            <p:txBody>
              <a:bodyPr wrap="square" rtlCol="0">
                <a:spAutoFit/>
              </a:bodyPr>
              <a:lstStyle/>
              <a:p>
                <a:pPr algn="ctr">
                  <a:lnSpc>
                    <a:spcPct val="120000"/>
                  </a:lnSpc>
                </a:pPr>
                <a:r>
                  <a:rPr lang="zh-CN" altLang="en-US" sz="2000" b="1">
                    <a:solidFill>
                      <a:srgbClr val="142233"/>
                    </a:solidFill>
                    <a:cs typeface="+mn-ea"/>
                    <a:sym typeface="+mn-lt"/>
                  </a:rPr>
                  <a:t>目录</a:t>
                </a:r>
                <a:endParaRPr lang="zh-CN" altLang="en-US" sz="2000" b="1" dirty="0">
                  <a:solidFill>
                    <a:srgbClr val="142233"/>
                  </a:solidFill>
                  <a:cs typeface="+mn-ea"/>
                  <a:sym typeface="+mn-lt"/>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dirty="0">
                <a:solidFill>
                  <a:schemeClr val="bg1"/>
                </a:solidFill>
                <a:cs typeface="+mn-ea"/>
                <a:sym typeface="+mn-lt"/>
              </a:rPr>
              <a:t>选题意义</a:t>
            </a:r>
            <a:endParaRPr lang="zh-CN" altLang="en-US" sz="3200"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01</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3" name="组合 1032"/>
          <p:cNvGrpSpPr/>
          <p:nvPr/>
        </p:nvGrpSpPr>
        <p:grpSpPr>
          <a:xfrm>
            <a:off x="7849733" y="2172825"/>
            <a:ext cx="3576637" cy="950542"/>
            <a:chOff x="7849733" y="2186211"/>
            <a:chExt cx="3576637" cy="950542"/>
          </a:xfrm>
        </p:grpSpPr>
        <p:sp>
          <p:nvSpPr>
            <p:cNvPr id="198" name="Freeform 24"/>
            <p:cNvSpPr>
              <a:spLocks noChangeAspect="1" noEditPoints="1"/>
            </p:cNvSpPr>
            <p:nvPr/>
          </p:nvSpPr>
          <p:spPr bwMode="auto">
            <a:xfrm>
              <a:off x="7849733" y="2190974"/>
              <a:ext cx="360362" cy="360362"/>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26 w 60"/>
                <a:gd name="T11" fmla="*/ 44 h 60"/>
                <a:gd name="T12" fmla="*/ 12 w 60"/>
                <a:gd name="T13" fmla="*/ 30 h 60"/>
                <a:gd name="T14" fmla="*/ 17 w 60"/>
                <a:gd name="T15" fmla="*/ 24 h 60"/>
                <a:gd name="T16" fmla="*/ 26 w 60"/>
                <a:gd name="T17" fmla="*/ 33 h 60"/>
                <a:gd name="T18" fmla="*/ 43 w 60"/>
                <a:gd name="T19" fmla="*/ 16 h 60"/>
                <a:gd name="T20" fmla="*/ 48 w 60"/>
                <a:gd name="T21" fmla="*/ 22 h 60"/>
                <a:gd name="T22" fmla="*/ 26 w 60"/>
                <a:gd name="T23"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199" name="文本框 198"/>
            <p:cNvSpPr txBox="1"/>
            <p:nvPr/>
          </p:nvSpPr>
          <p:spPr>
            <a:xfrm>
              <a:off x="8319633" y="2186211"/>
              <a:ext cx="1005403" cy="362343"/>
            </a:xfrm>
            <a:prstGeom prst="rect">
              <a:avLst/>
            </a:prstGeom>
            <a:noFill/>
          </p:spPr>
          <p:txBody>
            <a:bodyPr wrap="none">
              <a:spAutoFit/>
            </a:bodyPr>
            <a:lstStyle/>
            <a:p>
              <a:pPr>
                <a:lnSpc>
                  <a:spcPct val="120000"/>
                </a:lnSpc>
                <a:spcBef>
                  <a:spcPct val="0"/>
                </a:spcBef>
              </a:pPr>
              <a:r>
                <a:rPr lang="zh-CN" altLang="en-US" sz="1600" b="1" dirty="0">
                  <a:solidFill>
                    <a:schemeClr val="bg1"/>
                  </a:solidFill>
                  <a:cs typeface="+mn-ea"/>
                  <a:sym typeface="+mn-lt"/>
                </a:rPr>
                <a:t>操作简单</a:t>
              </a:r>
            </a:p>
          </p:txBody>
        </p:sp>
        <p:sp>
          <p:nvSpPr>
            <p:cNvPr id="200" name="文本框 206"/>
            <p:cNvSpPr txBox="1">
              <a:spLocks noChangeArrowheads="1"/>
            </p:cNvSpPr>
            <p:nvPr/>
          </p:nvSpPr>
          <p:spPr bwMode="auto">
            <a:xfrm>
              <a:off x="8319633" y="2551336"/>
              <a:ext cx="3106737"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几乎不需要人为的关注，完全做到自动化控制</a:t>
              </a:r>
              <a:endParaRPr lang="en-US" altLang="zh-CN" sz="1400" dirty="0">
                <a:solidFill>
                  <a:schemeClr val="bg1"/>
                </a:solidFill>
                <a:latin typeface="+mn-lt"/>
                <a:ea typeface="+mn-ea"/>
                <a:cs typeface="+mn-ea"/>
                <a:sym typeface="+mn-lt"/>
              </a:endParaRPr>
            </a:p>
          </p:txBody>
        </p:sp>
      </p:grpSp>
      <p:grpSp>
        <p:nvGrpSpPr>
          <p:cNvPr id="1034" name="组合 1033"/>
          <p:cNvGrpSpPr/>
          <p:nvPr/>
        </p:nvGrpSpPr>
        <p:grpSpPr>
          <a:xfrm>
            <a:off x="7837033" y="4509520"/>
            <a:ext cx="3576637" cy="948955"/>
            <a:chOff x="7837033" y="3865786"/>
            <a:chExt cx="3576637" cy="948955"/>
          </a:xfrm>
        </p:grpSpPr>
        <p:sp>
          <p:nvSpPr>
            <p:cNvPr id="201" name="Freeform 24"/>
            <p:cNvSpPr>
              <a:spLocks noChangeAspect="1" noEditPoints="1"/>
            </p:cNvSpPr>
            <p:nvPr/>
          </p:nvSpPr>
          <p:spPr bwMode="auto">
            <a:xfrm>
              <a:off x="7837033" y="3870549"/>
              <a:ext cx="360362" cy="35877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26 w 60"/>
                <a:gd name="T11" fmla="*/ 44 h 60"/>
                <a:gd name="T12" fmla="*/ 12 w 60"/>
                <a:gd name="T13" fmla="*/ 30 h 60"/>
                <a:gd name="T14" fmla="*/ 17 w 60"/>
                <a:gd name="T15" fmla="*/ 24 h 60"/>
                <a:gd name="T16" fmla="*/ 26 w 60"/>
                <a:gd name="T17" fmla="*/ 33 h 60"/>
                <a:gd name="T18" fmla="*/ 43 w 60"/>
                <a:gd name="T19" fmla="*/ 16 h 60"/>
                <a:gd name="T20" fmla="*/ 48 w 60"/>
                <a:gd name="T21" fmla="*/ 22 h 60"/>
                <a:gd name="T22" fmla="*/ 26 w 60"/>
                <a:gd name="T23"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2" name="文本框 201"/>
            <p:cNvSpPr txBox="1"/>
            <p:nvPr/>
          </p:nvSpPr>
          <p:spPr>
            <a:xfrm>
              <a:off x="8306933" y="3865786"/>
              <a:ext cx="800219" cy="362343"/>
            </a:xfrm>
            <a:prstGeom prst="rect">
              <a:avLst/>
            </a:prstGeom>
            <a:noFill/>
          </p:spPr>
          <p:txBody>
            <a:bodyPr wrap="none">
              <a:spAutoFit/>
            </a:bodyPr>
            <a:lstStyle/>
            <a:p>
              <a:pPr>
                <a:lnSpc>
                  <a:spcPct val="120000"/>
                </a:lnSpc>
                <a:spcBef>
                  <a:spcPct val="0"/>
                </a:spcBef>
              </a:pPr>
              <a:r>
                <a:rPr lang="zh-CN" altLang="en-US" sz="1600" b="1" dirty="0">
                  <a:solidFill>
                    <a:schemeClr val="bg1"/>
                  </a:solidFill>
                  <a:cs typeface="+mn-ea"/>
                  <a:sym typeface="+mn-lt"/>
                </a:rPr>
                <a:t>低成本</a:t>
              </a:r>
            </a:p>
          </p:txBody>
        </p:sp>
        <p:sp>
          <p:nvSpPr>
            <p:cNvPr id="203" name="文本框 209"/>
            <p:cNvSpPr txBox="1">
              <a:spLocks noChangeArrowheads="1"/>
            </p:cNvSpPr>
            <p:nvPr/>
          </p:nvSpPr>
          <p:spPr bwMode="auto">
            <a:xfrm>
              <a:off x="8306933" y="4229324"/>
              <a:ext cx="3106737"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低成本可以把整个系统的价格拉低，使该系统可以大众化使用</a:t>
              </a:r>
              <a:endParaRPr lang="en-US" altLang="zh-CN" sz="1400" dirty="0">
                <a:solidFill>
                  <a:schemeClr val="bg1"/>
                </a:solidFill>
                <a:latin typeface="+mn-lt"/>
                <a:ea typeface="+mn-ea"/>
                <a:cs typeface="+mn-ea"/>
                <a:sym typeface="+mn-lt"/>
              </a:endParaRPr>
            </a:p>
          </p:txBody>
        </p:sp>
      </p:grpSp>
      <p:grpSp>
        <p:nvGrpSpPr>
          <p:cNvPr id="1032" name="组合 1031"/>
          <p:cNvGrpSpPr/>
          <p:nvPr/>
        </p:nvGrpSpPr>
        <p:grpSpPr>
          <a:xfrm>
            <a:off x="1199243" y="4509520"/>
            <a:ext cx="3576638" cy="1207487"/>
            <a:chOff x="1199243" y="3865786"/>
            <a:chExt cx="3576638" cy="1207487"/>
          </a:xfrm>
        </p:grpSpPr>
        <p:sp>
          <p:nvSpPr>
            <p:cNvPr id="207" name="Freeform 24"/>
            <p:cNvSpPr>
              <a:spLocks noChangeAspect="1" noEditPoints="1"/>
            </p:cNvSpPr>
            <p:nvPr/>
          </p:nvSpPr>
          <p:spPr bwMode="auto">
            <a:xfrm>
              <a:off x="1199243" y="3870549"/>
              <a:ext cx="358775" cy="358775"/>
            </a:xfrm>
            <a:custGeom>
              <a:avLst/>
              <a:gdLst>
                <a:gd name="T0" fmla="*/ 2147483646 w 60"/>
                <a:gd name="T1" fmla="*/ 0 h 60"/>
                <a:gd name="T2" fmla="*/ 0 w 60"/>
                <a:gd name="T3" fmla="*/ 2147483646 h 60"/>
                <a:gd name="T4" fmla="*/ 2147483646 w 60"/>
                <a:gd name="T5" fmla="*/ 2147483646 h 60"/>
                <a:gd name="T6" fmla="*/ 2147483646 w 60"/>
                <a:gd name="T7" fmla="*/ 2147483646 h 60"/>
                <a:gd name="T8" fmla="*/ 2147483646 w 60"/>
                <a:gd name="T9" fmla="*/ 0 h 60"/>
                <a:gd name="T10" fmla="*/ 2147483646 w 60"/>
                <a:gd name="T11" fmla="*/ 2147483646 h 60"/>
                <a:gd name="T12" fmla="*/ 2147483646 w 60"/>
                <a:gd name="T13" fmla="*/ 2147483646 h 60"/>
                <a:gd name="T14" fmla="*/ 2147483646 w 60"/>
                <a:gd name="T15" fmla="*/ 2147483646 h 60"/>
                <a:gd name="T16" fmla="*/ 2147483646 w 60"/>
                <a:gd name="T17" fmla="*/ 2147483646 h 60"/>
                <a:gd name="T18" fmla="*/ 2147483646 w 60"/>
                <a:gd name="T19" fmla="*/ 2147483646 h 60"/>
                <a:gd name="T20" fmla="*/ 2147483646 w 60"/>
                <a:gd name="T21" fmla="*/ 2147483646 h 60"/>
                <a:gd name="T22" fmla="*/ 2147483646 w 60"/>
                <a:gd name="T23" fmla="*/ 2147483646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8" name="文本框 214"/>
            <p:cNvSpPr txBox="1">
              <a:spLocks noChangeArrowheads="1"/>
            </p:cNvSpPr>
            <p:nvPr/>
          </p:nvSpPr>
          <p:spPr bwMode="auto">
            <a:xfrm>
              <a:off x="1667556" y="3865786"/>
              <a:ext cx="100540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spcBef>
                  <a:spcPct val="0"/>
                </a:spcBef>
                <a:buNone/>
              </a:pPr>
              <a:r>
                <a:rPr lang="zh-CN" altLang="en-US" sz="1600" b="1" dirty="0">
                  <a:solidFill>
                    <a:schemeClr val="bg1"/>
                  </a:solidFill>
                  <a:latin typeface="+mn-lt"/>
                  <a:ea typeface="+mn-ea"/>
                  <a:cs typeface="+mn-ea"/>
                  <a:sym typeface="+mn-lt"/>
                </a:rPr>
                <a:t>可靠性高</a:t>
              </a:r>
            </a:p>
          </p:txBody>
        </p:sp>
        <p:sp>
          <p:nvSpPr>
            <p:cNvPr id="209" name="文本框 215"/>
            <p:cNvSpPr txBox="1">
              <a:spLocks noChangeArrowheads="1"/>
            </p:cNvSpPr>
            <p:nvPr/>
          </p:nvSpPr>
          <p:spPr bwMode="auto">
            <a:xfrm>
              <a:off x="1667556" y="4229324"/>
              <a:ext cx="3108325" cy="84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en-US" altLang="zh-CN" sz="1400" dirty="0">
                  <a:solidFill>
                    <a:schemeClr val="bg1"/>
                  </a:solidFill>
                  <a:latin typeface="+mn-lt"/>
                  <a:ea typeface="+mn-ea"/>
                  <a:cs typeface="+mn-ea"/>
                  <a:sym typeface="+mn-lt"/>
                </a:rPr>
                <a:t>51</a:t>
              </a:r>
              <a:r>
                <a:rPr lang="zh-CN" altLang="en-US" sz="1400" dirty="0">
                  <a:solidFill>
                    <a:schemeClr val="bg1"/>
                  </a:solidFill>
                  <a:latin typeface="+mn-lt"/>
                  <a:ea typeface="+mn-ea"/>
                  <a:cs typeface="+mn-ea"/>
                  <a:sym typeface="+mn-lt"/>
                </a:rPr>
                <a:t>系列单片机的稳定毋庸置疑，而且整个系统简洁的结构为极低的故障率奠定基础</a:t>
              </a:r>
              <a:endParaRPr lang="en-US" altLang="zh-CN" sz="1400" dirty="0">
                <a:solidFill>
                  <a:schemeClr val="bg1"/>
                </a:solidFill>
                <a:latin typeface="+mn-lt"/>
                <a:ea typeface="+mn-ea"/>
                <a:cs typeface="+mn-ea"/>
                <a:sym typeface="+mn-lt"/>
              </a:endParaRPr>
            </a:p>
          </p:txBody>
        </p:sp>
      </p:grpSp>
      <p:sp>
        <p:nvSpPr>
          <p:cNvPr id="20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11" name="文本框 210"/>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dirty="0">
                <a:solidFill>
                  <a:schemeClr val="bg1"/>
                </a:solidFill>
                <a:cs typeface="+mn-ea"/>
                <a:sym typeface="+mn-lt"/>
              </a:rPr>
              <a:t>选题意义</a:t>
            </a:r>
          </a:p>
        </p:txBody>
      </p:sp>
      <p:grpSp>
        <p:nvGrpSpPr>
          <p:cNvPr id="213" name="组合 212"/>
          <p:cNvGrpSpPr/>
          <p:nvPr>
            <p:custDataLst>
              <p:tags r:id="rId2"/>
            </p:custDataLst>
          </p:nvPr>
        </p:nvGrpSpPr>
        <p:grpSpPr>
          <a:xfrm>
            <a:off x="319026" y="372249"/>
            <a:ext cx="407472" cy="407472"/>
            <a:chOff x="-1828799" y="-88608"/>
            <a:chExt cx="754743" cy="754743"/>
          </a:xfrm>
        </p:grpSpPr>
        <p:sp>
          <p:nvSpPr>
            <p:cNvPr id="212" name="椭圆 21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7" name="椭圆 216"/>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031" name="组合 1030"/>
          <p:cNvGrpSpPr/>
          <p:nvPr/>
        </p:nvGrpSpPr>
        <p:grpSpPr>
          <a:xfrm>
            <a:off x="1211943" y="2172825"/>
            <a:ext cx="3572782" cy="1210741"/>
            <a:chOff x="1211943" y="2186211"/>
            <a:chExt cx="3572782" cy="1210741"/>
          </a:xfrm>
        </p:grpSpPr>
        <p:sp>
          <p:nvSpPr>
            <p:cNvPr id="204" name="Freeform 24"/>
            <p:cNvSpPr>
              <a:spLocks noChangeAspect="1" noEditPoints="1"/>
            </p:cNvSpPr>
            <p:nvPr/>
          </p:nvSpPr>
          <p:spPr bwMode="auto">
            <a:xfrm>
              <a:off x="1211943" y="2190974"/>
              <a:ext cx="358775" cy="360362"/>
            </a:xfrm>
            <a:custGeom>
              <a:avLst/>
              <a:gdLst>
                <a:gd name="T0" fmla="*/ 2147483646 w 60"/>
                <a:gd name="T1" fmla="*/ 0 h 60"/>
                <a:gd name="T2" fmla="*/ 0 w 60"/>
                <a:gd name="T3" fmla="*/ 2147483646 h 60"/>
                <a:gd name="T4" fmla="*/ 2147483646 w 60"/>
                <a:gd name="T5" fmla="*/ 2147483646 h 60"/>
                <a:gd name="T6" fmla="*/ 2147483646 w 60"/>
                <a:gd name="T7" fmla="*/ 2147483646 h 60"/>
                <a:gd name="T8" fmla="*/ 2147483646 w 60"/>
                <a:gd name="T9" fmla="*/ 0 h 60"/>
                <a:gd name="T10" fmla="*/ 2147483646 w 60"/>
                <a:gd name="T11" fmla="*/ 2147483646 h 60"/>
                <a:gd name="T12" fmla="*/ 2147483646 w 60"/>
                <a:gd name="T13" fmla="*/ 2147483646 h 60"/>
                <a:gd name="T14" fmla="*/ 2147483646 w 60"/>
                <a:gd name="T15" fmla="*/ 2147483646 h 60"/>
                <a:gd name="T16" fmla="*/ 2147483646 w 60"/>
                <a:gd name="T17" fmla="*/ 2147483646 h 60"/>
                <a:gd name="T18" fmla="*/ 2147483646 w 60"/>
                <a:gd name="T19" fmla="*/ 2147483646 h 60"/>
                <a:gd name="T20" fmla="*/ 2147483646 w 60"/>
                <a:gd name="T21" fmla="*/ 2147483646 h 60"/>
                <a:gd name="T22" fmla="*/ 2147483646 w 60"/>
                <a:gd name="T23" fmla="*/ 2147483646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5" name="文本框 211"/>
            <p:cNvSpPr txBox="1">
              <a:spLocks noChangeArrowheads="1"/>
            </p:cNvSpPr>
            <p:nvPr/>
          </p:nvSpPr>
          <p:spPr bwMode="auto">
            <a:xfrm>
              <a:off x="1680256" y="2186211"/>
              <a:ext cx="595035"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安全</a:t>
              </a:r>
            </a:p>
          </p:txBody>
        </p:sp>
        <p:sp>
          <p:nvSpPr>
            <p:cNvPr id="220" name="文本框 206"/>
            <p:cNvSpPr txBox="1">
              <a:spLocks noChangeArrowheads="1"/>
            </p:cNvSpPr>
            <p:nvPr/>
          </p:nvSpPr>
          <p:spPr bwMode="auto">
            <a:xfrm>
              <a:off x="1677988" y="2551336"/>
              <a:ext cx="3106737" cy="84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自动雨刷的存在免去了驾驶员雨天驾驶过程中因操纵雨刷而导致的注意力分散的问题</a:t>
              </a:r>
              <a:endParaRPr lang="en-US" altLang="zh-CN" sz="1400" dirty="0">
                <a:solidFill>
                  <a:schemeClr val="bg1"/>
                </a:solidFill>
                <a:latin typeface="+mn-lt"/>
                <a:ea typeface="+mn-ea"/>
                <a:cs typeface="+mn-ea"/>
                <a:sym typeface="+mn-lt"/>
              </a:endParaRPr>
            </a:p>
          </p:txBody>
        </p:sp>
      </p:grpSp>
      <p:sp>
        <p:nvSpPr>
          <p:cNvPr id="1029" name="Freeform 8"/>
          <p:cNvSpPr>
            <a:spLocks noEditPoints="1"/>
          </p:cNvSpPr>
          <p:nvPr/>
        </p:nvSpPr>
        <p:spPr bwMode="auto">
          <a:xfrm>
            <a:off x="4962677" y="2753925"/>
            <a:ext cx="2266646" cy="2264550"/>
          </a:xfrm>
          <a:custGeom>
            <a:avLst/>
            <a:gdLst>
              <a:gd name="T0" fmla="*/ 3681 w 4322"/>
              <a:gd name="T1" fmla="*/ 3676 h 4318"/>
              <a:gd name="T2" fmla="*/ 643 w 4322"/>
              <a:gd name="T3" fmla="*/ 642 h 4318"/>
              <a:gd name="T4" fmla="*/ 3681 w 4322"/>
              <a:gd name="T5" fmla="*/ 642 h 4318"/>
              <a:gd name="T6" fmla="*/ 450 w 4322"/>
              <a:gd name="T7" fmla="*/ 449 h 4318"/>
              <a:gd name="T8" fmla="*/ 3873 w 4322"/>
              <a:gd name="T9" fmla="*/ 3868 h 4318"/>
              <a:gd name="T10" fmla="*/ 2114 w 4322"/>
              <a:gd name="T11" fmla="*/ 1295 h 4318"/>
              <a:gd name="T12" fmla="*/ 1149 w 4322"/>
              <a:gd name="T13" fmla="*/ 3023 h 4318"/>
              <a:gd name="T14" fmla="*/ 2114 w 4322"/>
              <a:gd name="T15" fmla="*/ 1295 h 4318"/>
              <a:gd name="T16" fmla="*/ 2306 w 4322"/>
              <a:gd name="T17" fmla="*/ 1103 h 4318"/>
              <a:gd name="T18" fmla="*/ 956 w 4322"/>
              <a:gd name="T19" fmla="*/ 3215 h 4318"/>
              <a:gd name="T20" fmla="*/ 2306 w 4322"/>
              <a:gd name="T21" fmla="*/ 1103 h 4318"/>
              <a:gd name="T22" fmla="*/ 3173 w 4322"/>
              <a:gd name="T23" fmla="*/ 1825 h 4318"/>
              <a:gd name="T24" fmla="*/ 2787 w 4322"/>
              <a:gd name="T25" fmla="*/ 1295 h 4318"/>
              <a:gd name="T26" fmla="*/ 3173 w 4322"/>
              <a:gd name="T27" fmla="*/ 1295 h 4318"/>
              <a:gd name="T28" fmla="*/ 2594 w 4322"/>
              <a:gd name="T29" fmla="*/ 1103 h 4318"/>
              <a:gd name="T30" fmla="*/ 3366 w 4322"/>
              <a:gd name="T31" fmla="*/ 2017 h 4318"/>
              <a:gd name="T32" fmla="*/ 3173 w 4322"/>
              <a:gd name="T33" fmla="*/ 2499 h 4318"/>
              <a:gd name="T34" fmla="*/ 2787 w 4322"/>
              <a:gd name="T35" fmla="*/ 3023 h 4318"/>
              <a:gd name="T36" fmla="*/ 3173 w 4322"/>
              <a:gd name="T37" fmla="*/ 2499 h 4318"/>
              <a:gd name="T38" fmla="*/ 3366 w 4322"/>
              <a:gd name="T39" fmla="*/ 2306 h 4318"/>
              <a:gd name="T40" fmla="*/ 2594 w 4322"/>
              <a:gd name="T41" fmla="*/ 3215 h 4318"/>
              <a:gd name="T42" fmla="*/ 3366 w 4322"/>
              <a:gd name="T43" fmla="*/ 2306 h 4318"/>
              <a:gd name="T44" fmla="*/ 1207 w 4322"/>
              <a:gd name="T45" fmla="*/ 0 h 4318"/>
              <a:gd name="T46" fmla="*/ 1399 w 4322"/>
              <a:gd name="T47" fmla="*/ 481 h 4318"/>
              <a:gd name="T48" fmla="*/ 1970 w 4322"/>
              <a:gd name="T49" fmla="*/ 0 h 4318"/>
              <a:gd name="T50" fmla="*/ 1778 w 4322"/>
              <a:gd name="T51" fmla="*/ 481 h 4318"/>
              <a:gd name="T52" fmla="*/ 1970 w 4322"/>
              <a:gd name="T53" fmla="*/ 0 h 4318"/>
              <a:gd name="T54" fmla="*/ 2352 w 4322"/>
              <a:gd name="T55" fmla="*/ 0 h 4318"/>
              <a:gd name="T56" fmla="*/ 2545 w 4322"/>
              <a:gd name="T57" fmla="*/ 481 h 4318"/>
              <a:gd name="T58" fmla="*/ 3116 w 4322"/>
              <a:gd name="T59" fmla="*/ 0 h 4318"/>
              <a:gd name="T60" fmla="*/ 2923 w 4322"/>
              <a:gd name="T61" fmla="*/ 481 h 4318"/>
              <a:gd name="T62" fmla="*/ 3116 w 4322"/>
              <a:gd name="T63" fmla="*/ 0 h 4318"/>
              <a:gd name="T64" fmla="*/ 1207 w 4322"/>
              <a:gd name="T65" fmla="*/ 3837 h 4318"/>
              <a:gd name="T66" fmla="*/ 1399 w 4322"/>
              <a:gd name="T67" fmla="*/ 4318 h 4318"/>
              <a:gd name="T68" fmla="*/ 1970 w 4322"/>
              <a:gd name="T69" fmla="*/ 3837 h 4318"/>
              <a:gd name="T70" fmla="*/ 1778 w 4322"/>
              <a:gd name="T71" fmla="*/ 4318 h 4318"/>
              <a:gd name="T72" fmla="*/ 1970 w 4322"/>
              <a:gd name="T73" fmla="*/ 3837 h 4318"/>
              <a:gd name="T74" fmla="*/ 2352 w 4322"/>
              <a:gd name="T75" fmla="*/ 3837 h 4318"/>
              <a:gd name="T76" fmla="*/ 2545 w 4322"/>
              <a:gd name="T77" fmla="*/ 4318 h 4318"/>
              <a:gd name="T78" fmla="*/ 3116 w 4322"/>
              <a:gd name="T79" fmla="*/ 3837 h 4318"/>
              <a:gd name="T80" fmla="*/ 2923 w 4322"/>
              <a:gd name="T81" fmla="*/ 4318 h 4318"/>
              <a:gd name="T82" fmla="*/ 3116 w 4322"/>
              <a:gd name="T83" fmla="*/ 3837 h 4318"/>
              <a:gd name="T84" fmla="*/ 0 w 4322"/>
              <a:gd name="T85" fmla="*/ 2920 h 4318"/>
              <a:gd name="T86" fmla="*/ 482 w 4322"/>
              <a:gd name="T87" fmla="*/ 3113 h 4318"/>
              <a:gd name="T88" fmla="*/ 482 w 4322"/>
              <a:gd name="T89" fmla="*/ 2348 h 4318"/>
              <a:gd name="T90" fmla="*/ 0 w 4322"/>
              <a:gd name="T91" fmla="*/ 2541 h 4318"/>
              <a:gd name="T92" fmla="*/ 482 w 4322"/>
              <a:gd name="T93" fmla="*/ 2348 h 4318"/>
              <a:gd name="T94" fmla="*/ 0 w 4322"/>
              <a:gd name="T95" fmla="*/ 1777 h 4318"/>
              <a:gd name="T96" fmla="*/ 482 w 4322"/>
              <a:gd name="T97" fmla="*/ 1969 h 4318"/>
              <a:gd name="T98" fmla="*/ 482 w 4322"/>
              <a:gd name="T99" fmla="*/ 1205 h 4318"/>
              <a:gd name="T100" fmla="*/ 0 w 4322"/>
              <a:gd name="T101" fmla="*/ 1397 h 4318"/>
              <a:gd name="T102" fmla="*/ 482 w 4322"/>
              <a:gd name="T103" fmla="*/ 1205 h 4318"/>
              <a:gd name="T104" fmla="*/ 3840 w 4322"/>
              <a:gd name="T105" fmla="*/ 2920 h 4318"/>
              <a:gd name="T106" fmla="*/ 4322 w 4322"/>
              <a:gd name="T107" fmla="*/ 3113 h 4318"/>
              <a:gd name="T108" fmla="*/ 4322 w 4322"/>
              <a:gd name="T109" fmla="*/ 2348 h 4318"/>
              <a:gd name="T110" fmla="*/ 3840 w 4322"/>
              <a:gd name="T111" fmla="*/ 2541 h 4318"/>
              <a:gd name="T112" fmla="*/ 4322 w 4322"/>
              <a:gd name="T113" fmla="*/ 2348 h 4318"/>
              <a:gd name="T114" fmla="*/ 3840 w 4322"/>
              <a:gd name="T115" fmla="*/ 1777 h 4318"/>
              <a:gd name="T116" fmla="*/ 4322 w 4322"/>
              <a:gd name="T117" fmla="*/ 1969 h 4318"/>
              <a:gd name="T118" fmla="*/ 4322 w 4322"/>
              <a:gd name="T119" fmla="*/ 1205 h 4318"/>
              <a:gd name="T120" fmla="*/ 3840 w 4322"/>
              <a:gd name="T121" fmla="*/ 1397 h 4318"/>
              <a:gd name="T122" fmla="*/ 4322 w 4322"/>
              <a:gd name="T123" fmla="*/ 1205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2" h="4318">
                <a:moveTo>
                  <a:pt x="3681" y="642"/>
                </a:moveTo>
                <a:lnTo>
                  <a:pt x="3681" y="3676"/>
                </a:lnTo>
                <a:lnTo>
                  <a:pt x="643" y="3676"/>
                </a:lnTo>
                <a:lnTo>
                  <a:pt x="643" y="642"/>
                </a:lnTo>
                <a:lnTo>
                  <a:pt x="3681" y="642"/>
                </a:lnTo>
                <a:lnTo>
                  <a:pt x="3681" y="642"/>
                </a:lnTo>
                <a:close/>
                <a:moveTo>
                  <a:pt x="3873" y="449"/>
                </a:moveTo>
                <a:lnTo>
                  <a:pt x="450" y="449"/>
                </a:lnTo>
                <a:lnTo>
                  <a:pt x="450" y="3868"/>
                </a:lnTo>
                <a:lnTo>
                  <a:pt x="3873" y="3868"/>
                </a:lnTo>
                <a:lnTo>
                  <a:pt x="3873" y="449"/>
                </a:lnTo>
                <a:close/>
                <a:moveTo>
                  <a:pt x="2114" y="1295"/>
                </a:moveTo>
                <a:lnTo>
                  <a:pt x="2114" y="3023"/>
                </a:lnTo>
                <a:lnTo>
                  <a:pt x="1149" y="3023"/>
                </a:lnTo>
                <a:lnTo>
                  <a:pt x="1149" y="1295"/>
                </a:lnTo>
                <a:lnTo>
                  <a:pt x="2114" y="1295"/>
                </a:lnTo>
                <a:lnTo>
                  <a:pt x="2114" y="1295"/>
                </a:lnTo>
                <a:close/>
                <a:moveTo>
                  <a:pt x="2306" y="1103"/>
                </a:moveTo>
                <a:lnTo>
                  <a:pt x="956" y="1103"/>
                </a:lnTo>
                <a:lnTo>
                  <a:pt x="956" y="3215"/>
                </a:lnTo>
                <a:lnTo>
                  <a:pt x="2306" y="3215"/>
                </a:lnTo>
                <a:lnTo>
                  <a:pt x="2306" y="1103"/>
                </a:lnTo>
                <a:close/>
                <a:moveTo>
                  <a:pt x="3173" y="1295"/>
                </a:moveTo>
                <a:lnTo>
                  <a:pt x="3173" y="1825"/>
                </a:lnTo>
                <a:lnTo>
                  <a:pt x="2787" y="1825"/>
                </a:lnTo>
                <a:lnTo>
                  <a:pt x="2787" y="1295"/>
                </a:lnTo>
                <a:lnTo>
                  <a:pt x="3173" y="1295"/>
                </a:lnTo>
                <a:lnTo>
                  <a:pt x="3173" y="1295"/>
                </a:lnTo>
                <a:close/>
                <a:moveTo>
                  <a:pt x="3366" y="1103"/>
                </a:moveTo>
                <a:lnTo>
                  <a:pt x="2594" y="1103"/>
                </a:lnTo>
                <a:lnTo>
                  <a:pt x="2594" y="2017"/>
                </a:lnTo>
                <a:lnTo>
                  <a:pt x="3366" y="2017"/>
                </a:lnTo>
                <a:lnTo>
                  <a:pt x="3366" y="1103"/>
                </a:lnTo>
                <a:close/>
                <a:moveTo>
                  <a:pt x="3173" y="2499"/>
                </a:moveTo>
                <a:lnTo>
                  <a:pt x="3173" y="3023"/>
                </a:lnTo>
                <a:lnTo>
                  <a:pt x="2787" y="3023"/>
                </a:lnTo>
                <a:lnTo>
                  <a:pt x="2787" y="2499"/>
                </a:lnTo>
                <a:lnTo>
                  <a:pt x="3173" y="2499"/>
                </a:lnTo>
                <a:lnTo>
                  <a:pt x="3173" y="2499"/>
                </a:lnTo>
                <a:close/>
                <a:moveTo>
                  <a:pt x="3366" y="2306"/>
                </a:moveTo>
                <a:lnTo>
                  <a:pt x="2594" y="2306"/>
                </a:lnTo>
                <a:lnTo>
                  <a:pt x="2594" y="3215"/>
                </a:lnTo>
                <a:lnTo>
                  <a:pt x="3366" y="3215"/>
                </a:lnTo>
                <a:lnTo>
                  <a:pt x="3366" y="2306"/>
                </a:lnTo>
                <a:close/>
                <a:moveTo>
                  <a:pt x="1399" y="0"/>
                </a:moveTo>
                <a:lnTo>
                  <a:pt x="1207" y="0"/>
                </a:lnTo>
                <a:lnTo>
                  <a:pt x="1207" y="481"/>
                </a:lnTo>
                <a:lnTo>
                  <a:pt x="1399" y="481"/>
                </a:lnTo>
                <a:lnTo>
                  <a:pt x="1399" y="0"/>
                </a:lnTo>
                <a:close/>
                <a:moveTo>
                  <a:pt x="1970" y="0"/>
                </a:moveTo>
                <a:lnTo>
                  <a:pt x="1778" y="0"/>
                </a:lnTo>
                <a:lnTo>
                  <a:pt x="1778" y="481"/>
                </a:lnTo>
                <a:lnTo>
                  <a:pt x="1970" y="481"/>
                </a:lnTo>
                <a:lnTo>
                  <a:pt x="1970" y="0"/>
                </a:lnTo>
                <a:close/>
                <a:moveTo>
                  <a:pt x="2545" y="0"/>
                </a:moveTo>
                <a:lnTo>
                  <a:pt x="2352" y="0"/>
                </a:lnTo>
                <a:lnTo>
                  <a:pt x="2352" y="481"/>
                </a:lnTo>
                <a:lnTo>
                  <a:pt x="2545" y="481"/>
                </a:lnTo>
                <a:lnTo>
                  <a:pt x="2545" y="0"/>
                </a:lnTo>
                <a:close/>
                <a:moveTo>
                  <a:pt x="3116" y="0"/>
                </a:moveTo>
                <a:lnTo>
                  <a:pt x="2923" y="0"/>
                </a:lnTo>
                <a:lnTo>
                  <a:pt x="2923" y="481"/>
                </a:lnTo>
                <a:lnTo>
                  <a:pt x="3116" y="481"/>
                </a:lnTo>
                <a:lnTo>
                  <a:pt x="3116" y="0"/>
                </a:lnTo>
                <a:close/>
                <a:moveTo>
                  <a:pt x="1399" y="3837"/>
                </a:moveTo>
                <a:lnTo>
                  <a:pt x="1207" y="3837"/>
                </a:lnTo>
                <a:lnTo>
                  <a:pt x="1207" y="4318"/>
                </a:lnTo>
                <a:lnTo>
                  <a:pt x="1399" y="4318"/>
                </a:lnTo>
                <a:lnTo>
                  <a:pt x="1399" y="3837"/>
                </a:lnTo>
                <a:close/>
                <a:moveTo>
                  <a:pt x="1970" y="3837"/>
                </a:moveTo>
                <a:lnTo>
                  <a:pt x="1778" y="3837"/>
                </a:lnTo>
                <a:lnTo>
                  <a:pt x="1778" y="4318"/>
                </a:lnTo>
                <a:lnTo>
                  <a:pt x="1970" y="4318"/>
                </a:lnTo>
                <a:lnTo>
                  <a:pt x="1970" y="3837"/>
                </a:lnTo>
                <a:close/>
                <a:moveTo>
                  <a:pt x="2545" y="3837"/>
                </a:moveTo>
                <a:lnTo>
                  <a:pt x="2352" y="3837"/>
                </a:lnTo>
                <a:lnTo>
                  <a:pt x="2352" y="4318"/>
                </a:lnTo>
                <a:lnTo>
                  <a:pt x="2545" y="4318"/>
                </a:lnTo>
                <a:lnTo>
                  <a:pt x="2545" y="3837"/>
                </a:lnTo>
                <a:close/>
                <a:moveTo>
                  <a:pt x="3116" y="3837"/>
                </a:moveTo>
                <a:lnTo>
                  <a:pt x="2923" y="3837"/>
                </a:lnTo>
                <a:lnTo>
                  <a:pt x="2923" y="4318"/>
                </a:lnTo>
                <a:lnTo>
                  <a:pt x="3116" y="4318"/>
                </a:lnTo>
                <a:lnTo>
                  <a:pt x="3116" y="3837"/>
                </a:lnTo>
                <a:close/>
                <a:moveTo>
                  <a:pt x="482" y="2920"/>
                </a:moveTo>
                <a:lnTo>
                  <a:pt x="0" y="2920"/>
                </a:lnTo>
                <a:lnTo>
                  <a:pt x="0" y="3113"/>
                </a:lnTo>
                <a:lnTo>
                  <a:pt x="482" y="3113"/>
                </a:lnTo>
                <a:lnTo>
                  <a:pt x="482" y="2920"/>
                </a:lnTo>
                <a:close/>
                <a:moveTo>
                  <a:pt x="482" y="2348"/>
                </a:moveTo>
                <a:lnTo>
                  <a:pt x="0" y="2348"/>
                </a:lnTo>
                <a:lnTo>
                  <a:pt x="0" y="2541"/>
                </a:lnTo>
                <a:lnTo>
                  <a:pt x="482" y="2541"/>
                </a:lnTo>
                <a:lnTo>
                  <a:pt x="482" y="2348"/>
                </a:lnTo>
                <a:close/>
                <a:moveTo>
                  <a:pt x="482" y="1777"/>
                </a:moveTo>
                <a:lnTo>
                  <a:pt x="0" y="1777"/>
                </a:lnTo>
                <a:lnTo>
                  <a:pt x="0" y="1969"/>
                </a:lnTo>
                <a:lnTo>
                  <a:pt x="482" y="1969"/>
                </a:lnTo>
                <a:lnTo>
                  <a:pt x="482" y="1777"/>
                </a:lnTo>
                <a:close/>
                <a:moveTo>
                  <a:pt x="482" y="1205"/>
                </a:moveTo>
                <a:lnTo>
                  <a:pt x="0" y="1205"/>
                </a:lnTo>
                <a:lnTo>
                  <a:pt x="0" y="1397"/>
                </a:lnTo>
                <a:lnTo>
                  <a:pt x="482" y="1397"/>
                </a:lnTo>
                <a:lnTo>
                  <a:pt x="482" y="1205"/>
                </a:lnTo>
                <a:close/>
                <a:moveTo>
                  <a:pt x="4322" y="2920"/>
                </a:moveTo>
                <a:lnTo>
                  <a:pt x="3840" y="2920"/>
                </a:lnTo>
                <a:lnTo>
                  <a:pt x="3840" y="3113"/>
                </a:lnTo>
                <a:lnTo>
                  <a:pt x="4322" y="3113"/>
                </a:lnTo>
                <a:lnTo>
                  <a:pt x="4322" y="2920"/>
                </a:lnTo>
                <a:close/>
                <a:moveTo>
                  <a:pt x="4322" y="2348"/>
                </a:moveTo>
                <a:lnTo>
                  <a:pt x="3840" y="2348"/>
                </a:lnTo>
                <a:lnTo>
                  <a:pt x="3840" y="2541"/>
                </a:lnTo>
                <a:lnTo>
                  <a:pt x="4322" y="2541"/>
                </a:lnTo>
                <a:lnTo>
                  <a:pt x="4322" y="2348"/>
                </a:lnTo>
                <a:close/>
                <a:moveTo>
                  <a:pt x="4322" y="1777"/>
                </a:moveTo>
                <a:lnTo>
                  <a:pt x="3840" y="1777"/>
                </a:lnTo>
                <a:lnTo>
                  <a:pt x="3840" y="1969"/>
                </a:lnTo>
                <a:lnTo>
                  <a:pt x="4322" y="1969"/>
                </a:lnTo>
                <a:lnTo>
                  <a:pt x="4322" y="1777"/>
                </a:lnTo>
                <a:close/>
                <a:moveTo>
                  <a:pt x="4322" y="1205"/>
                </a:moveTo>
                <a:lnTo>
                  <a:pt x="3840" y="1205"/>
                </a:lnTo>
                <a:lnTo>
                  <a:pt x="3840" y="1397"/>
                </a:lnTo>
                <a:lnTo>
                  <a:pt x="4322" y="1397"/>
                </a:lnTo>
                <a:lnTo>
                  <a:pt x="4322" y="1205"/>
                </a:lnTo>
                <a:close/>
              </a:path>
            </a:pathLst>
          </a:custGeom>
          <a:solidFill>
            <a:schemeClr val="accent1"/>
          </a:solidFill>
          <a:ln>
            <a:noFill/>
          </a:ln>
          <a:effectLst>
            <a:glow rad="228600">
              <a:schemeClr val="accent1">
                <a:satMod val="175000"/>
                <a:alpha val="40000"/>
              </a:schemeClr>
            </a:glow>
          </a:effectLst>
        </p:spPr>
        <p:txBody>
          <a:bodyPr vert="horz" wrap="square" lIns="91440" tIns="45720" rIns="91440" bIns="45720" numCol="1" anchor="t" anchorCtr="0" compatLnSpc="1"/>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研究方法及过程</a:t>
            </a:r>
            <a:endParaRPr lang="zh-CN" altLang="en-US" sz="3200" b="1"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dirty="0">
                <a:solidFill>
                  <a:schemeClr val="bg1"/>
                </a:solidFill>
                <a:latin typeface="Arial" panose="020B0604020202020204" pitchFamily="34" charset="0"/>
                <a:ea typeface="微软雅黑" panose="020B0503020204020204" pitchFamily="34" charset="-122"/>
              </a:rPr>
              <a:t>02</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0"/>
          <p:cNvSpPr/>
          <p:nvPr/>
        </p:nvSpPr>
        <p:spPr>
          <a:xfrm>
            <a:off x="1295401" y="2207365"/>
            <a:ext cx="2819400" cy="1504555"/>
          </a:xfrm>
          <a:prstGeom prst="roundRect">
            <a:avLst>
              <a:gd name="adj" fmla="val 5694"/>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3" name="Group 6"/>
          <p:cNvGrpSpPr/>
          <p:nvPr/>
        </p:nvGrpSpPr>
        <p:grpSpPr>
          <a:xfrm>
            <a:off x="2325843" y="1796378"/>
            <a:ext cx="803870" cy="803870"/>
            <a:chOff x="2247900" y="1225947"/>
            <a:chExt cx="914400" cy="914400"/>
          </a:xfrm>
        </p:grpSpPr>
        <p:sp>
          <p:nvSpPr>
            <p:cNvPr id="4" name="Rounded Rectangle 7"/>
            <p:cNvSpPr/>
            <p:nvPr/>
          </p:nvSpPr>
          <p:spPr>
            <a:xfrm>
              <a:off x="22479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5" name="Freeform 57"/>
            <p:cNvSpPr>
              <a:spLocks noChangeArrowheads="1"/>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6" name="Rounded Rectangle 39"/>
          <p:cNvSpPr/>
          <p:nvPr/>
        </p:nvSpPr>
        <p:spPr>
          <a:xfrm>
            <a:off x="4686300" y="2207365"/>
            <a:ext cx="2819400" cy="1504555"/>
          </a:xfrm>
          <a:prstGeom prst="roundRect">
            <a:avLst>
              <a:gd name="adj" fmla="val 5694"/>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7" name="Group 12"/>
          <p:cNvGrpSpPr/>
          <p:nvPr/>
        </p:nvGrpSpPr>
        <p:grpSpPr>
          <a:xfrm>
            <a:off x="5694065" y="1796376"/>
            <a:ext cx="803870" cy="803870"/>
            <a:chOff x="5638800" y="1225947"/>
            <a:chExt cx="914400" cy="914400"/>
          </a:xfrm>
        </p:grpSpPr>
        <p:sp>
          <p:nvSpPr>
            <p:cNvPr id="8" name="Rounded Rectangle 13"/>
            <p:cNvSpPr/>
            <p:nvPr/>
          </p:nvSpPr>
          <p:spPr>
            <a:xfrm>
              <a:off x="56388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9" name="Freeform 138"/>
            <p:cNvSpPr>
              <a:spLocks noChangeArrowheads="1"/>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0" name="Rounded Rectangle 5"/>
          <p:cNvSpPr/>
          <p:nvPr/>
        </p:nvSpPr>
        <p:spPr>
          <a:xfrm>
            <a:off x="8077200" y="2207365"/>
            <a:ext cx="2819400" cy="1504555"/>
          </a:xfrm>
          <a:prstGeom prst="roundRect">
            <a:avLst>
              <a:gd name="adj" fmla="val 5694"/>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1" name="Group 9"/>
          <p:cNvGrpSpPr/>
          <p:nvPr/>
        </p:nvGrpSpPr>
        <p:grpSpPr>
          <a:xfrm>
            <a:off x="9084964" y="1793523"/>
            <a:ext cx="803870" cy="803870"/>
            <a:chOff x="9029700" y="1225947"/>
            <a:chExt cx="914400" cy="914400"/>
          </a:xfrm>
        </p:grpSpPr>
        <p:sp>
          <p:nvSpPr>
            <p:cNvPr id="12" name="Rounded Rectangle 10"/>
            <p:cNvSpPr/>
            <p:nvPr/>
          </p:nvSpPr>
          <p:spPr>
            <a:xfrm>
              <a:off x="9029700" y="1225947"/>
              <a:ext cx="914400" cy="914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13" name="Freeform 100"/>
            <p:cNvSpPr>
              <a:spLocks noChangeArrowheads="1"/>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4" name="Rounded Rectangle 43"/>
          <p:cNvSpPr/>
          <p:nvPr/>
        </p:nvSpPr>
        <p:spPr>
          <a:xfrm>
            <a:off x="1295401" y="4483051"/>
            <a:ext cx="2819400" cy="1504555"/>
          </a:xfrm>
          <a:prstGeom prst="roundRect">
            <a:avLst>
              <a:gd name="adj" fmla="val 5694"/>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5" name="Group 24"/>
          <p:cNvGrpSpPr/>
          <p:nvPr/>
        </p:nvGrpSpPr>
        <p:grpSpPr>
          <a:xfrm>
            <a:off x="2303165" y="4063910"/>
            <a:ext cx="803870" cy="803870"/>
            <a:chOff x="2247900" y="1225947"/>
            <a:chExt cx="914400" cy="914400"/>
          </a:xfrm>
        </p:grpSpPr>
        <p:sp>
          <p:nvSpPr>
            <p:cNvPr id="16" name="Rounded Rectangle 25"/>
            <p:cNvSpPr/>
            <p:nvPr/>
          </p:nvSpPr>
          <p:spPr>
            <a:xfrm>
              <a:off x="2247900" y="1225947"/>
              <a:ext cx="914400" cy="914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17" name="Freeform 57"/>
            <p:cNvSpPr>
              <a:spLocks noChangeArrowheads="1"/>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8" name="Rounded Rectangle 42"/>
          <p:cNvSpPr/>
          <p:nvPr/>
        </p:nvSpPr>
        <p:spPr>
          <a:xfrm>
            <a:off x="4686300" y="4483051"/>
            <a:ext cx="2819400" cy="1504555"/>
          </a:xfrm>
          <a:prstGeom prst="roundRect">
            <a:avLst>
              <a:gd name="adj" fmla="val 5694"/>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9" name="Group 30"/>
          <p:cNvGrpSpPr/>
          <p:nvPr/>
        </p:nvGrpSpPr>
        <p:grpSpPr>
          <a:xfrm>
            <a:off x="5694065" y="4063908"/>
            <a:ext cx="803870" cy="803870"/>
            <a:chOff x="5638800" y="1225947"/>
            <a:chExt cx="914400" cy="914400"/>
          </a:xfrm>
        </p:grpSpPr>
        <p:sp>
          <p:nvSpPr>
            <p:cNvPr id="20" name="Rounded Rectangle 31"/>
            <p:cNvSpPr/>
            <p:nvPr/>
          </p:nvSpPr>
          <p:spPr>
            <a:xfrm>
              <a:off x="56388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21" name="Freeform 138"/>
            <p:cNvSpPr>
              <a:spLocks noChangeArrowheads="1"/>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22" name="Rounded Rectangle 41"/>
          <p:cNvSpPr/>
          <p:nvPr/>
        </p:nvSpPr>
        <p:spPr>
          <a:xfrm>
            <a:off x="8077200" y="4483051"/>
            <a:ext cx="2819400" cy="1504555"/>
          </a:xfrm>
          <a:prstGeom prst="roundRect">
            <a:avLst>
              <a:gd name="adj" fmla="val 5694"/>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23" name="Group 27"/>
          <p:cNvGrpSpPr/>
          <p:nvPr/>
        </p:nvGrpSpPr>
        <p:grpSpPr>
          <a:xfrm>
            <a:off x="9084964" y="4061055"/>
            <a:ext cx="803870" cy="803870"/>
            <a:chOff x="9029700" y="1225947"/>
            <a:chExt cx="914400" cy="914400"/>
          </a:xfrm>
        </p:grpSpPr>
        <p:sp>
          <p:nvSpPr>
            <p:cNvPr id="24" name="Rounded Rectangle 28"/>
            <p:cNvSpPr/>
            <p:nvPr/>
          </p:nvSpPr>
          <p:spPr>
            <a:xfrm>
              <a:off x="90297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25" name="Freeform 100"/>
            <p:cNvSpPr>
              <a:spLocks noChangeArrowheads="1"/>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26" name="文本框 33"/>
          <p:cNvSpPr txBox="1">
            <a:spLocks noChangeArrowheads="1"/>
          </p:cNvSpPr>
          <p:nvPr/>
        </p:nvSpPr>
        <p:spPr bwMode="auto">
          <a:xfrm>
            <a:off x="2208912" y="2654422"/>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需求分析</a:t>
            </a:r>
          </a:p>
        </p:txBody>
      </p:sp>
      <p:sp>
        <p:nvSpPr>
          <p:cNvPr id="27" name="文本框 37"/>
          <p:cNvSpPr txBox="1">
            <a:spLocks noChangeArrowheads="1"/>
          </p:cNvSpPr>
          <p:nvPr/>
        </p:nvSpPr>
        <p:spPr bwMode="auto">
          <a:xfrm>
            <a:off x="1573873" y="3025999"/>
            <a:ext cx="2307811"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自动雨刷系统的必要性</a:t>
            </a:r>
            <a:endParaRPr lang="en-US" altLang="zh-CN" sz="1400" dirty="0">
              <a:solidFill>
                <a:schemeClr val="bg1"/>
              </a:solidFill>
              <a:latin typeface="+mn-lt"/>
              <a:ea typeface="+mn-ea"/>
              <a:cs typeface="+mn-ea"/>
              <a:sym typeface="+mn-lt"/>
            </a:endParaRPr>
          </a:p>
        </p:txBody>
      </p:sp>
      <p:sp>
        <p:nvSpPr>
          <p:cNvPr id="28" name="文本框 33"/>
          <p:cNvSpPr txBox="1">
            <a:spLocks noChangeArrowheads="1"/>
          </p:cNvSpPr>
          <p:nvPr/>
        </p:nvSpPr>
        <p:spPr bwMode="auto">
          <a:xfrm>
            <a:off x="5541392" y="2654422"/>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查阅文献</a:t>
            </a:r>
          </a:p>
        </p:txBody>
      </p:sp>
      <p:sp>
        <p:nvSpPr>
          <p:cNvPr id="29" name="文本框 37"/>
          <p:cNvSpPr txBox="1">
            <a:spLocks noChangeArrowheads="1"/>
          </p:cNvSpPr>
          <p:nvPr/>
        </p:nvSpPr>
        <p:spPr bwMode="auto">
          <a:xfrm>
            <a:off x="4906353" y="3025999"/>
            <a:ext cx="2307811"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了解自动雨刷的相关信息</a:t>
            </a:r>
            <a:endParaRPr lang="en-US" altLang="zh-CN" sz="1400" dirty="0">
              <a:solidFill>
                <a:schemeClr val="bg1"/>
              </a:solidFill>
              <a:latin typeface="+mn-lt"/>
              <a:ea typeface="+mn-ea"/>
              <a:cs typeface="+mn-ea"/>
              <a:sym typeface="+mn-lt"/>
            </a:endParaRPr>
          </a:p>
        </p:txBody>
      </p:sp>
      <p:sp>
        <p:nvSpPr>
          <p:cNvPr id="30" name="文本框 33"/>
          <p:cNvSpPr txBox="1">
            <a:spLocks noChangeArrowheads="1"/>
          </p:cNvSpPr>
          <p:nvPr/>
        </p:nvSpPr>
        <p:spPr bwMode="auto">
          <a:xfrm>
            <a:off x="8995831" y="2654422"/>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敲定方案</a:t>
            </a:r>
          </a:p>
        </p:txBody>
      </p:sp>
      <p:sp>
        <p:nvSpPr>
          <p:cNvPr id="31" name="文本框 37"/>
          <p:cNvSpPr txBox="1">
            <a:spLocks noChangeArrowheads="1"/>
          </p:cNvSpPr>
          <p:nvPr/>
        </p:nvSpPr>
        <p:spPr bwMode="auto">
          <a:xfrm>
            <a:off x="8360792" y="3025999"/>
            <a:ext cx="2307811" cy="5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确定设计方案，搜集所需材料</a:t>
            </a:r>
            <a:endParaRPr lang="en-US" altLang="zh-CN" sz="1400" dirty="0">
              <a:solidFill>
                <a:schemeClr val="bg1"/>
              </a:solidFill>
              <a:latin typeface="+mn-lt"/>
              <a:ea typeface="+mn-ea"/>
              <a:cs typeface="+mn-ea"/>
              <a:sym typeface="+mn-lt"/>
            </a:endParaRPr>
          </a:p>
        </p:txBody>
      </p:sp>
      <p:sp>
        <p:nvSpPr>
          <p:cNvPr id="32" name="文本框 33"/>
          <p:cNvSpPr txBox="1">
            <a:spLocks noChangeArrowheads="1"/>
          </p:cNvSpPr>
          <p:nvPr/>
        </p:nvSpPr>
        <p:spPr bwMode="auto">
          <a:xfrm>
            <a:off x="8995831" y="4934611"/>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烧录调试</a:t>
            </a:r>
          </a:p>
        </p:txBody>
      </p:sp>
      <p:sp>
        <p:nvSpPr>
          <p:cNvPr id="33" name="文本框 37"/>
          <p:cNvSpPr txBox="1">
            <a:spLocks noChangeArrowheads="1"/>
          </p:cNvSpPr>
          <p:nvPr/>
        </p:nvSpPr>
        <p:spPr bwMode="auto">
          <a:xfrm>
            <a:off x="8360792" y="5306188"/>
            <a:ext cx="2307811" cy="58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烧录软件，测试软硬件系统结合度，调试</a:t>
            </a:r>
            <a:r>
              <a:rPr lang="en-US" altLang="zh-CN" sz="1400" dirty="0">
                <a:solidFill>
                  <a:schemeClr val="bg1"/>
                </a:solidFill>
                <a:latin typeface="+mn-lt"/>
                <a:ea typeface="+mn-ea"/>
                <a:cs typeface="+mn-ea"/>
                <a:sym typeface="+mn-lt"/>
              </a:rPr>
              <a:t>bug</a:t>
            </a:r>
          </a:p>
        </p:txBody>
      </p:sp>
      <p:sp>
        <p:nvSpPr>
          <p:cNvPr id="34" name="文本框 33"/>
          <p:cNvSpPr txBox="1">
            <a:spLocks noChangeArrowheads="1"/>
          </p:cNvSpPr>
          <p:nvPr/>
        </p:nvSpPr>
        <p:spPr bwMode="auto">
          <a:xfrm>
            <a:off x="5599812" y="4934611"/>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软件开发</a:t>
            </a:r>
          </a:p>
        </p:txBody>
      </p:sp>
      <p:sp>
        <p:nvSpPr>
          <p:cNvPr id="35" name="文本框 37"/>
          <p:cNvSpPr txBox="1">
            <a:spLocks noChangeArrowheads="1"/>
          </p:cNvSpPr>
          <p:nvPr/>
        </p:nvSpPr>
        <p:spPr bwMode="auto">
          <a:xfrm>
            <a:off x="4964773" y="5306188"/>
            <a:ext cx="2307811" cy="5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根据硬件系统进行软件设计，主要使用</a:t>
            </a:r>
            <a:r>
              <a:rPr lang="en-US" altLang="zh-CN" sz="1400" dirty="0">
                <a:solidFill>
                  <a:schemeClr val="bg1"/>
                </a:solidFill>
                <a:latin typeface="+mn-lt"/>
                <a:ea typeface="+mn-ea"/>
                <a:cs typeface="+mn-ea"/>
                <a:sym typeface="+mn-lt"/>
              </a:rPr>
              <a:t>C</a:t>
            </a:r>
            <a:r>
              <a:rPr lang="zh-CN" altLang="en-US" sz="1400" dirty="0">
                <a:solidFill>
                  <a:schemeClr val="bg1"/>
                </a:solidFill>
                <a:latin typeface="+mn-lt"/>
                <a:ea typeface="+mn-ea"/>
                <a:cs typeface="+mn-ea"/>
                <a:sym typeface="+mn-lt"/>
              </a:rPr>
              <a:t>与汇编语言</a:t>
            </a:r>
            <a:endParaRPr lang="en-US" altLang="zh-CN" sz="1400" dirty="0">
              <a:solidFill>
                <a:schemeClr val="bg1"/>
              </a:solidFill>
              <a:latin typeface="+mn-lt"/>
              <a:ea typeface="+mn-ea"/>
              <a:cs typeface="+mn-ea"/>
              <a:sym typeface="+mn-lt"/>
            </a:endParaRPr>
          </a:p>
        </p:txBody>
      </p:sp>
      <p:sp>
        <p:nvSpPr>
          <p:cNvPr id="36" name="文本框 33"/>
          <p:cNvSpPr txBox="1">
            <a:spLocks noChangeArrowheads="1"/>
          </p:cNvSpPr>
          <p:nvPr/>
        </p:nvSpPr>
        <p:spPr bwMode="auto">
          <a:xfrm>
            <a:off x="2231451" y="4934611"/>
            <a:ext cx="1037733"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原理分析</a:t>
            </a:r>
          </a:p>
        </p:txBody>
      </p:sp>
      <p:sp>
        <p:nvSpPr>
          <p:cNvPr id="37" name="文本框 37"/>
          <p:cNvSpPr txBox="1">
            <a:spLocks noChangeArrowheads="1"/>
          </p:cNvSpPr>
          <p:nvPr/>
        </p:nvSpPr>
        <p:spPr bwMode="auto">
          <a:xfrm>
            <a:off x="1596412" y="5306188"/>
            <a:ext cx="2307811"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根据原理图搭建硬件系统</a:t>
            </a:r>
            <a:endParaRPr lang="en-US" altLang="zh-CN" sz="1400" dirty="0">
              <a:solidFill>
                <a:schemeClr val="bg1"/>
              </a:solidFill>
              <a:latin typeface="+mn-lt"/>
              <a:ea typeface="+mn-ea"/>
              <a:cs typeface="+mn-ea"/>
              <a:sym typeface="+mn-lt"/>
            </a:endParaRPr>
          </a:p>
        </p:txBody>
      </p:sp>
      <p:sp>
        <p:nvSpPr>
          <p:cNvPr id="44"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5" name="文本框 44"/>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研究过程及方法</a:t>
            </a:r>
            <a:endParaRPr lang="zh-CN" altLang="en-US" b="1" dirty="0">
              <a:solidFill>
                <a:schemeClr val="bg1"/>
              </a:solidFill>
              <a:cs typeface="+mn-ea"/>
              <a:sym typeface="+mn-lt"/>
            </a:endParaRPr>
          </a:p>
        </p:txBody>
      </p:sp>
      <p:grpSp>
        <p:nvGrpSpPr>
          <p:cNvPr id="46" name="组合 45"/>
          <p:cNvGrpSpPr/>
          <p:nvPr>
            <p:custDataLst>
              <p:tags r:id="rId2"/>
            </p:custDataLst>
          </p:nvPr>
        </p:nvGrpSpPr>
        <p:grpSpPr>
          <a:xfrm>
            <a:off x="319026" y="372249"/>
            <a:ext cx="407472" cy="407472"/>
            <a:chOff x="-1828799" y="-88608"/>
            <a:chExt cx="754743" cy="754743"/>
          </a:xfrm>
        </p:grpSpPr>
        <p:sp>
          <p:nvSpPr>
            <p:cNvPr id="47" name="椭圆 46"/>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椭圆 47"/>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研究结论</a:t>
            </a:r>
            <a:endParaRPr lang="zh-CN" altLang="en-US" sz="3200" b="1"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dirty="0">
                <a:solidFill>
                  <a:schemeClr val="bg1"/>
                </a:solidFill>
                <a:latin typeface="Arial" panose="020B0604020202020204" pitchFamily="34" charset="0"/>
                <a:ea typeface="微软雅黑" panose="020B0503020204020204" pitchFamily="34" charset="-122"/>
              </a:rPr>
              <a:t>03</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6"/>
          <p:cNvSpPr/>
          <p:nvPr/>
        </p:nvSpPr>
        <p:spPr>
          <a:xfrm>
            <a:off x="2058916" y="14949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dirty="0">
                <a:solidFill>
                  <a:schemeClr val="bg1"/>
                </a:solidFill>
                <a:cs typeface="+mn-ea"/>
                <a:sym typeface="+mn-lt"/>
              </a:rPr>
              <a:t>稳定性</a:t>
            </a:r>
            <a:endParaRPr lang="en-US" altLang="zh-CN" sz="1600" dirty="0">
              <a:solidFill>
                <a:schemeClr val="bg1"/>
              </a:solidFill>
              <a:cs typeface="+mn-ea"/>
              <a:sym typeface="+mn-lt"/>
            </a:endParaRPr>
          </a:p>
        </p:txBody>
      </p:sp>
      <p:sp>
        <p:nvSpPr>
          <p:cNvPr id="4" name="Rectangle 28"/>
          <p:cNvSpPr/>
          <p:nvPr/>
        </p:nvSpPr>
        <p:spPr>
          <a:xfrm>
            <a:off x="6250773" y="14949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dirty="0">
                <a:solidFill>
                  <a:schemeClr val="bg1"/>
                </a:solidFill>
                <a:cs typeface="+mn-ea"/>
                <a:sym typeface="+mn-lt"/>
              </a:rPr>
              <a:t>必要性</a:t>
            </a:r>
            <a:endParaRPr lang="en-US" altLang="zh-CN" sz="1600" dirty="0">
              <a:solidFill>
                <a:schemeClr val="bg1"/>
              </a:solidFill>
              <a:cs typeface="+mn-ea"/>
              <a:sym typeface="+mn-lt"/>
            </a:endParaRPr>
          </a:p>
        </p:txBody>
      </p:sp>
      <p:sp>
        <p:nvSpPr>
          <p:cNvPr id="8" name="Rectangle 38"/>
          <p:cNvSpPr/>
          <p:nvPr/>
        </p:nvSpPr>
        <p:spPr>
          <a:xfrm>
            <a:off x="4155273" y="3899525"/>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dirty="0">
                <a:solidFill>
                  <a:schemeClr val="bg1"/>
                </a:solidFill>
                <a:cs typeface="+mn-ea"/>
                <a:sym typeface="+mn-lt"/>
              </a:rPr>
              <a:t>大众性</a:t>
            </a:r>
            <a:endParaRPr lang="en-US" altLang="zh-CN" sz="1600" dirty="0">
              <a:solidFill>
                <a:schemeClr val="bg1"/>
              </a:solidFill>
              <a:cs typeface="+mn-ea"/>
              <a:sym typeface="+mn-lt"/>
            </a:endParaRPr>
          </a:p>
        </p:txBody>
      </p:sp>
      <p:sp>
        <p:nvSpPr>
          <p:cNvPr id="11" name="TextBox 43"/>
          <p:cNvSpPr txBox="1"/>
          <p:nvPr/>
        </p:nvSpPr>
        <p:spPr>
          <a:xfrm>
            <a:off x="6539474" y="2085540"/>
            <a:ext cx="3323074" cy="1621213"/>
          </a:xfrm>
          <a:prstGeom prst="rect">
            <a:avLst/>
          </a:prstGeom>
          <a:noFill/>
        </p:spPr>
        <p:txBody>
          <a:bodyPr wrap="square" rtlCol="0">
            <a:spAutoFit/>
          </a:bodyPr>
          <a:lstStyle/>
          <a:p>
            <a:pPr>
              <a:lnSpc>
                <a:spcPct val="120000"/>
              </a:lnSpc>
            </a:pPr>
            <a:r>
              <a:rPr lang="zh-CN" altLang="en-US" sz="1400" dirty="0">
                <a:solidFill>
                  <a:schemeClr val="bg1"/>
                </a:solidFill>
                <a:cs typeface="+mn-ea"/>
                <a:sym typeface="+mn-lt"/>
              </a:rPr>
              <a:t>自动雨刷的存在旨在能够减轻驾驶员的视觉压力，尽最大可能的减少驾驶员的注意力分散，而且通过自动控制雨刷的频率可以为经验不足的驾驶员提供良好的雨天视野，减小新手一边忙于控制雨刷一边操纵驾驶而产生的安全风险。</a:t>
            </a:r>
            <a:endParaRPr lang="id-ID" altLang="zh-CN" sz="1400" dirty="0">
              <a:solidFill>
                <a:schemeClr val="bg1"/>
              </a:solidFill>
              <a:cs typeface="+mn-ea"/>
              <a:sym typeface="+mn-lt"/>
            </a:endParaRPr>
          </a:p>
        </p:txBody>
      </p:sp>
      <p:sp>
        <p:nvSpPr>
          <p:cNvPr id="12" name="TextBox 43"/>
          <p:cNvSpPr txBox="1"/>
          <p:nvPr/>
        </p:nvSpPr>
        <p:spPr>
          <a:xfrm>
            <a:off x="4456674" y="4439201"/>
            <a:ext cx="3323074" cy="2138278"/>
          </a:xfrm>
          <a:prstGeom prst="rect">
            <a:avLst/>
          </a:prstGeom>
          <a:noFill/>
        </p:spPr>
        <p:txBody>
          <a:bodyPr wrap="square" rtlCol="0">
            <a:spAutoFit/>
          </a:bodyPr>
          <a:lstStyle/>
          <a:p>
            <a:pPr>
              <a:lnSpc>
                <a:spcPct val="120000"/>
              </a:lnSpc>
            </a:pPr>
            <a:r>
              <a:rPr lang="zh-CN" altLang="en-US" sz="1400" dirty="0">
                <a:solidFill>
                  <a:schemeClr val="bg1"/>
                </a:solidFill>
                <a:cs typeface="+mn-ea"/>
                <a:sym typeface="+mn-lt"/>
              </a:rPr>
              <a:t>再好的设备装置也要大众接受才能发挥出设备应有的价值。首先最重要的就是价格要能让大众接受。此套装置以单片机为核心，辅以压电传感器以及继电器来控制线性马达。整套装置的成本控制较好，价格处于绝大多数人能够接受的范围，再辅以单片机稳定性强，故障率低的特点，这套装置很适合推向大众。</a:t>
            </a:r>
            <a:endParaRPr lang="id-ID" altLang="zh-CN" sz="1400" dirty="0">
              <a:solidFill>
                <a:schemeClr val="bg1"/>
              </a:solidFill>
              <a:cs typeface="+mn-ea"/>
              <a:sym typeface="+mn-lt"/>
            </a:endParaRPr>
          </a:p>
        </p:txBody>
      </p:sp>
      <p:sp>
        <p:nvSpPr>
          <p:cNvPr id="23" name="TextBox 43"/>
          <p:cNvSpPr txBox="1"/>
          <p:nvPr/>
        </p:nvSpPr>
        <p:spPr>
          <a:xfrm>
            <a:off x="2347619" y="2034740"/>
            <a:ext cx="3323074" cy="1621213"/>
          </a:xfrm>
          <a:prstGeom prst="rect">
            <a:avLst/>
          </a:prstGeom>
          <a:noFill/>
        </p:spPr>
        <p:txBody>
          <a:bodyPr wrap="square" rtlCol="0">
            <a:spAutoFit/>
          </a:bodyPr>
          <a:lstStyle/>
          <a:p>
            <a:pPr>
              <a:lnSpc>
                <a:spcPct val="120000"/>
              </a:lnSpc>
            </a:pPr>
            <a:r>
              <a:rPr lang="zh-CN" altLang="en-US" sz="1400" dirty="0">
                <a:solidFill>
                  <a:schemeClr val="bg1"/>
                </a:solidFill>
                <a:cs typeface="+mn-ea"/>
                <a:sym typeface="+mn-lt"/>
              </a:rPr>
              <a:t>作为汽车辅助行驶系统中的一个重要部件，首先自动雨刷的稳定性是非常重要的，要保证在雨天等极潮湿的环境下正常运行。在这一点单片机的稳定性毋庸置疑，而且在恶劣环境下单片机的表现也很出色，可以保证运行稳定。</a:t>
            </a:r>
            <a:endParaRPr lang="id-ID" altLang="zh-CN" sz="1400" dirty="0">
              <a:solidFill>
                <a:schemeClr val="bg1"/>
              </a:solidFill>
              <a:cs typeface="+mn-ea"/>
              <a:sym typeface="+mn-lt"/>
            </a:endParaRPr>
          </a:p>
        </p:txBody>
      </p:sp>
      <p:sp>
        <p:nvSpPr>
          <p:cNvPr id="20"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1" name="文本框 20"/>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研究结论</a:t>
            </a:r>
            <a:endParaRPr lang="zh-CN" altLang="en-US" b="1" dirty="0">
              <a:solidFill>
                <a:schemeClr val="bg1"/>
              </a:solidFill>
              <a:cs typeface="+mn-ea"/>
              <a:sym typeface="+mn-lt"/>
            </a:endParaRPr>
          </a:p>
        </p:txBody>
      </p:sp>
      <p:grpSp>
        <p:nvGrpSpPr>
          <p:cNvPr id="24" name="组合 23"/>
          <p:cNvGrpSpPr/>
          <p:nvPr>
            <p:custDataLst>
              <p:tags r:id="rId2"/>
            </p:custDataLst>
          </p:nvPr>
        </p:nvGrpSpPr>
        <p:grpSpPr>
          <a:xfrm>
            <a:off x="319026" y="372249"/>
            <a:ext cx="407472" cy="407472"/>
            <a:chOff x="-1828799" y="-88608"/>
            <a:chExt cx="754743" cy="754743"/>
          </a:xfrm>
        </p:grpSpPr>
        <p:sp>
          <p:nvSpPr>
            <p:cNvPr id="25" name="椭圆 2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duotone>
              <a:prstClr val="black"/>
              <a:schemeClr val="accent4">
                <a:tint val="45000"/>
                <a:satMod val="400000"/>
              </a:schemeClr>
            </a:duotone>
          </a:blip>
          <a:srcRect/>
          <a:stretch>
            <a:fillRect t="-36000" b="-36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72032" y="3489508"/>
            <a:ext cx="4464446" cy="396070"/>
          </a:xfrm>
          <a:prstGeom prst="rect">
            <a:avLst/>
          </a:prstGeom>
          <a:noFill/>
        </p:spPr>
        <p:txBody>
          <a:bodyPr wrap="square" rtlCol="0">
            <a:spAutoFit/>
          </a:bodyPr>
          <a:lstStyle/>
          <a:p>
            <a:pPr algn="ctr">
              <a:lnSpc>
                <a:spcPct val="120000"/>
              </a:lnSpc>
            </a:pPr>
            <a:r>
              <a:rPr lang="zh-CN" altLang="en-US" sz="1800" dirty="0">
                <a:solidFill>
                  <a:schemeClr val="bg1"/>
                </a:solidFill>
                <a:cs typeface="+mn-ea"/>
                <a:sym typeface="+mn-lt"/>
              </a:rPr>
              <a:t>感谢张老师的悉心指导</a:t>
            </a:r>
          </a:p>
        </p:txBody>
      </p:sp>
      <p:sp>
        <p:nvSpPr>
          <p:cNvPr id="1601" name="文本框 1600"/>
          <p:cNvSpPr txBox="1"/>
          <p:nvPr/>
        </p:nvSpPr>
        <p:spPr>
          <a:xfrm>
            <a:off x="2379782" y="2455463"/>
            <a:ext cx="7448550" cy="1003480"/>
          </a:xfrm>
          <a:prstGeom prst="rect">
            <a:avLst/>
          </a:prstGeom>
          <a:noFill/>
        </p:spPr>
        <p:txBody>
          <a:bodyPr wrap="square" rtlCol="0">
            <a:spAutoFit/>
          </a:bodyPr>
          <a:lstStyle/>
          <a:p>
            <a:pPr algn="ctr">
              <a:lnSpc>
                <a:spcPct val="120000"/>
              </a:lnSpc>
            </a:pPr>
            <a:r>
              <a:rPr lang="zh-CN" altLang="en-US" sz="5400" b="1">
                <a:solidFill>
                  <a:schemeClr val="bg1"/>
                </a:solidFill>
                <a:cs typeface="+mn-ea"/>
                <a:sym typeface="+mn-lt"/>
              </a:rPr>
              <a:t>致谢</a:t>
            </a:r>
            <a:endParaRPr lang="zh-CN" altLang="en-US" sz="5400" b="1" dirty="0">
              <a:solidFill>
                <a:schemeClr val="bg1"/>
              </a:solidFill>
              <a:effectLst>
                <a:glow rad="25400">
                  <a:schemeClr val="bg1">
                    <a:alpha val="60000"/>
                  </a:schemeClr>
                </a:glow>
              </a:effectLst>
              <a:cs typeface="+mn-ea"/>
              <a:sym typeface="+mn-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heme/theme1.xml><?xml version="1.0" encoding="utf-8"?>
<a:theme xmlns:a="http://schemas.openxmlformats.org/drawingml/2006/main" name="A000120140530A99PPBG">
  <a:themeElements>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fontScheme name="Temp">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A000120150327A07KPBG</Template>
  <TotalTime>152</TotalTime>
  <Words>907</Words>
  <Application>Microsoft Office PowerPoint</Application>
  <PresentationFormat>宽屏</PresentationFormat>
  <Paragraphs>122</Paragraphs>
  <Slides>10</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微软雅黑</vt:lpstr>
      <vt:lpstr>幼圆</vt:lpstr>
      <vt:lpstr>Arial</vt:lpstr>
      <vt:lpstr>Segoe UI</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Jahony</dc:creator>
  <cp:lastModifiedBy>Iryden Nophi</cp:lastModifiedBy>
  <cp:revision>271</cp:revision>
  <dcterms:created xsi:type="dcterms:W3CDTF">2016-07-21T10:34:00Z</dcterms:created>
  <dcterms:modified xsi:type="dcterms:W3CDTF">2018-11-01T07:55:58Z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