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kecl.ntt.co.jp/icl/lirg/ribes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ata.statmt.org/news-commentary/v14/training/news-commentary-v1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a-history-of-machine-translation-from-the-cold-war-to-deep-learning-f1d335ce8b5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2tutorials.com/technology/deep-dive-into-bidirectional-lstm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light-on-math-ml-attention-with-keras-dc8dbc1fad39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a4435861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a44358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ec4ff580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ec4ff5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a4435861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a44358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http://www.kecl.ntt.co.jp/icl/lirg/ribes/</a:t>
            </a:r>
            <a:r>
              <a:rPr lang="en"/>
              <a:t>     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b2081657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b20816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2081657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20816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d981d8fc_3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d981d8f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http://data.statmt.org/news-commentary/v14/training/news-commentary-v14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EMNLP 2017 Second Conference on Machine Translation (WMT17)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b2081657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b20816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https://www.freecodecamp.org/news/a-history-of-machine-translation-from-the-cold-war-to-deep-learning-f1d335ce8b5/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d981d8fc_3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d981d8fc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https://www.i2tutorials.com/technology/deep-dive-into-bidirectional-lstm/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a4435861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a44358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ec4ff580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ec4ff5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d981d8fc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d981d8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s</a:t>
            </a:r>
            <a:r>
              <a:rPr lang="en">
                <a:solidFill>
                  <a:schemeClr val="dk1"/>
                </a:solidFill>
              </a:rPr>
              <a:t>ource: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https://towardsdatascience.com/light-on-math-ml-attention-with-keras-dc8dbc1fad39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attention mechanism was born (Bahdanau et al., 2015) to resolve this problem.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2000">
                <a:solidFill>
                  <a:schemeClr val="dk1"/>
                </a:solidFill>
              </a:rPr>
              <a:t>Often it has forgotten the first part once it completes processing the whole input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ec4ff58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ec4ff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to Chinese Neural Machine Translation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Christopher </a:t>
            </a:r>
            <a:r>
              <a:rPr lang="en">
                <a:solidFill>
                  <a:schemeClr val="dk1"/>
                </a:solidFill>
              </a:rPr>
              <a:t>White, Nopi </a:t>
            </a:r>
            <a:r>
              <a:rPr lang="en">
                <a:solidFill>
                  <a:schemeClr val="dk1"/>
                </a:solidFill>
              </a:rPr>
              <a:t>Suraminitkul, </a:t>
            </a:r>
            <a:r>
              <a:rPr lang="en">
                <a:solidFill>
                  <a:schemeClr val="dk1"/>
                </a:solidFill>
              </a:rPr>
              <a:t>Zhibo </a:t>
            </a:r>
            <a:r>
              <a:rPr lang="en">
                <a:solidFill>
                  <a:schemeClr val="dk1"/>
                </a:solidFill>
              </a:rPr>
              <a:t>Sheng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and Results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NMT</a:t>
            </a:r>
            <a:r>
              <a:rPr lang="en" sz="2000">
                <a:solidFill>
                  <a:schemeClr val="dk1"/>
                </a:solidFill>
              </a:rPr>
              <a:t> with Attention Layer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30,000 s</a:t>
            </a:r>
            <a:r>
              <a:rPr lang="en" sz="1800">
                <a:solidFill>
                  <a:schemeClr val="dk1"/>
                </a:solidFill>
              </a:rPr>
              <a:t>entences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10 Epochs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Testing C</a:t>
            </a:r>
            <a:r>
              <a:rPr lang="en" sz="2000">
                <a:solidFill>
                  <a:schemeClr val="dk1"/>
                </a:solidFill>
              </a:rPr>
              <a:t>orpus </a:t>
            </a:r>
            <a:r>
              <a:rPr lang="en" sz="2000">
                <a:solidFill>
                  <a:schemeClr val="dk1"/>
                </a:solidFill>
              </a:rPr>
              <a:t>BLEU score: 8.18e-156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 of translation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English: He could no longer hold back his tears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Ground Truth Chinese: 他 再也 忍不住 自己 的 眼泪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Predicted Chinese: 他 的 (his)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and Results (cont.)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3" y="1884401"/>
            <a:ext cx="8330976" cy="3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&amp; Future Work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Conclusion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Ran attention model </a:t>
            </a:r>
            <a:r>
              <a:rPr lang="en" sz="2000">
                <a:solidFill>
                  <a:schemeClr val="dk1"/>
                </a:solidFill>
              </a:rPr>
              <a:t>using 10 epochs on 30,000 preprocessed sentences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Qualitative and quantitative assessment demonstrate that the translations can be improved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Future Work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Incorporate bidirectional LSTMs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Explore additional </a:t>
            </a:r>
            <a:r>
              <a:rPr lang="en" sz="2000">
                <a:solidFill>
                  <a:schemeClr val="dk1"/>
                </a:solidFill>
              </a:rPr>
              <a:t>performance</a:t>
            </a:r>
            <a:r>
              <a:rPr lang="en" sz="2000">
                <a:solidFill>
                  <a:schemeClr val="dk1"/>
                </a:solidFill>
              </a:rPr>
              <a:t> metrics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RIBES - Chinese and Japanese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Experiment with different attention layers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Hyper parameter tuning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</a:t>
            </a:r>
            <a:r>
              <a:rPr lang="en" sz="2000">
                <a:solidFill>
                  <a:schemeClr val="dk1"/>
                </a:solidFill>
              </a:rPr>
              <a:t>reprocessing adjustments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21"/>
            <a:ext cx="85206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Goal: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Build a natural language processing model for machine translation from English to Chinese.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Develop </a:t>
            </a:r>
            <a:r>
              <a:rPr lang="en" sz="2000">
                <a:solidFill>
                  <a:srgbClr val="FFFFFF"/>
                </a:solidFill>
              </a:rPr>
              <a:t>artificial neural network that predicts the likelihood of a sequence of words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Tools: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Python (Keras, Tensorflow 1.14, NLTK, Scikit-Learn)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Azure (Standard NC6_Promo (6 vcpus, 56 GiB memory, 1 Tesla K80))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00" y="5040013"/>
            <a:ext cx="60483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(cont.)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Dataset: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News Commentary Corpus v11 (2016)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Political and economic commentary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Crawled from the Project Syndicate web site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300,000+ observations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Generated parallel corpora for English-to-Chinese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TensorFlow wmt17_translate</a:t>
            </a:r>
            <a:endParaRPr sz="2000">
              <a:solidFill>
                <a:schemeClr val="dk1"/>
              </a:solidFill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Translate dataset based on the data from Statistical Machine Translation (statmt.org)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Related Work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25" y="1826899"/>
            <a:ext cx="7575550" cy="41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and Related Work (cont.)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6625"/>
            <a:ext cx="426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State-of-the-Art English to Chinese NMT Related Work</a:t>
            </a:r>
            <a:r>
              <a:rPr lang="en" sz="2000">
                <a:solidFill>
                  <a:srgbClr val="FFFFFF"/>
                </a:solidFill>
              </a:rPr>
              <a:t>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Bidirectional LSTM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Stacked LSTM layers that pass context forwards and backwards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Attention Layers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Allows the decoder to access all the past states of the encoder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Post Editing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Automatically correct common and repetitive errors found in machine translation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175" y="1602725"/>
            <a:ext cx="4315876" cy="2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50985" t="0"/>
          <a:stretch/>
        </p:blipFill>
        <p:spPr>
          <a:xfrm>
            <a:off x="5416503" y="4019125"/>
            <a:ext cx="2952425" cy="28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Objective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D</a:t>
            </a:r>
            <a:r>
              <a:rPr lang="en" sz="2000">
                <a:solidFill>
                  <a:srgbClr val="FFFFFF"/>
                </a:solidFill>
              </a:rPr>
              <a:t>etermine</a:t>
            </a:r>
            <a:r>
              <a:rPr lang="en" sz="2000">
                <a:solidFill>
                  <a:srgbClr val="FFFFFF"/>
                </a:solidFill>
              </a:rPr>
              <a:t> next word based on previous text using </a:t>
            </a:r>
            <a:r>
              <a:rPr lang="en" sz="2000">
                <a:solidFill>
                  <a:srgbClr val="FFFFFF"/>
                </a:solidFill>
              </a:rPr>
              <a:t>sequence to sequence modeling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Preprocessing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Remove </a:t>
            </a:r>
            <a:r>
              <a:rPr lang="en" sz="2000">
                <a:solidFill>
                  <a:srgbClr val="FFFFFF"/>
                </a:solidFill>
              </a:rPr>
              <a:t>punctuation</a:t>
            </a:r>
            <a:r>
              <a:rPr lang="en" sz="2000">
                <a:solidFill>
                  <a:srgbClr val="FFFFFF"/>
                </a:solidFill>
              </a:rPr>
              <a:t>, lowercase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Tokenize sentences 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E</a:t>
            </a:r>
            <a:r>
              <a:rPr lang="en" sz="2000">
                <a:solidFill>
                  <a:srgbClr val="FFFFFF"/>
                </a:solidFill>
              </a:rPr>
              <a:t>nglish -</a:t>
            </a:r>
            <a:r>
              <a:rPr lang="en" sz="2000">
                <a:solidFill>
                  <a:srgbClr val="FFFFFF"/>
                </a:solidFill>
              </a:rPr>
              <a:t> NLTK 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C</a:t>
            </a:r>
            <a:r>
              <a:rPr lang="en" sz="2000">
                <a:solidFill>
                  <a:srgbClr val="FFFFFF"/>
                </a:solidFill>
              </a:rPr>
              <a:t>hinese - </a:t>
            </a:r>
            <a:r>
              <a:rPr lang="en" sz="2000">
                <a:solidFill>
                  <a:srgbClr val="FFFFFF"/>
                </a:solidFill>
              </a:rPr>
              <a:t>Jieba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Add “&lt;start&gt;” and “&lt;end&gt;”  tokens to each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Generate word pairs in the format of English-Chinese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Transform tokenized words into index sequences</a:t>
            </a:r>
            <a:endParaRPr sz="2000">
              <a:solidFill>
                <a:srgbClr val="FFFFFF"/>
              </a:solidFill>
              <a:highlight>
                <a:srgbClr val="FFFF00"/>
              </a:highlight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Pad variable length sequences to create batches of sentences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Create training and testing sets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Ratio: 80-20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75" y="2271175"/>
            <a:ext cx="442912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600" y="2075900"/>
            <a:ext cx="4381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</a:t>
            </a:r>
            <a:r>
              <a:rPr lang="en" sz="1100"/>
              <a:t>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36625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NMT model with attention a</a:t>
            </a:r>
            <a:r>
              <a:rPr lang="en" sz="2000">
                <a:solidFill>
                  <a:schemeClr val="dk1"/>
                </a:solidFill>
              </a:rPr>
              <a:t>rchitecture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LSTM models are very </a:t>
            </a:r>
            <a:r>
              <a:rPr lang="en" sz="2000">
                <a:solidFill>
                  <a:schemeClr val="dk1"/>
                </a:solidFill>
              </a:rPr>
              <a:t>suitable</a:t>
            </a:r>
            <a:r>
              <a:rPr lang="en" sz="2000">
                <a:solidFill>
                  <a:schemeClr val="dk1"/>
                </a:solidFill>
              </a:rPr>
              <a:t> for </a:t>
            </a:r>
            <a:r>
              <a:rPr lang="en" sz="2000">
                <a:solidFill>
                  <a:schemeClr val="dk1"/>
                </a:solidFill>
              </a:rPr>
              <a:t>processing</a:t>
            </a:r>
            <a:r>
              <a:rPr lang="en" sz="2000">
                <a:solidFill>
                  <a:schemeClr val="dk1"/>
                </a:solidFill>
              </a:rPr>
              <a:t> sequential relationships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Encoder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Processes the input sequence and compresses the information into a context vector of a fixed length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Decoder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Uses the last state of the encoder network as the decoder initial state and </a:t>
            </a:r>
            <a:r>
              <a:rPr lang="en" sz="2000">
                <a:solidFill>
                  <a:schemeClr val="dk1"/>
                </a:solidFill>
              </a:rPr>
              <a:t>emits the transformed output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Attention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Allows the context vector to be a dynamic length, which grants the network the ability to remember long sentences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</a:t>
            </a:r>
            <a:r>
              <a:rPr lang="en" sz="1100"/>
              <a:t>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25" y="1937348"/>
            <a:ext cx="7461950" cy="375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