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7" r:id="rId2"/>
    <p:sldId id="288" r:id="rId3"/>
    <p:sldId id="289" r:id="rId4"/>
    <p:sldId id="290" r:id="rId5"/>
    <p:sldId id="291" r:id="rId6"/>
    <p:sldId id="292" r:id="rId7"/>
    <p:sldId id="293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94" r:id="rId19"/>
    <p:sldId id="295" r:id="rId20"/>
    <p:sldId id="296" r:id="rId21"/>
    <p:sldId id="297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314"/>
    <p:restoredTop sz="95768"/>
  </p:normalViewPr>
  <p:slideViewPr>
    <p:cSldViewPr snapToGrid="0" snapToObjects="1">
      <p:cViewPr varScale="1">
        <p:scale>
          <a:sx n="85" d="100"/>
          <a:sy n="85" d="100"/>
        </p:scale>
        <p:origin x="200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16/3/11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16/3/11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1979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16/3/11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5634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16/3/11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16/3/11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465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16/3/11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1021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16/3/11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722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16/3/11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665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16/3/11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5174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16/3/11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8703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16/3/11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1513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77EB2-7A69-EC47-8E26-FE8360A1C8A6}" type="datetimeFigureOut">
              <a:rPr kumimoji="1" lang="zh-CN" altLang="en-US" smtClean="0"/>
              <a:t>16/3/11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4636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/>
              <a:t>版本回退</a:t>
            </a:r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373626" y="1441981"/>
            <a:ext cx="11336593" cy="4688995"/>
          </a:xfrm>
        </p:spPr>
        <p:txBody>
          <a:bodyPr>
            <a:noAutofit/>
          </a:bodyPr>
          <a:lstStyle/>
          <a:p>
            <a:pPr algn="l"/>
            <a:r>
              <a:rPr lang="zh-CN" altLang="en-US" sz="1600" dirty="0" smtClean="0"/>
              <a:t>为了更清楚的看出版本情况，现在新建一个</a:t>
            </a:r>
            <a:r>
              <a:rPr lang="en-US" altLang="zh-CN" sz="1600" dirty="0" err="1" smtClean="0"/>
              <a:t>test.txt</a:t>
            </a:r>
            <a:r>
              <a:rPr lang="zh-CN" altLang="en-US" sz="1600" dirty="0" smtClean="0"/>
              <a:t>的文本，并修改了三次。</a:t>
            </a:r>
          </a:p>
          <a:p>
            <a:pPr algn="l"/>
            <a:r>
              <a:rPr lang="zh-CN" altLang="en-US" sz="1600" dirty="0" smtClean="0"/>
              <a:t>版本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first</a:t>
            </a:r>
            <a:endParaRPr lang="zh-CN" altLang="en-US" sz="1600" dirty="0" smtClean="0"/>
          </a:p>
          <a:p>
            <a:pPr algn="l"/>
            <a:r>
              <a:rPr lang="en-US" altLang="zh-CN" sz="1600" dirty="0"/>
              <a:t>f</a:t>
            </a:r>
            <a:r>
              <a:rPr lang="en-US" altLang="zh-CN" sz="1600" dirty="0" smtClean="0"/>
              <a:t>irst</a:t>
            </a:r>
            <a:endParaRPr lang="zh-CN" altLang="en-US" sz="1600" dirty="0" smtClean="0"/>
          </a:p>
          <a:p>
            <a:pPr algn="l"/>
            <a:r>
              <a:rPr lang="zh-CN" altLang="en-US" sz="1600" dirty="0" smtClean="0"/>
              <a:t>版本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second</a:t>
            </a:r>
            <a:endParaRPr lang="zh-CN" altLang="en-US" sz="1600" dirty="0" smtClean="0"/>
          </a:p>
          <a:p>
            <a:pPr algn="l"/>
            <a:r>
              <a:rPr lang="en-US" altLang="zh-CN" sz="1600" dirty="0" smtClean="0"/>
              <a:t>first</a:t>
            </a:r>
            <a:endParaRPr lang="zh-CN" altLang="en-US" sz="1600" dirty="0" smtClean="0"/>
          </a:p>
          <a:p>
            <a:pPr algn="l"/>
            <a:r>
              <a:rPr lang="en-US" altLang="zh-CN" sz="1600" dirty="0" smtClean="0"/>
              <a:t>second</a:t>
            </a:r>
            <a:endParaRPr lang="zh-CN" altLang="en-US" sz="1600" dirty="0" smtClean="0"/>
          </a:p>
          <a:p>
            <a:pPr algn="l"/>
            <a:r>
              <a:rPr lang="zh-CN" altLang="en-US" sz="1600" dirty="0" smtClean="0"/>
              <a:t>版本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third</a:t>
            </a:r>
            <a:endParaRPr lang="zh-CN" altLang="en-US" sz="1600" dirty="0" smtClean="0"/>
          </a:p>
          <a:p>
            <a:pPr algn="l"/>
            <a:r>
              <a:rPr lang="en-US" altLang="zh-CN" sz="1600" dirty="0"/>
              <a:t>first</a:t>
            </a:r>
            <a:endParaRPr lang="zh-CN" altLang="en-US" sz="1600" dirty="0"/>
          </a:p>
          <a:p>
            <a:pPr algn="l"/>
            <a:r>
              <a:rPr lang="en-US" altLang="zh-CN" sz="1600" dirty="0" smtClean="0"/>
              <a:t>Second</a:t>
            </a:r>
            <a:endParaRPr lang="zh-CN" altLang="en-US" sz="1600" dirty="0"/>
          </a:p>
          <a:p>
            <a:pPr algn="l"/>
            <a:r>
              <a:rPr lang="en-US" altLang="zh-CN" sz="1600" dirty="0" smtClean="0"/>
              <a:t>third</a:t>
            </a:r>
            <a:endParaRPr lang="zh-CN" altLang="en-US" sz="1600" dirty="0" smtClean="0"/>
          </a:p>
          <a:p>
            <a:pPr algn="l"/>
            <a:endParaRPr lang="zh-CN" alt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41132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 smtClean="0"/>
              <a:t>工作区和暂存区</a:t>
            </a:r>
            <a:endParaRPr lang="zh-CN" altLang="en-US" sz="5400" dirty="0"/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373626" y="1685096"/>
            <a:ext cx="11336593" cy="4359211"/>
          </a:xfrm>
        </p:spPr>
        <p:txBody>
          <a:bodyPr>
            <a:noAutofit/>
          </a:bodyPr>
          <a:lstStyle/>
          <a:p>
            <a:pPr algn="l"/>
            <a:r>
              <a:rPr lang="zh-CN" altLang="en-US" dirty="0" smtClean="0"/>
              <a:t>把</a:t>
            </a:r>
            <a:r>
              <a:rPr lang="zh-CN" altLang="en-US" dirty="0"/>
              <a:t>文件往</a:t>
            </a:r>
            <a:r>
              <a:rPr lang="en-US" altLang="zh-CN" dirty="0" err="1"/>
              <a:t>Git</a:t>
            </a:r>
            <a:r>
              <a:rPr lang="zh-CN" altLang="en-US" dirty="0"/>
              <a:t>版本库里添加的时候，是分两步执行的：</a:t>
            </a:r>
          </a:p>
          <a:p>
            <a:pPr algn="l"/>
            <a:r>
              <a:rPr lang="zh-CN" altLang="en-US" dirty="0"/>
              <a:t>第一步是用</a:t>
            </a:r>
            <a:r>
              <a:rPr lang="en-US" altLang="zh-CN" dirty="0" err="1"/>
              <a:t>git</a:t>
            </a:r>
            <a:r>
              <a:rPr lang="en-US" altLang="zh-CN" dirty="0"/>
              <a:t> add</a:t>
            </a:r>
            <a:r>
              <a:rPr lang="zh-CN" altLang="en-US" dirty="0"/>
              <a:t>把文件添加进去，实际上就是把文件修改添加到暂存区；</a:t>
            </a:r>
          </a:p>
          <a:p>
            <a:pPr algn="l"/>
            <a:r>
              <a:rPr lang="zh-CN" altLang="en-US" dirty="0"/>
              <a:t>第二步是用</a:t>
            </a:r>
            <a:r>
              <a:rPr lang="en-US" altLang="zh-CN" dirty="0" err="1"/>
              <a:t>git</a:t>
            </a:r>
            <a:r>
              <a:rPr lang="en-US" altLang="zh-CN" dirty="0"/>
              <a:t> commit</a:t>
            </a:r>
            <a:r>
              <a:rPr lang="zh-CN" altLang="en-US" dirty="0"/>
              <a:t>提交更改，实际上就是把暂存区的所有内容提交到当前分支。</a:t>
            </a:r>
          </a:p>
          <a:p>
            <a:pPr algn="l"/>
            <a:r>
              <a:rPr lang="zh-CN" altLang="en-US" dirty="0"/>
              <a:t>因为我们创建</a:t>
            </a:r>
            <a:r>
              <a:rPr lang="en-US" altLang="zh-CN" dirty="0" err="1"/>
              <a:t>Git</a:t>
            </a:r>
            <a:r>
              <a:rPr lang="zh-CN" altLang="en-US" dirty="0"/>
              <a:t>版本库时，</a:t>
            </a:r>
            <a:r>
              <a:rPr lang="en-US" altLang="zh-CN" dirty="0" err="1"/>
              <a:t>Git</a:t>
            </a:r>
            <a:r>
              <a:rPr lang="zh-CN" altLang="en-US" dirty="0"/>
              <a:t>自动为我们创建了唯一一个</a:t>
            </a:r>
            <a:r>
              <a:rPr lang="en-US" altLang="zh-CN" dirty="0"/>
              <a:t>master</a:t>
            </a:r>
            <a:r>
              <a:rPr lang="zh-CN" altLang="en-US" dirty="0"/>
              <a:t>分支，所以，现在，</a:t>
            </a:r>
            <a:r>
              <a:rPr lang="en-US" altLang="zh-CN" dirty="0" err="1"/>
              <a:t>git</a:t>
            </a:r>
            <a:r>
              <a:rPr lang="en-US" altLang="zh-CN" dirty="0"/>
              <a:t> commit</a:t>
            </a:r>
            <a:r>
              <a:rPr lang="zh-CN" altLang="en-US" dirty="0"/>
              <a:t>就是往</a:t>
            </a:r>
            <a:r>
              <a:rPr lang="en-US" altLang="zh-CN" dirty="0"/>
              <a:t>master</a:t>
            </a:r>
            <a:r>
              <a:rPr lang="zh-CN" altLang="en-US" dirty="0"/>
              <a:t>分支上提交更改。</a:t>
            </a:r>
          </a:p>
          <a:p>
            <a:pPr algn="l"/>
            <a:r>
              <a:rPr lang="zh-CN" altLang="en-US" dirty="0" smtClean="0"/>
              <a:t>可以</a:t>
            </a:r>
            <a:r>
              <a:rPr lang="zh-CN" altLang="en-US" dirty="0"/>
              <a:t>简单理解为，需要提交的文件修改通通放到暂存区，然后，一次性提交暂存区的所有修改。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375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 smtClean="0"/>
              <a:t>工作区和暂存区</a:t>
            </a:r>
            <a:endParaRPr lang="zh-CN" altLang="en-US" sz="5400" dirty="0"/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373626" y="1685096"/>
            <a:ext cx="11336593" cy="4359211"/>
          </a:xfrm>
        </p:spPr>
        <p:txBody>
          <a:bodyPr>
            <a:noAutofit/>
          </a:bodyPr>
          <a:lstStyle/>
          <a:p>
            <a:pPr algn="l"/>
            <a:r>
              <a:rPr lang="zh-CN" altLang="en-US" sz="1600" dirty="0" smtClean="0"/>
              <a:t>首先先用</a:t>
            </a:r>
            <a:r>
              <a:rPr lang="en-US" altLang="zh-CN" sz="1600" dirty="0" err="1" smtClean="0"/>
              <a:t>git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status</a:t>
            </a:r>
            <a:r>
              <a:rPr lang="zh-CN" altLang="en-US" sz="1600" dirty="0" smtClean="0"/>
              <a:t>命令看一下当前状态：</a:t>
            </a:r>
          </a:p>
          <a:p>
            <a:pPr algn="l"/>
            <a:endParaRPr lang="zh-CN" altLang="en-US" sz="1600" dirty="0"/>
          </a:p>
          <a:p>
            <a:pPr algn="l"/>
            <a:endParaRPr lang="zh-CN" altLang="en-US" sz="1600" dirty="0" smtClean="0"/>
          </a:p>
          <a:p>
            <a:pPr algn="l"/>
            <a:endParaRPr lang="zh-CN" altLang="en-US" sz="1600" dirty="0"/>
          </a:p>
          <a:p>
            <a:pPr algn="l"/>
            <a:endParaRPr lang="zh-CN" altLang="en-US" sz="1600" dirty="0" smtClean="0"/>
          </a:p>
          <a:p>
            <a:pPr algn="l"/>
            <a:endParaRPr lang="zh-CN" altLang="en-US" sz="1600" dirty="0" smtClean="0"/>
          </a:p>
          <a:p>
            <a:pPr algn="l"/>
            <a:r>
              <a:rPr lang="zh-CN" altLang="en-US" sz="1600" dirty="0" smtClean="0"/>
              <a:t>然后，对</a:t>
            </a:r>
            <a:r>
              <a:rPr lang="en-US" altLang="zh-CN" sz="1600" dirty="0" err="1" smtClean="0"/>
              <a:t>readme.txt</a:t>
            </a:r>
            <a:r>
              <a:rPr lang="zh-CN" altLang="en-US" sz="1600" dirty="0" smtClean="0"/>
              <a:t>增加一行，再增加一个新文件</a:t>
            </a:r>
            <a:r>
              <a:rPr lang="en-US" altLang="zh-CN" sz="1600" dirty="0" err="1" smtClean="0"/>
              <a:t>license.txt</a:t>
            </a:r>
            <a:endParaRPr lang="zh-CN" altLang="en-US" sz="1600" dirty="0" smtClean="0"/>
          </a:p>
          <a:p>
            <a:pPr algn="l"/>
            <a:endParaRPr lang="zh-CN" altLang="en-US" sz="1600" dirty="0"/>
          </a:p>
          <a:p>
            <a:pPr algn="l"/>
            <a:endParaRPr lang="zh-CN" altLang="en-US" sz="1600" dirty="0" smtClean="0"/>
          </a:p>
          <a:p>
            <a:pPr algn="l"/>
            <a:endParaRPr lang="zh-CN" altLang="en-US" sz="1600" dirty="0"/>
          </a:p>
          <a:p>
            <a:pPr algn="l"/>
            <a:endParaRPr lang="zh-CN" altLang="en-US" sz="1600" dirty="0" smtClean="0"/>
          </a:p>
          <a:p>
            <a:pPr algn="l"/>
            <a:endParaRPr lang="zh-CN" altLang="en-US" sz="1600" dirty="0"/>
          </a:p>
          <a:p>
            <a:pPr algn="l"/>
            <a:endParaRPr lang="zh-CN" altLang="en-US" sz="1600" dirty="0" smtClean="0"/>
          </a:p>
          <a:p>
            <a:pPr algn="l"/>
            <a:endParaRPr lang="zh-CN" altLang="en-US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122" y="2091024"/>
            <a:ext cx="7213600" cy="1536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422" y="4162446"/>
            <a:ext cx="72263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6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 smtClean="0"/>
              <a:t>工作区和暂存区</a:t>
            </a:r>
            <a:endParaRPr lang="zh-CN" altLang="en-US" sz="5400" dirty="0"/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373626" y="1685096"/>
            <a:ext cx="11336593" cy="4359211"/>
          </a:xfrm>
        </p:spPr>
        <p:txBody>
          <a:bodyPr>
            <a:noAutofit/>
          </a:bodyPr>
          <a:lstStyle/>
          <a:p>
            <a:pPr algn="l"/>
            <a:r>
              <a:rPr lang="zh-CN" altLang="en-US" sz="1600" dirty="0" smtClean="0"/>
              <a:t>用</a:t>
            </a:r>
            <a:r>
              <a:rPr lang="en-US" altLang="zh-CN" sz="1600" dirty="0" err="1" smtClean="0"/>
              <a:t>git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status</a:t>
            </a:r>
            <a:r>
              <a:rPr lang="zh-CN" altLang="en-US" sz="1600" dirty="0" smtClean="0"/>
              <a:t> 命令查看当前状态：</a:t>
            </a:r>
          </a:p>
          <a:p>
            <a:pPr algn="l"/>
            <a:endParaRPr lang="zh-CN" altLang="en-US" sz="1600" dirty="0"/>
          </a:p>
          <a:p>
            <a:pPr algn="l"/>
            <a:endParaRPr lang="zh-CN" altLang="en-US" sz="1600" dirty="0" smtClean="0"/>
          </a:p>
          <a:p>
            <a:pPr algn="l"/>
            <a:endParaRPr lang="zh-CN" altLang="en-US" sz="1600" dirty="0"/>
          </a:p>
          <a:p>
            <a:pPr algn="l"/>
            <a:endParaRPr lang="zh-CN" altLang="en-US" sz="1600" dirty="0" smtClean="0"/>
          </a:p>
          <a:p>
            <a:pPr algn="l"/>
            <a:endParaRPr lang="zh-CN" altLang="en-US" sz="1600" dirty="0"/>
          </a:p>
          <a:p>
            <a:pPr algn="l"/>
            <a:endParaRPr lang="zh-CN" altLang="en-US" sz="1600" dirty="0" smtClean="0"/>
          </a:p>
          <a:p>
            <a:pPr algn="l"/>
            <a:endParaRPr lang="zh-CN" altLang="en-US" sz="1600" dirty="0"/>
          </a:p>
          <a:p>
            <a:pPr algn="l"/>
            <a:endParaRPr lang="zh-CN" altLang="en-US" sz="1600" dirty="0" smtClean="0"/>
          </a:p>
          <a:p>
            <a:pPr algn="l"/>
            <a:r>
              <a:rPr lang="en-US" altLang="zh-CN" sz="1600" dirty="0" err="1"/>
              <a:t>Git</a:t>
            </a:r>
            <a:r>
              <a:rPr lang="zh-CN" altLang="en-US" sz="1600" dirty="0"/>
              <a:t>非常清楚地告诉我们，</a:t>
            </a:r>
            <a:r>
              <a:rPr lang="en-US" altLang="zh-CN" sz="1600" dirty="0" err="1"/>
              <a:t>readme.txt</a:t>
            </a:r>
            <a:r>
              <a:rPr lang="zh-CN" altLang="en-US" sz="1600" dirty="0"/>
              <a:t>被修改了，而</a:t>
            </a:r>
            <a:r>
              <a:rPr lang="en-US" altLang="zh-CN" sz="1600" dirty="0"/>
              <a:t>LICENSE</a:t>
            </a:r>
            <a:r>
              <a:rPr lang="zh-CN" altLang="en-US" sz="1600" dirty="0"/>
              <a:t>还从来没有被添加过，所以它的状态是</a:t>
            </a:r>
            <a:r>
              <a:rPr lang="en-US" altLang="zh-CN" sz="1600" dirty="0"/>
              <a:t>Untracked</a:t>
            </a:r>
            <a:r>
              <a:rPr lang="zh-CN" altLang="en-US" sz="1600" dirty="0"/>
              <a:t>。</a:t>
            </a:r>
            <a:r>
              <a:rPr lang="zh-CN" altLang="en-US" sz="1600" dirty="0" smtClean="0"/>
              <a:t/>
            </a:r>
            <a:br>
              <a:rPr lang="zh-CN" altLang="en-US" sz="1600" dirty="0" smtClean="0"/>
            </a:br>
            <a:endParaRPr lang="zh-CN" altLang="en-US" sz="1600" dirty="0" smtClean="0"/>
          </a:p>
          <a:p>
            <a:pPr algn="l"/>
            <a:endParaRPr lang="zh-CN" altLang="en-US" sz="1600" dirty="0"/>
          </a:p>
          <a:p>
            <a:pPr algn="l"/>
            <a:endParaRPr lang="zh-CN" altLang="en-US" sz="1600" dirty="0" smtClean="0"/>
          </a:p>
          <a:p>
            <a:pPr algn="l"/>
            <a:endParaRPr lang="zh-CN" altLang="en-US" sz="1600" dirty="0"/>
          </a:p>
          <a:p>
            <a:pPr algn="l"/>
            <a:endParaRPr lang="zh-CN" altLang="en-US" sz="1600" dirty="0" smtClean="0"/>
          </a:p>
          <a:p>
            <a:pPr algn="l"/>
            <a:endParaRPr lang="zh-CN" altLang="en-US" sz="1600" dirty="0"/>
          </a:p>
          <a:p>
            <a:pPr algn="l"/>
            <a:endParaRPr lang="zh-CN" altLang="en-US" sz="1600" dirty="0" smtClean="0"/>
          </a:p>
          <a:p>
            <a:pPr algn="l"/>
            <a:endParaRPr lang="zh-CN" altLang="en-US" sz="1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550" y="2159000"/>
            <a:ext cx="72009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02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 smtClean="0"/>
              <a:t>工作区和暂存区</a:t>
            </a:r>
            <a:endParaRPr lang="zh-CN" altLang="en-US" sz="5400" dirty="0"/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373626" y="1685096"/>
            <a:ext cx="11336593" cy="4359211"/>
          </a:xfrm>
        </p:spPr>
        <p:txBody>
          <a:bodyPr>
            <a:noAutofit/>
          </a:bodyPr>
          <a:lstStyle/>
          <a:p>
            <a:pPr algn="l"/>
            <a:r>
              <a:rPr lang="zh-CN" altLang="en-US" sz="1600" dirty="0" smtClean="0"/>
              <a:t>接着用两次</a:t>
            </a:r>
            <a:r>
              <a:rPr lang="en-US" altLang="zh-CN" sz="1600" dirty="0" err="1" smtClean="0"/>
              <a:t>git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add</a:t>
            </a:r>
            <a:r>
              <a:rPr lang="zh-CN" altLang="en-US" sz="1600" dirty="0" smtClean="0"/>
              <a:t>命令把</a:t>
            </a:r>
            <a:r>
              <a:rPr lang="en-US" altLang="zh-CN" sz="1600" dirty="0" err="1" smtClean="0"/>
              <a:t>readme.txt</a:t>
            </a:r>
            <a:r>
              <a:rPr lang="zh-CN" altLang="en-US" sz="1600" dirty="0" smtClean="0"/>
              <a:t>和</a:t>
            </a:r>
            <a:r>
              <a:rPr lang="en-US" altLang="zh-CN" sz="1600" dirty="0" err="1" smtClean="0"/>
              <a:t>license.txt</a:t>
            </a:r>
            <a:r>
              <a:rPr lang="zh-CN" altLang="en-US" sz="1600" dirty="0" smtClean="0"/>
              <a:t>添加上去之后，再用</a:t>
            </a:r>
            <a:r>
              <a:rPr lang="en-US" altLang="zh-CN" sz="1600" dirty="0" err="1" smtClean="0"/>
              <a:t>git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status</a:t>
            </a:r>
            <a:r>
              <a:rPr lang="zh-CN" altLang="en-US" sz="1600" dirty="0" smtClean="0"/>
              <a:t>命令查看一下结果：</a:t>
            </a:r>
          </a:p>
          <a:p>
            <a:pPr algn="l"/>
            <a:endParaRPr lang="zh-CN" altLang="en-US" sz="1600" dirty="0"/>
          </a:p>
          <a:p>
            <a:pPr algn="l"/>
            <a:endParaRPr lang="zh-CN" altLang="en-US" sz="1600" dirty="0" smtClean="0"/>
          </a:p>
          <a:p>
            <a:pPr algn="l"/>
            <a:endParaRPr lang="zh-CN" altLang="en-US" sz="1600" dirty="0"/>
          </a:p>
          <a:p>
            <a:pPr algn="l"/>
            <a:endParaRPr lang="zh-CN" altLang="en-US" sz="1600" dirty="0" smtClean="0"/>
          </a:p>
          <a:p>
            <a:pPr algn="l"/>
            <a:endParaRPr lang="zh-CN" altLang="en-US" sz="1600" dirty="0"/>
          </a:p>
          <a:p>
            <a:pPr algn="l"/>
            <a:endParaRPr lang="zh-CN" altLang="en-US" sz="1600" dirty="0" smtClean="0"/>
          </a:p>
          <a:p>
            <a:pPr algn="l"/>
            <a:r>
              <a:rPr lang="zh-CN" altLang="en-US" sz="1600" dirty="0" smtClean="0"/>
              <a:t/>
            </a:r>
            <a:br>
              <a:rPr lang="zh-CN" altLang="en-US" sz="1600" dirty="0" smtClean="0"/>
            </a:br>
            <a:r>
              <a:rPr lang="zh-CN" altLang="en-US" sz="1600" dirty="0" smtClean="0"/>
              <a:t/>
            </a:r>
            <a:br>
              <a:rPr lang="zh-CN" altLang="en-US" sz="1600" dirty="0" smtClean="0"/>
            </a:br>
            <a:endParaRPr lang="zh-CN" altLang="en-US" sz="1600" dirty="0" smtClean="0"/>
          </a:p>
          <a:p>
            <a:pPr algn="l"/>
            <a:endParaRPr lang="zh-CN" altLang="en-US" sz="1600" dirty="0"/>
          </a:p>
          <a:p>
            <a:pPr algn="l"/>
            <a:endParaRPr lang="zh-CN" altLang="en-US" sz="1600" dirty="0" smtClean="0"/>
          </a:p>
          <a:p>
            <a:pPr algn="l"/>
            <a:endParaRPr lang="zh-CN" altLang="en-US" sz="1600" dirty="0"/>
          </a:p>
          <a:p>
            <a:pPr algn="l"/>
            <a:endParaRPr lang="zh-CN" altLang="en-US" sz="1600" dirty="0" smtClean="0"/>
          </a:p>
          <a:p>
            <a:pPr algn="l"/>
            <a:endParaRPr lang="zh-CN" altLang="en-US" sz="1600" dirty="0"/>
          </a:p>
          <a:p>
            <a:pPr algn="l"/>
            <a:endParaRPr lang="zh-CN" altLang="en-US" sz="1600" dirty="0" smtClean="0"/>
          </a:p>
          <a:p>
            <a:pPr algn="l"/>
            <a:endParaRPr lang="zh-CN" altLang="en-US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791" y="2239387"/>
            <a:ext cx="72263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52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 smtClean="0"/>
              <a:t>工作区和暂存区</a:t>
            </a:r>
            <a:endParaRPr lang="zh-CN" altLang="en-US" sz="5400" dirty="0"/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373626" y="1685096"/>
            <a:ext cx="11336593" cy="4359211"/>
          </a:xfrm>
        </p:spPr>
        <p:txBody>
          <a:bodyPr>
            <a:noAutofit/>
          </a:bodyPr>
          <a:lstStyle/>
          <a:p>
            <a:pPr algn="l"/>
            <a:r>
              <a:rPr lang="zh-CN" altLang="en-US" sz="1600" dirty="0" smtClean="0"/>
              <a:t>现在</a:t>
            </a:r>
            <a:r>
              <a:rPr lang="zh-CN" altLang="en-US" sz="1600" dirty="0"/>
              <a:t>，暂存区的状态就变成这样了：</a:t>
            </a:r>
          </a:p>
          <a:p>
            <a:pPr algn="l"/>
            <a:endParaRPr lang="zh-CN" altLang="en-US" sz="1600" dirty="0" smtClean="0"/>
          </a:p>
          <a:p>
            <a:pPr algn="l"/>
            <a:endParaRPr lang="zh-CN" altLang="en-US" sz="1600" dirty="0"/>
          </a:p>
          <a:p>
            <a:pPr algn="l"/>
            <a:endParaRPr lang="zh-CN" altLang="en-US" sz="1600" dirty="0" smtClean="0"/>
          </a:p>
          <a:p>
            <a:pPr algn="l"/>
            <a:endParaRPr lang="zh-CN" altLang="en-US" sz="1600" dirty="0"/>
          </a:p>
          <a:p>
            <a:pPr algn="l"/>
            <a:endParaRPr lang="zh-CN" altLang="en-US" sz="1600" dirty="0" smtClean="0"/>
          </a:p>
          <a:p>
            <a:pPr algn="l"/>
            <a:endParaRPr lang="zh-CN" altLang="en-US" sz="1600" dirty="0"/>
          </a:p>
          <a:p>
            <a:pPr algn="l"/>
            <a:endParaRPr lang="zh-CN" altLang="en-US" sz="1600" dirty="0" smtClean="0"/>
          </a:p>
          <a:p>
            <a:pPr algn="l"/>
            <a:endParaRPr lang="zh-CN" altLang="en-US" sz="1600" dirty="0" smtClean="0"/>
          </a:p>
          <a:p>
            <a:pPr algn="l"/>
            <a:endParaRPr lang="zh-CN" altLang="en-US" sz="1600" dirty="0"/>
          </a:p>
          <a:p>
            <a:pPr algn="l"/>
            <a:endParaRPr lang="zh-CN" altLang="en-US" sz="1600" dirty="0"/>
          </a:p>
          <a:p>
            <a:pPr algn="l"/>
            <a:r>
              <a:rPr lang="zh-CN" altLang="en-US" sz="1600" dirty="0"/>
              <a:t>所以，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 add</a:t>
            </a:r>
            <a:r>
              <a:rPr lang="zh-CN" altLang="en-US" sz="1600" dirty="0"/>
              <a:t>命令实际上就是把要提交的所有修改放到暂存区（</a:t>
            </a:r>
            <a:r>
              <a:rPr lang="en-US" altLang="zh-CN" sz="1600" dirty="0"/>
              <a:t>Stage</a:t>
            </a:r>
            <a:r>
              <a:rPr lang="zh-CN" altLang="en-US" sz="1600" dirty="0"/>
              <a:t>），然后，执行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 commit</a:t>
            </a:r>
            <a:r>
              <a:rPr lang="zh-CN" altLang="en-US" sz="1600" dirty="0"/>
              <a:t>就可以一次性把暂存区的所有修改提交到分支</a:t>
            </a:r>
            <a:r>
              <a:rPr lang="zh-CN" altLang="en-US" sz="1600" dirty="0" smtClean="0"/>
              <a:t>。</a:t>
            </a:r>
            <a:r>
              <a:rPr lang="zh-CN" altLang="en-US" sz="1600" dirty="0" smtClean="0"/>
              <a:t/>
            </a:r>
            <a:br>
              <a:rPr lang="zh-CN" altLang="en-US" sz="1600" dirty="0" smtClean="0"/>
            </a:br>
            <a:r>
              <a:rPr lang="zh-CN" altLang="en-US" sz="1600" dirty="0" smtClean="0"/>
              <a:t/>
            </a:r>
            <a:br>
              <a:rPr lang="zh-CN" altLang="en-US" sz="1600" dirty="0" smtClean="0"/>
            </a:br>
            <a:endParaRPr lang="zh-CN" altLang="en-US" sz="1600" dirty="0" smtClean="0"/>
          </a:p>
          <a:p>
            <a:pPr algn="l"/>
            <a:endParaRPr lang="zh-CN" altLang="en-US" sz="1600" dirty="0"/>
          </a:p>
          <a:p>
            <a:pPr algn="l"/>
            <a:endParaRPr lang="zh-CN" altLang="en-US" sz="1600" dirty="0" smtClean="0"/>
          </a:p>
          <a:p>
            <a:pPr algn="l"/>
            <a:endParaRPr lang="zh-CN" altLang="en-US" sz="1600" dirty="0"/>
          </a:p>
          <a:p>
            <a:pPr algn="l"/>
            <a:endParaRPr lang="zh-CN" altLang="en-US" sz="1600" dirty="0" smtClean="0"/>
          </a:p>
          <a:p>
            <a:pPr algn="l"/>
            <a:endParaRPr lang="zh-CN" altLang="en-US" sz="1600" dirty="0"/>
          </a:p>
          <a:p>
            <a:pPr algn="l"/>
            <a:endParaRPr lang="zh-CN" altLang="en-US" sz="1600" dirty="0" smtClean="0"/>
          </a:p>
          <a:p>
            <a:pPr algn="l"/>
            <a:endParaRPr lang="zh-CN" altLang="en-US" sz="1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772" y="1985572"/>
            <a:ext cx="67183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90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 smtClean="0"/>
              <a:t>工作区和暂存区</a:t>
            </a:r>
            <a:endParaRPr lang="zh-CN" altLang="en-US" sz="5400" dirty="0"/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373626" y="1685096"/>
            <a:ext cx="11336593" cy="4359211"/>
          </a:xfrm>
        </p:spPr>
        <p:txBody>
          <a:bodyPr>
            <a:noAutofit/>
          </a:bodyPr>
          <a:lstStyle/>
          <a:p>
            <a:pPr algn="l"/>
            <a:r>
              <a:rPr lang="zh-CN" altLang="en-US" sz="1600" dirty="0"/>
              <a:t>所以，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 add</a:t>
            </a:r>
            <a:r>
              <a:rPr lang="zh-CN" altLang="en-US" sz="1600" dirty="0"/>
              <a:t>命令实际上就是把要提交的所有修改放到暂存区（</a:t>
            </a:r>
            <a:r>
              <a:rPr lang="en-US" altLang="zh-CN" sz="1600" dirty="0"/>
              <a:t>Stage</a:t>
            </a:r>
            <a:r>
              <a:rPr lang="zh-CN" altLang="en-US" sz="1600" dirty="0"/>
              <a:t>），然后，执行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 commit</a:t>
            </a:r>
            <a:r>
              <a:rPr lang="zh-CN" altLang="en-US" sz="1600" dirty="0"/>
              <a:t>就可以一次性把暂存区的所有修改提交到分支</a:t>
            </a:r>
            <a:r>
              <a:rPr lang="zh-CN" altLang="en-US" sz="1600" dirty="0" smtClean="0"/>
              <a:t>。</a:t>
            </a:r>
          </a:p>
          <a:p>
            <a:pPr algn="l"/>
            <a:r>
              <a:rPr lang="zh-CN" altLang="en-US" sz="1600" dirty="0" smtClean="0"/>
              <a:t/>
            </a:r>
            <a:br>
              <a:rPr lang="zh-CN" altLang="en-US" sz="1600" dirty="0" smtClean="0"/>
            </a:br>
            <a:endParaRPr lang="zh-CN" altLang="en-US" sz="1600" dirty="0" smtClean="0"/>
          </a:p>
          <a:p>
            <a:pPr algn="l"/>
            <a:endParaRPr lang="zh-CN" altLang="en-US" sz="1600" dirty="0"/>
          </a:p>
          <a:p>
            <a:pPr algn="l"/>
            <a:r>
              <a:rPr lang="zh-CN" altLang="en-US" sz="1600" dirty="0" smtClean="0"/>
              <a:t/>
            </a:r>
            <a:br>
              <a:rPr lang="zh-CN" altLang="en-US" sz="1600" dirty="0" smtClean="0"/>
            </a:br>
            <a:endParaRPr lang="zh-CN" altLang="en-US" sz="1600" dirty="0" smtClean="0"/>
          </a:p>
          <a:p>
            <a:pPr algn="l"/>
            <a:r>
              <a:rPr lang="zh-CN" altLang="en-US" sz="1600" dirty="0"/>
              <a:t>一旦提交后，如果你又没有对工作区做任何修改，那么工作区就是“干净”的</a:t>
            </a:r>
            <a:r>
              <a:rPr lang="zh-CN" altLang="en-US" sz="1600" dirty="0" smtClean="0"/>
              <a:t>：</a:t>
            </a:r>
          </a:p>
          <a:p>
            <a:pPr algn="l"/>
            <a:endParaRPr lang="zh-CN" altLang="en-US" sz="1600" dirty="0" smtClean="0"/>
          </a:p>
          <a:p>
            <a:pPr algn="l"/>
            <a:endParaRPr lang="zh-CN" altLang="en-US" sz="1600" dirty="0"/>
          </a:p>
          <a:p>
            <a:pPr algn="l"/>
            <a:endParaRPr lang="zh-CN" altLang="en-US" sz="1600" dirty="0" smtClean="0"/>
          </a:p>
          <a:p>
            <a:pPr algn="l"/>
            <a:endParaRPr lang="zh-CN" altLang="en-US" sz="1600" dirty="0"/>
          </a:p>
          <a:p>
            <a:pPr algn="l"/>
            <a:endParaRPr lang="zh-CN" altLang="en-US" sz="1600" dirty="0" smtClean="0"/>
          </a:p>
          <a:p>
            <a:pPr algn="l"/>
            <a:endParaRPr lang="zh-CN" altLang="en-US" sz="1600" dirty="0"/>
          </a:p>
          <a:p>
            <a:pPr algn="l"/>
            <a:endParaRPr lang="zh-CN" altLang="en-US" sz="1600" dirty="0" smtClean="0"/>
          </a:p>
          <a:p>
            <a:pPr algn="l"/>
            <a:endParaRPr lang="zh-CN" altLang="en-US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422" y="2397073"/>
            <a:ext cx="7239000" cy="774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5322" y="4315940"/>
            <a:ext cx="65532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9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 smtClean="0"/>
              <a:t>工作区和暂存区</a:t>
            </a:r>
            <a:endParaRPr lang="zh-CN" altLang="en-US" sz="5400" dirty="0"/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373626" y="1685096"/>
            <a:ext cx="11336593" cy="4359211"/>
          </a:xfrm>
        </p:spPr>
        <p:txBody>
          <a:bodyPr>
            <a:noAutofit/>
          </a:bodyPr>
          <a:lstStyle/>
          <a:p>
            <a:pPr algn="l"/>
            <a:r>
              <a:rPr lang="zh-CN" altLang="en-US" sz="1600" dirty="0"/>
              <a:t>现在版本库变成了这样，暂存区就没有任何内容了</a:t>
            </a:r>
            <a:r>
              <a:rPr lang="zh-CN" altLang="en-US" sz="1600" dirty="0" smtClean="0"/>
              <a:t>：</a:t>
            </a:r>
          </a:p>
          <a:p>
            <a:pPr algn="l"/>
            <a:endParaRPr lang="zh-CN" altLang="en-US" sz="1600" dirty="0"/>
          </a:p>
          <a:p>
            <a:pPr algn="l"/>
            <a:endParaRPr lang="zh-CN" altLang="en-US" sz="1600" dirty="0" smtClean="0"/>
          </a:p>
          <a:p>
            <a:pPr algn="l"/>
            <a:endParaRPr lang="zh-CN" altLang="en-US" sz="1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672" y="2245451"/>
            <a:ext cx="67945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33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 smtClean="0"/>
              <a:t>管理修改</a:t>
            </a:r>
            <a:endParaRPr lang="zh-CN" altLang="en-US" sz="5400" dirty="0"/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373626" y="1685096"/>
            <a:ext cx="11336593" cy="4359211"/>
          </a:xfrm>
        </p:spPr>
        <p:txBody>
          <a:bodyPr>
            <a:noAutofit/>
          </a:bodyPr>
          <a:lstStyle/>
          <a:p>
            <a:pPr algn="l"/>
            <a:r>
              <a:rPr lang="zh-CN" altLang="en-US" sz="1600" dirty="0"/>
              <a:t>现在，假定你已经完全掌握了暂存区的概念。下面，我们要讨论的就是，为什么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比其他版本控制系统设计得优秀，因为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跟踪并管理的是修改，而非文件。</a:t>
            </a:r>
          </a:p>
          <a:p>
            <a:pPr algn="l"/>
            <a:r>
              <a:rPr lang="zh-CN" altLang="en-US" sz="1600" dirty="0"/>
              <a:t>你会问，什么是修改？比如你新增了一行，这就是一个修改，删除了一行，也是一个修改，更改了某些字符，也是一个修改，删了一些又加了一些，也是一个修改，甚至创建一个新文件，也算一个修改。</a:t>
            </a:r>
          </a:p>
          <a:p>
            <a:pPr algn="l"/>
            <a:r>
              <a:rPr lang="zh-CN" altLang="en-US" sz="1600" dirty="0"/>
              <a:t>为什么说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管理的是修改，而不是文件呢？我们还是做实验。第一步，对</a:t>
            </a:r>
            <a:r>
              <a:rPr lang="en-US" altLang="zh-CN" sz="1600" dirty="0" err="1"/>
              <a:t>readme.txt</a:t>
            </a:r>
            <a:r>
              <a:rPr lang="zh-CN" altLang="en-US" sz="1600" dirty="0"/>
              <a:t>做一个修改，比如加一行内容</a:t>
            </a:r>
            <a:r>
              <a:rPr lang="zh-CN" altLang="en-US" sz="1600" dirty="0" smtClean="0"/>
              <a:t>：</a:t>
            </a:r>
          </a:p>
          <a:p>
            <a:pPr algn="l"/>
            <a:endParaRPr lang="zh-CN" altLang="en-US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072" y="3533723"/>
            <a:ext cx="72517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31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 smtClean="0"/>
              <a:t>管理修改</a:t>
            </a:r>
            <a:endParaRPr lang="zh-CN" altLang="en-US" sz="5400" dirty="0"/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373626" y="1685096"/>
            <a:ext cx="11336593" cy="4359211"/>
          </a:xfrm>
        </p:spPr>
        <p:txBody>
          <a:bodyPr>
            <a:noAutofit/>
          </a:bodyPr>
          <a:lstStyle/>
          <a:p>
            <a:pPr algn="l"/>
            <a:r>
              <a:rPr lang="zh-CN" altLang="en-US" sz="1600" dirty="0" smtClean="0"/>
              <a:t>然后，添加：</a:t>
            </a:r>
          </a:p>
          <a:p>
            <a:pPr algn="l"/>
            <a:endParaRPr lang="zh-CN" altLang="en-US" sz="1600" dirty="0"/>
          </a:p>
          <a:p>
            <a:pPr algn="l"/>
            <a:endParaRPr lang="zh-CN" altLang="en-US" sz="1600" dirty="0" smtClean="0"/>
          </a:p>
          <a:p>
            <a:pPr algn="l"/>
            <a:endParaRPr lang="zh-CN" altLang="en-US" sz="1600" dirty="0"/>
          </a:p>
          <a:p>
            <a:pPr algn="l"/>
            <a:endParaRPr lang="zh-CN" altLang="en-US" sz="1600" dirty="0" smtClean="0"/>
          </a:p>
          <a:p>
            <a:pPr algn="l"/>
            <a:endParaRPr lang="zh-CN" altLang="en-US" sz="1600" dirty="0"/>
          </a:p>
          <a:p>
            <a:pPr algn="l"/>
            <a:endParaRPr lang="zh-CN" altLang="en-US" sz="1600" dirty="0" smtClean="0"/>
          </a:p>
          <a:p>
            <a:pPr algn="l"/>
            <a:r>
              <a:rPr lang="zh-CN" altLang="en-US" sz="1600" dirty="0" smtClean="0"/>
              <a:t>然后，再修改：</a:t>
            </a:r>
          </a:p>
          <a:p>
            <a:pPr algn="l"/>
            <a:endParaRPr lang="zh-CN" altLang="en-US" sz="1600" dirty="0" smtClean="0"/>
          </a:p>
          <a:p>
            <a:pPr algn="l"/>
            <a:endParaRPr lang="zh-CN" altLang="en-US" sz="1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822" y="2239101"/>
            <a:ext cx="7188200" cy="1625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822" y="4533007"/>
            <a:ext cx="71882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83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 smtClean="0"/>
              <a:t>管理修改</a:t>
            </a:r>
            <a:endParaRPr lang="zh-CN" altLang="en-US" sz="5400" dirty="0"/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373626" y="1685096"/>
            <a:ext cx="11336593" cy="4359211"/>
          </a:xfrm>
        </p:spPr>
        <p:txBody>
          <a:bodyPr>
            <a:noAutofit/>
          </a:bodyPr>
          <a:lstStyle/>
          <a:p>
            <a:pPr algn="l"/>
            <a:r>
              <a:rPr lang="zh-CN" altLang="en-US" sz="1600" dirty="0" smtClean="0"/>
              <a:t>提交：</a:t>
            </a:r>
          </a:p>
          <a:p>
            <a:pPr algn="l"/>
            <a:endParaRPr lang="zh-CN" altLang="en-US" sz="1600" dirty="0"/>
          </a:p>
          <a:p>
            <a:pPr algn="l"/>
            <a:endParaRPr lang="zh-CN" altLang="en-US" sz="1600" dirty="0" smtClean="0"/>
          </a:p>
          <a:p>
            <a:pPr algn="l"/>
            <a:endParaRPr lang="zh-CN" altLang="en-US" sz="1600" dirty="0"/>
          </a:p>
          <a:p>
            <a:pPr algn="l"/>
            <a:endParaRPr lang="zh-CN" altLang="en-US" sz="1600" dirty="0" smtClean="0"/>
          </a:p>
          <a:p>
            <a:pPr algn="l"/>
            <a:r>
              <a:rPr lang="zh-CN" altLang="en-US" sz="1600" dirty="0" smtClean="0"/>
              <a:t>提交后，再查看状态：</a:t>
            </a:r>
          </a:p>
          <a:p>
            <a:pPr algn="l"/>
            <a:endParaRPr lang="zh-CN" altLang="en-US" sz="1600" dirty="0" smtClean="0"/>
          </a:p>
          <a:p>
            <a:pPr algn="l"/>
            <a:endParaRPr lang="zh-CN" altLang="en-US" sz="1600" dirty="0" smtClean="0"/>
          </a:p>
          <a:p>
            <a:pPr algn="l"/>
            <a:endParaRPr lang="zh-CN" altLang="en-US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911" y="2325662"/>
            <a:ext cx="7150100" cy="6477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0911" y="3864701"/>
            <a:ext cx="69469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49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/>
              <a:t>版本回退</a:t>
            </a:r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373626" y="1441981"/>
            <a:ext cx="11336593" cy="4688995"/>
          </a:xfrm>
        </p:spPr>
        <p:txBody>
          <a:bodyPr>
            <a:noAutofit/>
          </a:bodyPr>
          <a:lstStyle/>
          <a:p>
            <a:pPr algn="l"/>
            <a:r>
              <a:rPr lang="zh-CN" altLang="en-US" sz="1600" dirty="0"/>
              <a:t>在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中，我们用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 log</a:t>
            </a:r>
            <a:r>
              <a:rPr lang="zh-CN" altLang="en-US" sz="1600" dirty="0"/>
              <a:t>命令</a:t>
            </a:r>
            <a:r>
              <a:rPr lang="zh-CN" altLang="en-US" sz="1600" dirty="0" smtClean="0"/>
              <a:t>查看：</a:t>
            </a:r>
          </a:p>
          <a:p>
            <a:pPr algn="l"/>
            <a:endParaRPr lang="zh-CN" altLang="en-US" sz="1600" dirty="0"/>
          </a:p>
          <a:p>
            <a:pPr algn="l"/>
            <a:endParaRPr lang="zh-CN" altLang="en-US" sz="1600" dirty="0" smtClean="0"/>
          </a:p>
          <a:p>
            <a:pPr algn="l"/>
            <a:endParaRPr lang="zh-CN" altLang="en-US" sz="1600" dirty="0"/>
          </a:p>
          <a:p>
            <a:pPr algn="l"/>
            <a:endParaRPr lang="zh-CN" altLang="en-US" sz="1600" dirty="0" smtClean="0"/>
          </a:p>
          <a:p>
            <a:pPr algn="l"/>
            <a:endParaRPr lang="zh-CN" altLang="en-US" sz="1600" dirty="0"/>
          </a:p>
          <a:p>
            <a:pPr algn="l"/>
            <a:endParaRPr lang="zh-CN" altLang="en-US" sz="1600" dirty="0" smtClean="0"/>
          </a:p>
          <a:p>
            <a:pPr algn="l"/>
            <a:endParaRPr lang="zh-CN" altLang="en-US" sz="1600" dirty="0"/>
          </a:p>
          <a:p>
            <a:pPr algn="l"/>
            <a:endParaRPr lang="zh-CN" altLang="en-US" sz="1600" dirty="0" smtClean="0"/>
          </a:p>
          <a:p>
            <a:pPr algn="l"/>
            <a:endParaRPr lang="zh-CN" altLang="en-US" sz="1600" dirty="0"/>
          </a:p>
          <a:p>
            <a:pPr algn="l"/>
            <a:endParaRPr lang="zh-CN" altLang="en-US" sz="1600" dirty="0"/>
          </a:p>
          <a:p>
            <a:pPr algn="l"/>
            <a:r>
              <a:rPr lang="zh-CN" altLang="en-US" sz="1600" dirty="0" smtClean="0"/>
              <a:t>再之前的版本就不看了。</a:t>
            </a:r>
            <a:endParaRPr lang="zh-CN" altLang="en-US" sz="1600" dirty="0" smtClean="0"/>
          </a:p>
          <a:p>
            <a:pPr algn="l"/>
            <a:endParaRPr lang="zh-CN" altLang="en-US" sz="16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800" y="1797050"/>
            <a:ext cx="7264400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90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 smtClean="0"/>
              <a:t>管理修改</a:t>
            </a:r>
            <a:endParaRPr lang="zh-CN" altLang="en-US" sz="5400" dirty="0"/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373626" y="1685096"/>
            <a:ext cx="11336593" cy="4359211"/>
          </a:xfrm>
        </p:spPr>
        <p:txBody>
          <a:bodyPr>
            <a:noAutofit/>
          </a:bodyPr>
          <a:lstStyle/>
          <a:p>
            <a:pPr algn="l"/>
            <a:r>
              <a:rPr lang="zh-CN" altLang="en-US" sz="1600" dirty="0" smtClean="0"/>
              <a:t>这时会发现，第二次的修改并没有被提交。</a:t>
            </a:r>
          </a:p>
          <a:p>
            <a:pPr algn="l"/>
            <a:r>
              <a:rPr lang="zh-CN" altLang="en-US" sz="1600" dirty="0"/>
              <a:t>回顾一下操作过程</a:t>
            </a:r>
            <a:r>
              <a:rPr lang="zh-CN" altLang="en-US" sz="1600" dirty="0" smtClean="0"/>
              <a:t>：第一</a:t>
            </a:r>
            <a:r>
              <a:rPr lang="zh-CN" altLang="en-US" sz="1600" dirty="0"/>
              <a:t>次修改 </a:t>
            </a:r>
            <a:r>
              <a:rPr lang="en-US" altLang="zh-CN" sz="1600" dirty="0"/>
              <a:t>-&gt; 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 add -&gt; </a:t>
            </a:r>
            <a:r>
              <a:rPr lang="zh-CN" altLang="en-US" sz="1600" dirty="0"/>
              <a:t>第二次修改 </a:t>
            </a:r>
            <a:r>
              <a:rPr lang="en-US" altLang="zh-CN" sz="1600" dirty="0"/>
              <a:t>-&gt; 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commit</a:t>
            </a:r>
            <a:endParaRPr lang="zh-CN" altLang="en-US" sz="1600" dirty="0" smtClean="0"/>
          </a:p>
          <a:p>
            <a:pPr algn="l"/>
            <a:endParaRPr lang="zh-CN" altLang="en-US" sz="1600" dirty="0" smtClean="0"/>
          </a:p>
          <a:p>
            <a:pPr algn="l"/>
            <a:r>
              <a:rPr lang="en-US" altLang="zh-CN" sz="1600" dirty="0" err="1"/>
              <a:t>Git</a:t>
            </a:r>
            <a:r>
              <a:rPr lang="zh-CN" altLang="en-US" sz="1600" dirty="0"/>
              <a:t>管理的是修改，</a:t>
            </a:r>
            <a:r>
              <a:rPr lang="zh-CN" altLang="en-US" sz="1600" dirty="0" smtClean="0"/>
              <a:t>当用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 add</a:t>
            </a:r>
            <a:r>
              <a:rPr lang="zh-CN" altLang="en-US" sz="1600" dirty="0"/>
              <a:t>命令后，在工作区的第一次修改被放入暂存区，准备提交，但是，在工作区的第二次修改并没有放入暂存区，所以，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 commit</a:t>
            </a:r>
            <a:r>
              <a:rPr lang="zh-CN" altLang="en-US" sz="1600" dirty="0"/>
              <a:t>只负责把暂存区的修改提交了，也就是第一次的修改被提交了，第二次的修改不会被提交。</a:t>
            </a:r>
          </a:p>
          <a:p>
            <a:pPr algn="l"/>
            <a:r>
              <a:rPr lang="zh-CN" altLang="en-US" sz="1600" dirty="0"/>
              <a:t>提交后，用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 diff HEAD -- </a:t>
            </a:r>
            <a:r>
              <a:rPr lang="en-US" altLang="zh-CN" sz="1600" dirty="0" err="1"/>
              <a:t>readme.txt</a:t>
            </a:r>
            <a:r>
              <a:rPr lang="zh-CN" altLang="en-US" sz="1600" dirty="0"/>
              <a:t>命令可以查看工作区和版本库里面最新版本的区别</a:t>
            </a:r>
            <a:r>
              <a:rPr lang="zh-CN" altLang="en-US" sz="1600" dirty="0" smtClean="0"/>
              <a:t>：</a:t>
            </a:r>
          </a:p>
          <a:p>
            <a:pPr algn="l"/>
            <a:endParaRPr lang="zh-CN" altLang="en-US" sz="1600" dirty="0"/>
          </a:p>
          <a:p>
            <a:pPr algn="l"/>
            <a:endParaRPr lang="zh-CN" altLang="en-US" sz="1600" dirty="0" smtClean="0"/>
          </a:p>
          <a:p>
            <a:pPr algn="l"/>
            <a:endParaRPr lang="zh-CN" altLang="en-US" sz="1600" dirty="0"/>
          </a:p>
          <a:p>
            <a:pPr algn="l"/>
            <a:endParaRPr lang="zh-CN" altLang="en-US" sz="1600" dirty="0" smtClean="0"/>
          </a:p>
          <a:p>
            <a:pPr algn="l"/>
            <a:endParaRPr lang="zh-CN" altLang="en-US" sz="1600" dirty="0"/>
          </a:p>
          <a:p>
            <a:pPr algn="l"/>
            <a:endParaRPr lang="zh-CN" altLang="en-US" sz="1600" dirty="0" smtClean="0"/>
          </a:p>
          <a:p>
            <a:pPr algn="l"/>
            <a:r>
              <a:rPr lang="zh-CN" altLang="en-US" sz="1600" dirty="0"/>
              <a:t>可见，第二次修改确实没有被提交。</a:t>
            </a:r>
            <a:endParaRPr lang="zh-CN" altLang="en-US" sz="1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500" y="3864701"/>
            <a:ext cx="72009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6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 smtClean="0"/>
              <a:t>管理修改</a:t>
            </a:r>
            <a:endParaRPr lang="zh-CN" altLang="en-US" sz="5400" dirty="0"/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373626" y="1685096"/>
            <a:ext cx="11336593" cy="4359211"/>
          </a:xfrm>
        </p:spPr>
        <p:txBody>
          <a:bodyPr>
            <a:noAutofit/>
          </a:bodyPr>
          <a:lstStyle/>
          <a:p>
            <a:pPr algn="l"/>
            <a:r>
              <a:rPr lang="zh-CN" altLang="en-US" sz="1600" dirty="0"/>
              <a:t>那怎么提交第二次修改呢？你可以继续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 add</a:t>
            </a:r>
            <a:r>
              <a:rPr lang="zh-CN" altLang="en-US" sz="1600" dirty="0"/>
              <a:t>再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 commit</a:t>
            </a:r>
            <a:r>
              <a:rPr lang="zh-CN" altLang="en-US" sz="1600" dirty="0"/>
              <a:t>，也可以别着急提交第一次修改，先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 add</a:t>
            </a:r>
            <a:r>
              <a:rPr lang="zh-CN" altLang="en-US" sz="1600" dirty="0"/>
              <a:t>第二次修改，再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 commit</a:t>
            </a:r>
            <a:r>
              <a:rPr lang="zh-CN" altLang="en-US" sz="1600" dirty="0"/>
              <a:t>，就相当于把两次修改合并后一块提交了：</a:t>
            </a:r>
          </a:p>
          <a:p>
            <a:pPr algn="l"/>
            <a:r>
              <a:rPr lang="zh-CN" altLang="en-US" sz="1600" dirty="0"/>
              <a:t>第一次修改 </a:t>
            </a:r>
            <a:r>
              <a:rPr lang="en-US" altLang="zh-CN" sz="1600" dirty="0"/>
              <a:t>-&gt; 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 add -&gt; </a:t>
            </a:r>
            <a:r>
              <a:rPr lang="zh-CN" altLang="en-US" sz="1600" dirty="0"/>
              <a:t>第二次修改 </a:t>
            </a:r>
            <a:r>
              <a:rPr lang="en-US" altLang="zh-CN" sz="1600" dirty="0"/>
              <a:t>-&gt; 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 add -&gt; 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commit</a:t>
            </a:r>
            <a:endParaRPr lang="zh-CN" altLang="en-US" sz="1600" dirty="0" smtClean="0"/>
          </a:p>
          <a:p>
            <a:pPr algn="l"/>
            <a:endParaRPr lang="zh-CN" altLang="en-US" sz="1600" dirty="0"/>
          </a:p>
          <a:p>
            <a:pPr algn="l"/>
            <a:endParaRPr lang="zh-CN" altLang="en-US" sz="1600" dirty="0" smtClean="0"/>
          </a:p>
          <a:p>
            <a:pPr algn="l"/>
            <a:endParaRPr lang="zh-CN" altLang="en-US" sz="1600" dirty="0"/>
          </a:p>
          <a:p>
            <a:pPr algn="l"/>
            <a:endParaRPr lang="zh-CN" altLang="en-US" sz="1600" dirty="0" smtClean="0"/>
          </a:p>
          <a:p>
            <a:pPr algn="l"/>
            <a:endParaRPr lang="zh-CN" altLang="en-US" sz="1600" dirty="0"/>
          </a:p>
          <a:p>
            <a:pPr algn="l"/>
            <a:endParaRPr lang="zh-CN" altLang="en-US" sz="1600" dirty="0" smtClean="0"/>
          </a:p>
          <a:p>
            <a:pPr algn="l"/>
            <a:r>
              <a:rPr lang="zh-CN" altLang="en-US" sz="1600" dirty="0" smtClean="0"/>
              <a:t>可以看出，现在</a:t>
            </a:r>
            <a:r>
              <a:rPr lang="zh-CN" altLang="en-US" sz="1600" smtClean="0"/>
              <a:t>已经提交成功了。</a:t>
            </a:r>
            <a:endParaRPr lang="zh-CN" altLang="en-US" sz="1600" dirty="0" smtClean="0"/>
          </a:p>
          <a:p>
            <a:pPr algn="l"/>
            <a:endParaRPr lang="zh-CN" altLang="en-US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472" y="2815133"/>
            <a:ext cx="72009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85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/>
              <a:t>版本回退</a:t>
            </a:r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373626" y="1441981"/>
            <a:ext cx="11336593" cy="4688995"/>
          </a:xfrm>
        </p:spPr>
        <p:txBody>
          <a:bodyPr>
            <a:noAutofit/>
          </a:bodyPr>
          <a:lstStyle/>
          <a:p>
            <a:pPr algn="l"/>
            <a:r>
              <a:rPr lang="en-US" altLang="zh-CN" sz="1600" dirty="0" err="1"/>
              <a:t>git</a:t>
            </a:r>
            <a:r>
              <a:rPr lang="en-US" altLang="zh-CN" sz="1600" dirty="0"/>
              <a:t> log</a:t>
            </a:r>
            <a:r>
              <a:rPr lang="zh-CN" altLang="en-US" sz="1600" dirty="0"/>
              <a:t>命令显示从最近到最远的提交</a:t>
            </a:r>
            <a:r>
              <a:rPr lang="zh-CN" altLang="en-US" sz="1600" dirty="0" smtClean="0"/>
              <a:t>日志。</a:t>
            </a:r>
          </a:p>
          <a:p>
            <a:pPr algn="l"/>
            <a:r>
              <a:rPr lang="zh-CN" altLang="en-US" sz="1600" dirty="0" smtClean="0"/>
              <a:t>如果</a:t>
            </a:r>
            <a:r>
              <a:rPr lang="zh-CN" altLang="en-US" sz="1600" dirty="0"/>
              <a:t>嫌输出信息太多，看得眼花缭乱的，可以试试加上</a:t>
            </a:r>
            <a:r>
              <a:rPr lang="en-US" altLang="zh-CN" sz="1600" dirty="0"/>
              <a:t>--pretty=</a:t>
            </a:r>
            <a:r>
              <a:rPr lang="en-US" altLang="zh-CN" sz="1600" dirty="0" err="1"/>
              <a:t>oneline</a:t>
            </a:r>
            <a:r>
              <a:rPr lang="zh-CN" altLang="en-US" sz="1600" dirty="0"/>
              <a:t>参数</a:t>
            </a:r>
            <a:r>
              <a:rPr lang="zh-CN" altLang="en-US" sz="1600" dirty="0" smtClean="0"/>
              <a:t>：</a:t>
            </a:r>
          </a:p>
          <a:p>
            <a:pPr algn="l"/>
            <a:endParaRPr lang="zh-CN" altLang="en-US" sz="1600" dirty="0"/>
          </a:p>
          <a:p>
            <a:pPr algn="l"/>
            <a:endParaRPr lang="zh-CN" altLang="en-US" sz="1600" dirty="0" smtClean="0"/>
          </a:p>
          <a:p>
            <a:pPr algn="l"/>
            <a:endParaRPr lang="zh-CN" altLang="en-US" sz="1600" dirty="0" smtClean="0"/>
          </a:p>
          <a:p>
            <a:pPr algn="l"/>
            <a:endParaRPr lang="zh-CN" altLang="en-US" sz="1600" dirty="0"/>
          </a:p>
          <a:p>
            <a:pPr algn="l"/>
            <a:endParaRPr lang="zh-CN" altLang="en-US" sz="1600" dirty="0"/>
          </a:p>
          <a:p>
            <a:pPr algn="l"/>
            <a:r>
              <a:rPr lang="zh-CN" altLang="en-US" sz="1600" dirty="0"/>
              <a:t>需要友情提示的是，你看到的一大串类似</a:t>
            </a:r>
            <a:r>
              <a:rPr lang="en-US" altLang="zh-CN" sz="1600" dirty="0"/>
              <a:t>3628164...882e1e0</a:t>
            </a:r>
            <a:r>
              <a:rPr lang="zh-CN" altLang="en-US" sz="1600" dirty="0"/>
              <a:t>的是</a:t>
            </a:r>
            <a:r>
              <a:rPr lang="en-US" altLang="zh-CN" sz="1600" dirty="0"/>
              <a:t>commit id</a:t>
            </a:r>
            <a:r>
              <a:rPr lang="zh-CN" altLang="en-US" sz="1600" dirty="0"/>
              <a:t>（版本号），和</a:t>
            </a:r>
            <a:r>
              <a:rPr lang="en-US" altLang="zh-CN" sz="1600" dirty="0"/>
              <a:t>SVN</a:t>
            </a:r>
            <a:r>
              <a:rPr lang="zh-CN" altLang="en-US" sz="1600" dirty="0"/>
              <a:t>不一样，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的</a:t>
            </a:r>
            <a:r>
              <a:rPr lang="en-US" altLang="zh-CN" sz="1600" dirty="0"/>
              <a:t>commit id</a:t>
            </a:r>
            <a:r>
              <a:rPr lang="zh-CN" altLang="en-US" sz="1600" dirty="0"/>
              <a:t>不是</a:t>
            </a:r>
            <a:r>
              <a:rPr lang="en-US" altLang="zh-CN" sz="1600" dirty="0"/>
              <a:t>1</a:t>
            </a:r>
            <a:r>
              <a:rPr lang="zh-CN" altLang="en-US" sz="1600" dirty="0"/>
              <a:t>，</a:t>
            </a:r>
            <a:r>
              <a:rPr lang="en-US" altLang="zh-CN" sz="1600" dirty="0"/>
              <a:t>2</a:t>
            </a:r>
            <a:r>
              <a:rPr lang="zh-CN" altLang="en-US" sz="1600" dirty="0"/>
              <a:t>，</a:t>
            </a:r>
            <a:r>
              <a:rPr lang="en-US" altLang="zh-CN" sz="1600" dirty="0"/>
              <a:t>3……</a:t>
            </a:r>
            <a:r>
              <a:rPr lang="zh-CN" altLang="en-US" sz="1600" dirty="0"/>
              <a:t>递增的数字，而是一个</a:t>
            </a:r>
            <a:r>
              <a:rPr lang="en-US" altLang="zh-CN" sz="1600" dirty="0"/>
              <a:t>SHA1</a:t>
            </a:r>
            <a:r>
              <a:rPr lang="zh-CN" altLang="en-US" sz="1600" dirty="0"/>
              <a:t>计算出来的一个非常大的数字，用十六进制表示，而且你看到的</a:t>
            </a:r>
            <a:r>
              <a:rPr lang="en-US" altLang="zh-CN" sz="1600" dirty="0"/>
              <a:t>commit id</a:t>
            </a:r>
            <a:r>
              <a:rPr lang="zh-CN" altLang="en-US" sz="1600" dirty="0"/>
              <a:t>和我的肯定不一样，以你自己的为准。为什么</a:t>
            </a:r>
            <a:r>
              <a:rPr lang="en-US" altLang="zh-CN" sz="1600" dirty="0"/>
              <a:t>commit id</a:t>
            </a:r>
            <a:r>
              <a:rPr lang="zh-CN" altLang="en-US" sz="1600" dirty="0"/>
              <a:t>需要用这么一大串数字表示呢？因为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是分布式的版本控制系统，后面我们还要研究多人在同一个版本库里工作，如果大家都用</a:t>
            </a:r>
            <a:r>
              <a:rPr lang="en-US" altLang="zh-CN" sz="1600" dirty="0"/>
              <a:t>1</a:t>
            </a:r>
            <a:r>
              <a:rPr lang="zh-CN" altLang="en-US" sz="1600" dirty="0"/>
              <a:t>，</a:t>
            </a:r>
            <a:r>
              <a:rPr lang="en-US" altLang="zh-CN" sz="1600" dirty="0"/>
              <a:t>2</a:t>
            </a:r>
            <a:r>
              <a:rPr lang="zh-CN" altLang="en-US" sz="1600" dirty="0"/>
              <a:t>，</a:t>
            </a:r>
            <a:r>
              <a:rPr lang="en-US" altLang="zh-CN" sz="1600" dirty="0"/>
              <a:t>3……</a:t>
            </a:r>
            <a:r>
              <a:rPr lang="zh-CN" altLang="en-US" sz="1600" dirty="0"/>
              <a:t>作为版本号，那肯定就冲突了</a:t>
            </a:r>
            <a:r>
              <a:rPr lang="zh-CN" altLang="en-US" sz="1600" dirty="0" smtClean="0"/>
              <a:t>。</a:t>
            </a:r>
          </a:p>
          <a:p>
            <a:pPr algn="l"/>
            <a:endParaRPr lang="zh-CN" altLang="en-US" sz="1600" dirty="0"/>
          </a:p>
          <a:p>
            <a:pPr algn="l"/>
            <a:endParaRPr lang="zh-CN" altLang="en-US" sz="1600" dirty="0" smtClean="0"/>
          </a:p>
          <a:p>
            <a:pPr algn="l"/>
            <a:endParaRPr lang="zh-CN" altLang="en-US" sz="16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772" y="2681365"/>
            <a:ext cx="72263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87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/>
              <a:t>版本回退</a:t>
            </a:r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373626" y="1441981"/>
            <a:ext cx="11336593" cy="4688995"/>
          </a:xfrm>
        </p:spPr>
        <p:txBody>
          <a:bodyPr>
            <a:noAutofit/>
          </a:bodyPr>
          <a:lstStyle/>
          <a:p>
            <a:pPr algn="l"/>
            <a:r>
              <a:rPr lang="zh-CN" altLang="en-US" sz="1600" dirty="0"/>
              <a:t>好了，现在我们启动时光穿梭机，准备</a:t>
            </a:r>
            <a:r>
              <a:rPr lang="zh-CN" altLang="en-US" sz="1600" dirty="0" smtClean="0"/>
              <a:t>把</a:t>
            </a:r>
            <a:r>
              <a:rPr lang="en-US" altLang="zh-CN" sz="1600" dirty="0" err="1" smtClean="0"/>
              <a:t>test.txt</a:t>
            </a:r>
            <a:r>
              <a:rPr lang="zh-CN" altLang="en-US" sz="1600" dirty="0"/>
              <a:t>回退到上一个版本，也就是</a:t>
            </a:r>
            <a:r>
              <a:rPr lang="zh-CN" altLang="en-US" sz="1600" dirty="0" smtClean="0"/>
              <a:t>“</a:t>
            </a:r>
            <a:r>
              <a:rPr lang="en-US" altLang="zh-CN" sz="1600" dirty="0" smtClean="0"/>
              <a:t>second”</a:t>
            </a:r>
            <a:r>
              <a:rPr lang="zh-CN" altLang="en-US" sz="1600" dirty="0"/>
              <a:t>的那个版本，怎么做呢？</a:t>
            </a:r>
          </a:p>
          <a:p>
            <a:pPr algn="l"/>
            <a:r>
              <a:rPr lang="zh-CN" altLang="en-US" sz="1600" dirty="0"/>
              <a:t>首先，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必须知道当前版本是哪个版本，在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中，用</a:t>
            </a:r>
            <a:r>
              <a:rPr lang="en-US" altLang="zh-CN" sz="1600" dirty="0"/>
              <a:t>HEAD</a:t>
            </a:r>
            <a:r>
              <a:rPr lang="zh-CN" altLang="en-US" sz="1600" dirty="0"/>
              <a:t>表示当前版本，也就是最新的</a:t>
            </a:r>
            <a:r>
              <a:rPr lang="zh-CN" altLang="en-US" sz="1600" dirty="0" smtClean="0"/>
              <a:t>提交</a:t>
            </a:r>
            <a:r>
              <a:rPr lang="en-US" altLang="zh-CN" sz="1600" dirty="0" smtClean="0"/>
              <a:t>43b2fd4...a3ba8e6</a:t>
            </a:r>
            <a:r>
              <a:rPr lang="zh-CN" altLang="en-US" sz="1600" dirty="0" smtClean="0"/>
              <a:t>（</a:t>
            </a:r>
            <a:r>
              <a:rPr lang="zh-CN" altLang="en-US" sz="1600" dirty="0"/>
              <a:t>注意我的提交</a:t>
            </a:r>
            <a:r>
              <a:rPr lang="en-US" altLang="zh-CN" sz="1600" dirty="0"/>
              <a:t>ID</a:t>
            </a:r>
            <a:r>
              <a:rPr lang="zh-CN" altLang="en-US" sz="1600" dirty="0"/>
              <a:t>和你的肯定不一样），上一个版本就是</a:t>
            </a:r>
            <a:r>
              <a:rPr lang="en-US" altLang="zh-CN" sz="1600" dirty="0"/>
              <a:t>HEAD^</a:t>
            </a:r>
            <a:r>
              <a:rPr lang="zh-CN" altLang="en-US" sz="1600" dirty="0"/>
              <a:t>，上上一个版本就是</a:t>
            </a:r>
            <a:r>
              <a:rPr lang="en-US" altLang="zh-CN" sz="1600" dirty="0"/>
              <a:t>HEAD^^</a:t>
            </a:r>
            <a:r>
              <a:rPr lang="zh-CN" altLang="en-US" sz="1600" dirty="0"/>
              <a:t>，当然往上</a:t>
            </a:r>
            <a:r>
              <a:rPr lang="en-US" altLang="zh-CN" sz="1600" dirty="0"/>
              <a:t>100</a:t>
            </a:r>
            <a:r>
              <a:rPr lang="zh-CN" altLang="en-US" sz="1600" dirty="0"/>
              <a:t>个版本写</a:t>
            </a:r>
            <a:r>
              <a:rPr lang="en-US" altLang="zh-CN" sz="1600" dirty="0"/>
              <a:t>100</a:t>
            </a:r>
            <a:r>
              <a:rPr lang="zh-CN" altLang="en-US" sz="1600" dirty="0"/>
              <a:t>个</a:t>
            </a:r>
            <a:r>
              <a:rPr lang="en-US" altLang="zh-CN" sz="1600" dirty="0"/>
              <a:t>^</a:t>
            </a:r>
            <a:r>
              <a:rPr lang="zh-CN" altLang="en-US" sz="1600" dirty="0"/>
              <a:t>比较容易数不过来，所以写成</a:t>
            </a:r>
            <a:r>
              <a:rPr lang="en-US" altLang="zh-CN" sz="1600" dirty="0"/>
              <a:t>HEAD~100</a:t>
            </a:r>
            <a:r>
              <a:rPr lang="zh-CN" altLang="en-US" sz="1600" dirty="0"/>
              <a:t>。</a:t>
            </a:r>
          </a:p>
          <a:p>
            <a:pPr algn="l"/>
            <a:r>
              <a:rPr lang="zh-CN" altLang="en-US" sz="1600" dirty="0"/>
              <a:t>现在，我们要把当前版本</a:t>
            </a:r>
            <a:r>
              <a:rPr lang="zh-CN" altLang="en-US" sz="1600" dirty="0" smtClean="0"/>
              <a:t>“</a:t>
            </a:r>
            <a:r>
              <a:rPr lang="en-US" altLang="zh-CN" sz="1600" dirty="0" smtClean="0"/>
              <a:t>third”</a:t>
            </a:r>
            <a:r>
              <a:rPr lang="zh-CN" altLang="en-US" sz="1600" dirty="0"/>
              <a:t>回退到上一个版本</a:t>
            </a:r>
            <a:r>
              <a:rPr lang="zh-CN" altLang="en-US" sz="1600" dirty="0" smtClean="0"/>
              <a:t>“</a:t>
            </a:r>
            <a:r>
              <a:rPr lang="en-US" altLang="zh-CN" sz="1600" dirty="0" smtClean="0"/>
              <a:t>second”</a:t>
            </a:r>
            <a:r>
              <a:rPr lang="zh-CN" altLang="en-US" sz="1600" dirty="0"/>
              <a:t>，就可以使用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 reset</a:t>
            </a:r>
            <a:r>
              <a:rPr lang="zh-CN" altLang="en-US" sz="1600" dirty="0"/>
              <a:t>命令</a:t>
            </a:r>
            <a:r>
              <a:rPr lang="zh-CN" altLang="en-US" sz="1600" dirty="0" smtClean="0"/>
              <a:t>：</a:t>
            </a:r>
          </a:p>
          <a:p>
            <a:pPr algn="l"/>
            <a:endParaRPr lang="zh-CN" altLang="en-US" sz="1600" dirty="0" smtClean="0"/>
          </a:p>
          <a:p>
            <a:pPr algn="l"/>
            <a:endParaRPr lang="zh-CN" altLang="en-US" sz="1600" dirty="0"/>
          </a:p>
          <a:p>
            <a:pPr algn="l"/>
            <a:endParaRPr lang="zh-CN" altLang="en-US" sz="1600" dirty="0" smtClean="0"/>
          </a:p>
          <a:p>
            <a:pPr algn="l"/>
            <a:endParaRPr lang="zh-CN" altLang="en-US" sz="1600" dirty="0"/>
          </a:p>
          <a:p>
            <a:pPr algn="l"/>
            <a:endParaRPr lang="zh-CN" altLang="en-US" sz="1600" dirty="0" smtClean="0"/>
          </a:p>
          <a:p>
            <a:pPr algn="l"/>
            <a:r>
              <a:rPr lang="zh-CN" altLang="en-US" sz="1600" dirty="0" smtClean="0"/>
              <a:t>可以看出，</a:t>
            </a:r>
            <a:r>
              <a:rPr lang="en-US" altLang="zh-CN" sz="1600" dirty="0" err="1" smtClean="0"/>
              <a:t>test.txt</a:t>
            </a:r>
            <a:r>
              <a:rPr lang="zh-CN" altLang="en-US" sz="1600" dirty="0" smtClean="0"/>
              <a:t>确实回到了之前一个版本。当然，我们也可以继续往前回退版本。</a:t>
            </a:r>
            <a:endParaRPr lang="zh-CN" altLang="en-US" sz="1600" dirty="0"/>
          </a:p>
          <a:p>
            <a:pPr algn="l"/>
            <a:endParaRPr lang="zh-CN" altLang="en-US" sz="1600" dirty="0" smtClean="0"/>
          </a:p>
          <a:p>
            <a:pPr algn="l"/>
            <a:endParaRPr lang="zh-CN" altLang="en-US" sz="16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322" y="3234028"/>
            <a:ext cx="73152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08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/>
              <a:t>版本回退</a:t>
            </a:r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373626" y="1441981"/>
            <a:ext cx="11336593" cy="4688995"/>
          </a:xfrm>
        </p:spPr>
        <p:txBody>
          <a:bodyPr>
            <a:noAutofit/>
          </a:bodyPr>
          <a:lstStyle/>
          <a:p>
            <a:pPr algn="l"/>
            <a:r>
              <a:rPr lang="zh-CN" altLang="en-US" sz="1600" dirty="0" smtClean="0"/>
              <a:t>用</a:t>
            </a:r>
            <a:r>
              <a:rPr lang="en-US" altLang="zh-CN" sz="1600" dirty="0" err="1" smtClean="0"/>
              <a:t>git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log</a:t>
            </a:r>
            <a:r>
              <a:rPr lang="zh-CN" altLang="en-US" sz="1600" dirty="0" smtClean="0"/>
              <a:t>看一下现在版本库的状态：</a:t>
            </a:r>
          </a:p>
          <a:p>
            <a:pPr algn="l"/>
            <a:endParaRPr lang="zh-CN" altLang="en-US" sz="1600" dirty="0"/>
          </a:p>
          <a:p>
            <a:pPr algn="l"/>
            <a:endParaRPr lang="zh-CN" altLang="en-US" sz="1600" dirty="0" smtClean="0"/>
          </a:p>
          <a:p>
            <a:pPr algn="l"/>
            <a:endParaRPr lang="zh-CN" altLang="en-US" sz="1600" dirty="0"/>
          </a:p>
          <a:p>
            <a:pPr algn="l"/>
            <a:r>
              <a:rPr lang="zh-CN" altLang="en-US" sz="1600" dirty="0" smtClean="0"/>
              <a:t>可以看出，现在已经回到了</a:t>
            </a:r>
            <a:r>
              <a:rPr lang="en-US" altLang="zh-CN" sz="1600" dirty="0" smtClean="0"/>
              <a:t>second</a:t>
            </a:r>
            <a:r>
              <a:rPr lang="zh-CN" altLang="en-US" sz="1600" dirty="0" smtClean="0"/>
              <a:t>版本，</a:t>
            </a:r>
            <a:r>
              <a:rPr lang="en-US" altLang="zh-CN" sz="1600" dirty="0" smtClean="0"/>
              <a:t>third</a:t>
            </a:r>
            <a:r>
              <a:rPr lang="zh-CN" altLang="en-US" sz="1600" dirty="0" smtClean="0"/>
              <a:t>版本已经看不到了。</a:t>
            </a:r>
            <a:r>
              <a:rPr lang="zh-CN" altLang="en-US" sz="1600" dirty="0"/>
              <a:t>好比你从</a:t>
            </a:r>
            <a:r>
              <a:rPr lang="en-US" altLang="zh-CN" sz="1600" dirty="0"/>
              <a:t>21</a:t>
            </a:r>
            <a:r>
              <a:rPr lang="zh-CN" altLang="en-US" sz="1600" dirty="0"/>
              <a:t>世纪坐时光穿梭机来到了</a:t>
            </a:r>
            <a:r>
              <a:rPr lang="en-US" altLang="zh-CN" sz="1600" dirty="0"/>
              <a:t>19</a:t>
            </a:r>
            <a:r>
              <a:rPr lang="zh-CN" altLang="en-US" sz="1600" dirty="0"/>
              <a:t>世纪，想再回去已经回不去了，肿么办？</a:t>
            </a:r>
            <a:endParaRPr lang="zh-CN" altLang="en-US" sz="1600" dirty="0" smtClean="0"/>
          </a:p>
          <a:p>
            <a:pPr algn="l"/>
            <a:r>
              <a:rPr lang="zh-CN" altLang="en-US" sz="1600" dirty="0"/>
              <a:t>办法其实还是有的，只要上面的命令行窗口还没有被关掉，你就可以顺着往上找啊找啊，找到</a:t>
            </a:r>
            <a:r>
              <a:rPr lang="zh-CN" altLang="en-US" sz="1600" dirty="0" smtClean="0"/>
              <a:t>那个</a:t>
            </a:r>
            <a:r>
              <a:rPr lang="en-US" altLang="zh-CN" sz="1600" dirty="0" smtClean="0"/>
              <a:t>third</a:t>
            </a:r>
            <a:r>
              <a:rPr lang="zh-CN" altLang="en-US" sz="1600" dirty="0" smtClean="0"/>
              <a:t>的</a:t>
            </a:r>
            <a:r>
              <a:rPr lang="en-US" altLang="zh-CN" sz="1600" dirty="0"/>
              <a:t>commit id</a:t>
            </a:r>
            <a:r>
              <a:rPr lang="zh-CN" altLang="en-US" sz="1600" dirty="0" smtClean="0"/>
              <a:t>是</a:t>
            </a:r>
            <a:r>
              <a:rPr lang="en-US" altLang="zh-CN" sz="1600" dirty="0" smtClean="0"/>
              <a:t>43b2fd4...</a:t>
            </a:r>
            <a:r>
              <a:rPr lang="zh-CN" altLang="en-US" sz="1600" dirty="0"/>
              <a:t>，于是就可以指定</a:t>
            </a:r>
            <a:r>
              <a:rPr lang="zh-CN" altLang="en-US" sz="1600" dirty="0" smtClean="0"/>
              <a:t>回到</a:t>
            </a:r>
            <a:r>
              <a:rPr lang="zh-CN" altLang="en-US" sz="1600" dirty="0"/>
              <a:t>未来的某个版本</a:t>
            </a:r>
            <a:r>
              <a:rPr lang="zh-CN" altLang="en-US" sz="1600" dirty="0" smtClean="0"/>
              <a:t>：</a:t>
            </a:r>
          </a:p>
          <a:p>
            <a:pPr algn="l"/>
            <a:endParaRPr lang="zh-CN" altLang="en-US" sz="1600" dirty="0" smtClean="0"/>
          </a:p>
          <a:p>
            <a:pPr algn="l"/>
            <a:endParaRPr lang="zh-CN" altLang="en-US" sz="1600" dirty="0"/>
          </a:p>
          <a:p>
            <a:pPr algn="l"/>
            <a:r>
              <a:rPr lang="zh-CN" altLang="en-US" sz="1600" dirty="0"/>
              <a:t>版本号没必要写全，前几位就可以了，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会自动去找。当然也不能只写前一两位，因为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可能会找到多个版本号，就无法确定是哪一个了</a:t>
            </a:r>
            <a:r>
              <a:rPr lang="zh-CN" altLang="en-US" sz="1600" dirty="0" smtClean="0"/>
              <a:t>。</a:t>
            </a:r>
            <a:endParaRPr lang="zh-CN" altLang="en-US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072" y="1959027"/>
            <a:ext cx="7251700" cy="571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3872" y="4000551"/>
            <a:ext cx="68961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99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/>
              <a:t>版本回退</a:t>
            </a:r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373626" y="1441981"/>
            <a:ext cx="11336593" cy="4688995"/>
          </a:xfrm>
        </p:spPr>
        <p:txBody>
          <a:bodyPr>
            <a:noAutofit/>
          </a:bodyPr>
          <a:lstStyle/>
          <a:p>
            <a:pPr algn="l"/>
            <a:r>
              <a:rPr lang="zh-CN" altLang="en-US" sz="1600" dirty="0"/>
              <a:t>再小心翼翼地</a:t>
            </a:r>
            <a:r>
              <a:rPr lang="zh-CN" altLang="en-US" sz="1600" dirty="0" smtClean="0"/>
              <a:t>看看</a:t>
            </a:r>
            <a:r>
              <a:rPr lang="en-US" altLang="zh-CN" sz="1600" dirty="0" err="1" smtClean="0"/>
              <a:t>test.txt</a:t>
            </a:r>
            <a:r>
              <a:rPr lang="zh-CN" altLang="en-US" sz="1600" dirty="0"/>
              <a:t>的内容</a:t>
            </a:r>
            <a:r>
              <a:rPr lang="zh-CN" altLang="en-US" sz="1600" dirty="0" smtClean="0"/>
              <a:t>：</a:t>
            </a:r>
          </a:p>
          <a:p>
            <a:pPr algn="l"/>
            <a:endParaRPr lang="zh-CN" altLang="en-US" sz="1600" dirty="0"/>
          </a:p>
          <a:p>
            <a:pPr algn="l"/>
            <a:endParaRPr lang="zh-CN" altLang="en-US" sz="1600" dirty="0" smtClean="0"/>
          </a:p>
          <a:p>
            <a:pPr algn="l"/>
            <a:endParaRPr lang="zh-CN" altLang="en-US" sz="1600" dirty="0"/>
          </a:p>
          <a:p>
            <a:pPr algn="l"/>
            <a:endParaRPr lang="zh-CN" altLang="en-US" sz="1600" dirty="0" smtClean="0"/>
          </a:p>
          <a:p>
            <a:endParaRPr lang="zh-CN" altLang="en-US" sz="1600" dirty="0" smtClean="0"/>
          </a:p>
          <a:p>
            <a:pPr algn="l"/>
            <a:r>
              <a:rPr lang="en-US" altLang="zh-CN" sz="1600" dirty="0" err="1" smtClean="0"/>
              <a:t>Git</a:t>
            </a:r>
            <a:r>
              <a:rPr lang="zh-CN" altLang="en-US" sz="1600" dirty="0"/>
              <a:t>的版本回退速度非常快，因为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在内部有个指向当前版本的</a:t>
            </a:r>
            <a:r>
              <a:rPr lang="en-US" altLang="zh-CN" sz="1600" dirty="0"/>
              <a:t>HEAD</a:t>
            </a:r>
            <a:r>
              <a:rPr lang="zh-CN" altLang="en-US" sz="1600" dirty="0"/>
              <a:t>指针，当你回退版本的时候，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仅仅是把</a:t>
            </a:r>
            <a:r>
              <a:rPr lang="en-US" altLang="zh-CN" sz="1600" dirty="0"/>
              <a:t>HEAD</a:t>
            </a:r>
            <a:r>
              <a:rPr lang="zh-CN" altLang="en-US" sz="1600" dirty="0"/>
              <a:t>从</a:t>
            </a:r>
            <a:r>
              <a:rPr lang="zh-CN" altLang="en-US" sz="1600" dirty="0" smtClean="0"/>
              <a:t>指向</a:t>
            </a:r>
            <a:r>
              <a:rPr lang="en-US" altLang="zh-CN" sz="1600" dirty="0" smtClean="0"/>
              <a:t>third</a:t>
            </a:r>
            <a:r>
              <a:rPr lang="zh-CN" altLang="en-US" sz="1600" dirty="0" smtClean="0"/>
              <a:t>改</a:t>
            </a:r>
            <a:r>
              <a:rPr lang="zh-CN" altLang="en-US" sz="1600" dirty="0"/>
              <a:t>为</a:t>
            </a:r>
            <a:r>
              <a:rPr lang="zh-CN" altLang="en-US" sz="1600" dirty="0" smtClean="0"/>
              <a:t>指向</a:t>
            </a:r>
            <a:r>
              <a:rPr lang="en-US" altLang="zh-CN" sz="1600" dirty="0" smtClean="0"/>
              <a:t>second</a:t>
            </a:r>
            <a:r>
              <a:rPr lang="zh-CN" altLang="en-US" sz="1600" dirty="0" smtClean="0"/>
              <a:t>，</a:t>
            </a:r>
            <a:r>
              <a:rPr lang="zh-CN" altLang="en-US" sz="1600" dirty="0" smtClean="0"/>
              <a:t>然后</a:t>
            </a:r>
            <a:r>
              <a:rPr lang="zh-CN" altLang="en-US" sz="1600" dirty="0"/>
              <a:t>顺便把工作区的文件更新了。所以你让</a:t>
            </a:r>
            <a:r>
              <a:rPr lang="en-US" altLang="zh-CN" sz="1600" dirty="0"/>
              <a:t>HEAD</a:t>
            </a:r>
            <a:r>
              <a:rPr lang="zh-CN" altLang="en-US" sz="1600" dirty="0"/>
              <a:t>指向哪个版本号，你就把当前版本定位在哪。</a:t>
            </a:r>
            <a:endParaRPr lang="zh-CN" altLang="en-US" sz="1600" dirty="0" smtClean="0"/>
          </a:p>
          <a:p>
            <a:pPr algn="l"/>
            <a:endParaRPr lang="zh-CN" altLang="en-US" sz="1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822" y="2017010"/>
            <a:ext cx="71882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18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/>
              <a:t>版本回退</a:t>
            </a:r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373626" y="1441981"/>
            <a:ext cx="11336593" cy="4688995"/>
          </a:xfrm>
        </p:spPr>
        <p:txBody>
          <a:bodyPr>
            <a:noAutofit/>
          </a:bodyPr>
          <a:lstStyle/>
          <a:p>
            <a:pPr algn="l"/>
            <a:r>
              <a:rPr lang="zh-CN" altLang="en-US" sz="1600" dirty="0"/>
              <a:t>现在，你回退到了某个版本，关掉了电脑，第二天早上就后悔了，想恢复到新版本怎么办？找不到新版本的</a:t>
            </a:r>
            <a:r>
              <a:rPr lang="en-US" altLang="zh-CN" sz="1600" dirty="0"/>
              <a:t>commit id</a:t>
            </a:r>
            <a:r>
              <a:rPr lang="zh-CN" altLang="en-US" sz="1600" dirty="0"/>
              <a:t>怎么办？</a:t>
            </a:r>
          </a:p>
          <a:p>
            <a:pPr algn="l"/>
            <a:r>
              <a:rPr lang="zh-CN" altLang="en-US" sz="1600" dirty="0"/>
              <a:t>在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中，总是有后悔药可以吃的。当你用</a:t>
            </a:r>
            <a:r>
              <a:rPr lang="en-US" altLang="zh-CN" sz="1600" dirty="0"/>
              <a:t>$ 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 reset --hard HEAD^</a:t>
            </a:r>
            <a:r>
              <a:rPr lang="zh-CN" altLang="en-US" sz="1600" dirty="0"/>
              <a:t>回退</a:t>
            </a:r>
            <a:r>
              <a:rPr lang="zh-CN" altLang="en-US" sz="1600" dirty="0" smtClean="0"/>
              <a:t>到</a:t>
            </a:r>
            <a:r>
              <a:rPr lang="en-US" altLang="zh-CN" sz="1600" dirty="0" smtClean="0"/>
              <a:t>second</a:t>
            </a:r>
            <a:r>
              <a:rPr lang="zh-CN" altLang="en-US" sz="1600" dirty="0" smtClean="0"/>
              <a:t>版本</a:t>
            </a:r>
            <a:r>
              <a:rPr lang="zh-CN" altLang="en-US" sz="1600" dirty="0"/>
              <a:t>时，再想恢复</a:t>
            </a:r>
            <a:r>
              <a:rPr lang="zh-CN" altLang="en-US" sz="1600" dirty="0" smtClean="0"/>
              <a:t>到</a:t>
            </a:r>
            <a:r>
              <a:rPr lang="en-US" altLang="zh-CN" sz="1600" dirty="0" smtClean="0"/>
              <a:t>third</a:t>
            </a:r>
            <a:r>
              <a:rPr lang="zh-CN" altLang="en-US" sz="1600" dirty="0" smtClean="0"/>
              <a:t>，</a:t>
            </a:r>
            <a:r>
              <a:rPr lang="zh-CN" altLang="en-US" sz="1600" dirty="0"/>
              <a:t>就必须</a:t>
            </a:r>
            <a:r>
              <a:rPr lang="zh-CN" altLang="en-US" sz="1600" dirty="0" smtClean="0"/>
              <a:t>找到</a:t>
            </a:r>
            <a:r>
              <a:rPr lang="en-US" altLang="zh-CN" sz="1600" dirty="0" smtClean="0"/>
              <a:t>third</a:t>
            </a:r>
            <a:r>
              <a:rPr lang="zh-CN" altLang="en-US" sz="1600" dirty="0" smtClean="0"/>
              <a:t>的</a:t>
            </a:r>
            <a:r>
              <a:rPr lang="en-US" altLang="zh-CN" sz="1600" dirty="0"/>
              <a:t>commit id</a:t>
            </a:r>
            <a:r>
              <a:rPr lang="zh-CN" altLang="en-US" sz="1600" dirty="0"/>
              <a:t>。</a:t>
            </a:r>
            <a:r>
              <a:rPr lang="en-US" altLang="zh-CN" sz="1600" dirty="0" err="1"/>
              <a:t>Git</a:t>
            </a:r>
            <a:r>
              <a:rPr lang="zh-CN" altLang="en-US" sz="1600" dirty="0" smtClean="0"/>
              <a:t>提供</a:t>
            </a:r>
            <a:r>
              <a:rPr lang="zh-CN" altLang="en-US" sz="1600" dirty="0"/>
              <a:t>了一个命令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reflog</a:t>
            </a:r>
            <a:r>
              <a:rPr lang="zh-CN" altLang="en-US" sz="1600" dirty="0"/>
              <a:t>用来记录你的每一次命令</a:t>
            </a:r>
            <a:r>
              <a:rPr lang="zh-CN" altLang="en-US" sz="1600" dirty="0" smtClean="0"/>
              <a:t>：</a:t>
            </a:r>
          </a:p>
          <a:p>
            <a:pPr algn="l"/>
            <a:endParaRPr lang="zh-CN" altLang="en-US" sz="1600" dirty="0" smtClean="0"/>
          </a:p>
          <a:p>
            <a:pPr algn="l"/>
            <a:endParaRPr lang="zh-CN" altLang="en-US" sz="1600" dirty="0"/>
          </a:p>
          <a:p>
            <a:pPr algn="l"/>
            <a:endParaRPr lang="zh-CN" altLang="en-US" sz="1600" dirty="0" smtClean="0"/>
          </a:p>
          <a:p>
            <a:pPr algn="l"/>
            <a:endParaRPr lang="zh-CN" altLang="en-US" sz="1600" dirty="0"/>
          </a:p>
          <a:p>
            <a:pPr algn="l"/>
            <a:endParaRPr lang="zh-CN" altLang="en-US" sz="1600" dirty="0" smtClean="0"/>
          </a:p>
          <a:p>
            <a:pPr algn="l"/>
            <a:r>
              <a:rPr lang="zh-CN" altLang="en-US" sz="1600" dirty="0" smtClean="0"/>
              <a:t>从第三行可以看出</a:t>
            </a:r>
            <a:r>
              <a:rPr lang="en-US" altLang="zh-CN" sz="1600" dirty="0" smtClean="0"/>
              <a:t>third</a:t>
            </a:r>
            <a:r>
              <a:rPr lang="zh-CN" altLang="en-US" sz="1600" dirty="0" smtClean="0"/>
              <a:t>版本的</a:t>
            </a:r>
            <a:r>
              <a:rPr lang="en-US" altLang="zh-CN" sz="1600" dirty="0" smtClean="0"/>
              <a:t>commit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id</a:t>
            </a:r>
            <a:r>
              <a:rPr lang="zh-CN" altLang="en-US" sz="1600" dirty="0" smtClean="0"/>
              <a:t>是</a:t>
            </a:r>
            <a:r>
              <a:rPr lang="en-US" altLang="zh-CN" sz="1600" dirty="0" smtClean="0"/>
              <a:t>43b2fd4</a:t>
            </a:r>
            <a:r>
              <a:rPr lang="zh-CN" altLang="en-US" sz="1600" dirty="0" smtClean="0"/>
              <a:t>，</a:t>
            </a:r>
            <a:r>
              <a:rPr lang="zh-CN" altLang="en-US" sz="1600" dirty="0"/>
              <a:t>现在，你又可以乘坐时光机回到未来了。</a:t>
            </a:r>
            <a:endParaRPr lang="zh-CN" altLang="en-US" sz="1600" dirty="0"/>
          </a:p>
          <a:p>
            <a:pPr algn="l"/>
            <a:endParaRPr lang="zh-CN" altLang="en-US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4272" y="2745078"/>
            <a:ext cx="55753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28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 smtClean="0"/>
              <a:t>工作区和暂存区</a:t>
            </a:r>
            <a:endParaRPr lang="zh-CN" altLang="en-US" sz="5400" dirty="0"/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373626" y="1685096"/>
            <a:ext cx="11336593" cy="4359211"/>
          </a:xfrm>
        </p:spPr>
        <p:txBody>
          <a:bodyPr>
            <a:noAutofit/>
          </a:bodyPr>
          <a:lstStyle/>
          <a:p>
            <a:pPr algn="l"/>
            <a:r>
              <a:rPr lang="zh-CN" altLang="en-US" b="1" dirty="0" smtClean="0"/>
              <a:t>工作区</a:t>
            </a:r>
            <a:r>
              <a:rPr lang="en-US" altLang="zh-CN" b="1" dirty="0" smtClean="0"/>
              <a:t>(Working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Directory)</a:t>
            </a:r>
            <a:r>
              <a:rPr lang="zh-CN" altLang="en-US" b="1" dirty="0" smtClean="0"/>
              <a:t>：</a:t>
            </a:r>
          </a:p>
          <a:p>
            <a:pPr algn="l"/>
            <a:endParaRPr lang="zh-CN" altLang="en-US" sz="1800" dirty="0" smtClean="0"/>
          </a:p>
          <a:p>
            <a:pPr algn="l"/>
            <a:r>
              <a:rPr lang="zh-CN" altLang="en-US" sz="1600" dirty="0" smtClean="0"/>
              <a:t>就是</a:t>
            </a:r>
            <a:r>
              <a:rPr lang="zh-CN" altLang="en-US" sz="1600" dirty="0"/>
              <a:t>在电脑里能看到的目录</a:t>
            </a:r>
            <a:r>
              <a:rPr lang="zh-CN" altLang="en-US" sz="1600" dirty="0" smtClean="0"/>
              <a:t>，</a:t>
            </a:r>
          </a:p>
          <a:p>
            <a:pPr algn="l"/>
            <a:r>
              <a:rPr lang="zh-CN" altLang="en-US" sz="1600" dirty="0" smtClean="0"/>
              <a:t>比如</a:t>
            </a:r>
            <a:r>
              <a:rPr lang="zh-CN" altLang="en-US" sz="1600" dirty="0"/>
              <a:t>我的</a:t>
            </a:r>
            <a:r>
              <a:rPr lang="en-US" altLang="zh-CN" sz="1600" dirty="0" err="1"/>
              <a:t>learngit</a:t>
            </a:r>
            <a:r>
              <a:rPr lang="zh-CN" altLang="en-US" sz="1600" dirty="0"/>
              <a:t>文件夹就</a:t>
            </a:r>
            <a:r>
              <a:rPr lang="zh-CN" altLang="en-US" sz="1600" dirty="0" smtClean="0"/>
              <a:t>是</a:t>
            </a:r>
          </a:p>
          <a:p>
            <a:pPr algn="l"/>
            <a:r>
              <a:rPr lang="zh-CN" altLang="en-US" sz="1600" dirty="0" smtClean="0"/>
              <a:t>一</a:t>
            </a:r>
            <a:r>
              <a:rPr lang="zh-CN" altLang="en-US" sz="1600" dirty="0"/>
              <a:t>个工作区</a:t>
            </a:r>
            <a:r>
              <a:rPr lang="zh-CN" altLang="en-US" sz="1600" dirty="0" smtClean="0"/>
              <a:t>：</a:t>
            </a:r>
          </a:p>
          <a:p>
            <a:pPr algn="l"/>
            <a:endParaRPr lang="zh-CN" altLang="en-US" sz="1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877" y="1492814"/>
            <a:ext cx="7799882" cy="455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01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 smtClean="0"/>
              <a:t>工作区和暂存区</a:t>
            </a:r>
            <a:endParaRPr lang="zh-CN" altLang="en-US" sz="5400" dirty="0"/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373626" y="1685096"/>
            <a:ext cx="11336593" cy="4359211"/>
          </a:xfrm>
        </p:spPr>
        <p:txBody>
          <a:bodyPr>
            <a:noAutofit/>
          </a:bodyPr>
          <a:lstStyle/>
          <a:p>
            <a:pPr algn="l"/>
            <a:r>
              <a:rPr lang="zh-CN" altLang="it-IT" dirty="0"/>
              <a:t>版本库（</a:t>
            </a:r>
            <a:r>
              <a:rPr lang="it-IT" altLang="zh-CN" dirty="0" err="1"/>
              <a:t>Repository</a:t>
            </a:r>
            <a:r>
              <a:rPr lang="zh-CN" altLang="it-IT" dirty="0" smtClean="0"/>
              <a:t>）</a:t>
            </a:r>
            <a:endParaRPr lang="zh-CN" altLang="en-US" dirty="0" smtClean="0"/>
          </a:p>
          <a:p>
            <a:pPr algn="l"/>
            <a:r>
              <a:rPr lang="zh-CN" altLang="en-US" dirty="0"/>
              <a:t>	</a:t>
            </a:r>
            <a:r>
              <a:rPr lang="zh-CN" altLang="en-US" dirty="0" smtClean="0"/>
              <a:t>工作区</a:t>
            </a:r>
            <a:r>
              <a:rPr lang="zh-CN" altLang="en-US" dirty="0"/>
              <a:t>有一个隐藏目录</a:t>
            </a:r>
            <a:r>
              <a:rPr lang="en-US" altLang="zh-CN" dirty="0"/>
              <a:t>.</a:t>
            </a:r>
            <a:r>
              <a:rPr lang="en-US" altLang="zh-CN" dirty="0" err="1"/>
              <a:t>git</a:t>
            </a:r>
            <a:r>
              <a:rPr lang="zh-CN" altLang="en-US" dirty="0"/>
              <a:t>，这个不算工作区，而是</a:t>
            </a:r>
            <a:r>
              <a:rPr lang="en-US" altLang="zh-CN" dirty="0" err="1"/>
              <a:t>Git</a:t>
            </a:r>
            <a:r>
              <a:rPr lang="zh-CN" altLang="en-US" dirty="0"/>
              <a:t>的版本库。</a:t>
            </a:r>
          </a:p>
          <a:p>
            <a:pPr algn="l"/>
            <a:r>
              <a:rPr lang="zh-CN" altLang="en-US" dirty="0" smtClean="0"/>
              <a:t>	</a:t>
            </a:r>
            <a:r>
              <a:rPr lang="en-US" altLang="zh-CN" dirty="0" err="1" smtClean="0"/>
              <a:t>Git</a:t>
            </a:r>
            <a:r>
              <a:rPr lang="zh-CN" altLang="en-US" dirty="0"/>
              <a:t>的版本库里存了很多东西，其中最重要的就是称为</a:t>
            </a:r>
            <a:r>
              <a:rPr lang="en-US" altLang="zh-CN" dirty="0"/>
              <a:t>stage</a:t>
            </a:r>
            <a:r>
              <a:rPr lang="zh-CN" altLang="en-US" dirty="0"/>
              <a:t>（或者叫</a:t>
            </a:r>
            <a:r>
              <a:rPr lang="en-US" altLang="zh-CN" dirty="0"/>
              <a:t>index</a:t>
            </a:r>
            <a:r>
              <a:rPr lang="zh-CN" altLang="en-US" dirty="0"/>
              <a:t>）的暂存区，还有</a:t>
            </a:r>
            <a:r>
              <a:rPr lang="en-US" altLang="zh-CN" dirty="0" err="1"/>
              <a:t>Git</a:t>
            </a:r>
            <a:r>
              <a:rPr lang="zh-CN" altLang="en-US" dirty="0"/>
              <a:t>为我们自动创建的第一个分支</a:t>
            </a:r>
            <a:r>
              <a:rPr lang="en-US" altLang="zh-CN" dirty="0"/>
              <a:t>master</a:t>
            </a:r>
            <a:r>
              <a:rPr lang="zh-CN" altLang="en-US" dirty="0"/>
              <a:t>，以及指向</a:t>
            </a:r>
            <a:r>
              <a:rPr lang="en-US" altLang="zh-CN" dirty="0"/>
              <a:t>master</a:t>
            </a:r>
            <a:r>
              <a:rPr lang="zh-CN" altLang="en-US" dirty="0"/>
              <a:t>的一个指针叫</a:t>
            </a:r>
            <a:r>
              <a:rPr lang="en-US" altLang="zh-CN" dirty="0"/>
              <a:t>HEAD</a:t>
            </a:r>
            <a:r>
              <a:rPr lang="zh-CN" altLang="en-US" dirty="0" smtClean="0"/>
              <a:t>。</a:t>
            </a:r>
          </a:p>
          <a:p>
            <a:pPr algn="l"/>
            <a:endParaRPr lang="zh-CN" altLang="en-US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446" y="3442129"/>
            <a:ext cx="5981700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9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1512</Words>
  <Application>Microsoft Macintosh PowerPoint</Application>
  <PresentationFormat>宽屏</PresentationFormat>
  <Paragraphs>207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Calibri</vt:lpstr>
      <vt:lpstr>Calibri Light</vt:lpstr>
      <vt:lpstr>宋体</vt:lpstr>
      <vt:lpstr>Arial</vt:lpstr>
      <vt:lpstr>Office 主题</vt:lpstr>
      <vt:lpstr>版本回退</vt:lpstr>
      <vt:lpstr>版本回退</vt:lpstr>
      <vt:lpstr>版本回退</vt:lpstr>
      <vt:lpstr>版本回退</vt:lpstr>
      <vt:lpstr>版本回退</vt:lpstr>
      <vt:lpstr>版本回退</vt:lpstr>
      <vt:lpstr>版本回退</vt:lpstr>
      <vt:lpstr>工作区和暂存区</vt:lpstr>
      <vt:lpstr>工作区和暂存区</vt:lpstr>
      <vt:lpstr>工作区和暂存区</vt:lpstr>
      <vt:lpstr>工作区和暂存区</vt:lpstr>
      <vt:lpstr>工作区和暂存区</vt:lpstr>
      <vt:lpstr>工作区和暂存区</vt:lpstr>
      <vt:lpstr>工作区和暂存区</vt:lpstr>
      <vt:lpstr>工作区和暂存区</vt:lpstr>
      <vt:lpstr>工作区和暂存区</vt:lpstr>
      <vt:lpstr>管理修改</vt:lpstr>
      <vt:lpstr>管理修改</vt:lpstr>
      <vt:lpstr>管理修改</vt:lpstr>
      <vt:lpstr>管理修改</vt:lpstr>
      <vt:lpstr>管理修改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GIT详解</dc:title>
  <dc:creator>Microsoft Office 用户</dc:creator>
  <cp:lastModifiedBy>安剑锋</cp:lastModifiedBy>
  <cp:revision>173</cp:revision>
  <dcterms:created xsi:type="dcterms:W3CDTF">2016-03-09T12:24:55Z</dcterms:created>
  <dcterms:modified xsi:type="dcterms:W3CDTF">2016-03-11T09:01:21Z</dcterms:modified>
</cp:coreProperties>
</file>