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79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290"/>
    <p:restoredTop sz="95213"/>
  </p:normalViewPr>
  <p:slideViewPr>
    <p:cSldViewPr snapToGrid="0" snapToObjects="1">
      <p:cViewPr varScale="1">
        <p:scale>
          <a:sx n="64" d="100"/>
          <a:sy n="64" d="100"/>
        </p:scale>
        <p:origin x="18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C64B8-1EE7-794C-9A0F-7C0710D7B0BE}" type="datetimeFigureOut">
              <a:rPr kumimoji="1" lang="zh-CN" altLang="en-US" smtClean="0"/>
              <a:t>16/3/14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10AA0-2730-554E-850F-130E120E3D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3726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10AA0-2730-554E-850F-130E120E3DCB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1388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1979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563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465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102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16/3/14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722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665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151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77EB2-7A69-EC47-8E26-FE8360A1C8A6}" type="datetimeFigureOut">
              <a:rPr kumimoji="1" lang="zh-CN" altLang="en-US" smtClean="0"/>
              <a:t>16/3/14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463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brew.sh/" TargetMode="Externa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msysgit.github.io/" TargetMode="Externa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8000" dirty="0" smtClean="0"/>
              <a:t>GIT</a:t>
            </a:r>
            <a:r>
              <a:rPr kumimoji="1" lang="zh-CN" altLang="en-US" sz="8000" dirty="0" smtClean="0"/>
              <a:t>详解</a:t>
            </a:r>
            <a:endParaRPr kumimoji="1" lang="zh-CN" altLang="en-US" sz="8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fld id="{D8309854-A92A-1749-9722-C3A7F69F0164}" type="datetime3">
              <a:rPr kumimoji="1" lang="en-US" altLang="zh-CN"/>
              <a:t>14 March 2016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安装</a:t>
            </a:r>
            <a:r>
              <a:rPr lang="en-US" altLang="zh-CN" sz="5400" dirty="0" err="1" smtClean="0"/>
              <a:t>Git</a:t>
            </a:r>
            <a:r>
              <a:rPr lang="en-US" altLang="zh-CN" sz="5400" dirty="0" smtClean="0"/>
              <a:t>--Linux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356851"/>
            <a:ext cx="11336593" cy="707923"/>
          </a:xfrm>
        </p:spPr>
        <p:txBody>
          <a:bodyPr>
            <a:noAutofit/>
          </a:bodyPr>
          <a:lstStyle/>
          <a:p>
            <a:pPr algn="l"/>
            <a:r>
              <a:rPr lang="en-US" altLang="zh-CN" sz="1600" dirty="0" smtClean="0"/>
              <a:t>$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</a:p>
          <a:p>
            <a:pPr algn="l"/>
            <a:r>
              <a:rPr lang="en-US" altLang="zh-CN" sz="1600" dirty="0" smtClean="0"/>
              <a:t>The program '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' is currently not installed. You can install it by typing: </a:t>
            </a:r>
            <a:r>
              <a:rPr lang="en-US" altLang="zh-CN" sz="1600" dirty="0" err="1" smtClean="0"/>
              <a:t>su</a:t>
            </a:r>
            <a:r>
              <a:rPr lang="en-US" altLang="zh-CN" sz="1600" b="1" dirty="0" err="1"/>
              <a:t>do</a:t>
            </a:r>
            <a:r>
              <a:rPr lang="en-US" altLang="zh-CN" sz="1600" dirty="0" smtClean="0"/>
              <a:t> apt-</a:t>
            </a:r>
            <a:r>
              <a:rPr lang="en-US" altLang="zh-CN" sz="1600" b="1" dirty="0"/>
              <a:t>get</a:t>
            </a:r>
            <a:r>
              <a:rPr lang="en-US" altLang="zh-CN" sz="1600" dirty="0" smtClean="0"/>
              <a:t> install </a:t>
            </a:r>
            <a:r>
              <a:rPr lang="en-US" altLang="zh-CN" sz="1600" dirty="0" err="1" smtClean="0"/>
              <a:t>git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47267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安装</a:t>
            </a:r>
            <a:r>
              <a:rPr lang="en-US" altLang="zh-CN" sz="5400" dirty="0" err="1" smtClean="0"/>
              <a:t>Git</a:t>
            </a:r>
            <a:r>
              <a:rPr lang="en-US" altLang="zh-CN" sz="5400" dirty="0" smtClean="0"/>
              <a:t>--OSX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356851"/>
            <a:ext cx="11336593" cy="2286001"/>
          </a:xfrm>
        </p:spPr>
        <p:txBody>
          <a:bodyPr>
            <a:noAutofit/>
          </a:bodyPr>
          <a:lstStyle/>
          <a:p>
            <a:pPr algn="l"/>
            <a:r>
              <a:rPr lang="zh-CN" altLang="en-US" sz="1600" dirty="0"/>
              <a:t>一是安装</a:t>
            </a:r>
            <a:r>
              <a:rPr lang="en-US" altLang="zh-CN" sz="1600" dirty="0"/>
              <a:t>homebrew</a:t>
            </a:r>
            <a:r>
              <a:rPr lang="zh-CN" altLang="en-US" sz="1600" dirty="0"/>
              <a:t>，然后通过</a:t>
            </a:r>
            <a:r>
              <a:rPr lang="en-US" altLang="zh-CN" sz="1600" dirty="0"/>
              <a:t>homebrew</a:t>
            </a:r>
            <a:r>
              <a:rPr lang="zh-CN" altLang="en-US" sz="1600" dirty="0"/>
              <a:t>安装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，具体方法请参考</a:t>
            </a:r>
            <a:r>
              <a:rPr lang="en-US" altLang="zh-CN" sz="1600" dirty="0"/>
              <a:t>homebrew</a:t>
            </a:r>
            <a:r>
              <a:rPr lang="zh-CN" altLang="en-US" sz="1600" dirty="0"/>
              <a:t>的文档：</a:t>
            </a:r>
            <a:r>
              <a:rPr lang="en-US" altLang="zh-CN" sz="1600" dirty="0">
                <a:hlinkClick r:id="rId2"/>
              </a:rPr>
              <a:t>http://brew.sh/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algn="l"/>
            <a:r>
              <a:rPr lang="zh-CN" altLang="en-US" sz="1600" dirty="0"/>
              <a:t>第二种方法更简单，也是推荐的方法，就是直接从</a:t>
            </a:r>
            <a:r>
              <a:rPr lang="en-US" altLang="zh-CN" sz="1600" dirty="0" err="1"/>
              <a:t>AppStore</a:t>
            </a:r>
            <a:r>
              <a:rPr lang="zh-CN" altLang="en-US" sz="1600" dirty="0"/>
              <a:t>安装</a:t>
            </a:r>
            <a:r>
              <a:rPr lang="en-US" altLang="zh-CN" sz="1600" dirty="0" err="1"/>
              <a:t>Xcode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Xcode</a:t>
            </a:r>
            <a:r>
              <a:rPr lang="zh-CN" altLang="en-US" sz="1600" dirty="0"/>
              <a:t>集成了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，不过默认没有安装，你需要运行</a:t>
            </a:r>
            <a:r>
              <a:rPr lang="en-US" altLang="zh-CN" sz="1600" dirty="0" err="1"/>
              <a:t>Xcode</a:t>
            </a:r>
            <a:r>
              <a:rPr lang="zh-CN" altLang="en-US" sz="1600" dirty="0"/>
              <a:t>，选择菜单“</a:t>
            </a:r>
            <a:r>
              <a:rPr lang="en-US" altLang="zh-CN" sz="1600" dirty="0" err="1"/>
              <a:t>Xcode</a:t>
            </a:r>
            <a:r>
              <a:rPr lang="en-US" altLang="zh-CN" sz="1600" dirty="0"/>
              <a:t>”-&gt;“Preferences”</a:t>
            </a:r>
            <a:r>
              <a:rPr lang="zh-CN" altLang="en-US" sz="1600" dirty="0"/>
              <a:t>，在弹出窗口中找到“</a:t>
            </a:r>
            <a:r>
              <a:rPr lang="en-US" altLang="zh-CN" sz="1600" dirty="0"/>
              <a:t>Downloads”</a:t>
            </a:r>
            <a:r>
              <a:rPr lang="zh-CN" altLang="en-US" sz="1600" dirty="0"/>
              <a:t>，选择“</a:t>
            </a:r>
            <a:r>
              <a:rPr lang="en-US" altLang="zh-CN" sz="1600" dirty="0"/>
              <a:t>Command Line Tools”</a:t>
            </a:r>
            <a:r>
              <a:rPr lang="zh-CN" altLang="en-US" sz="1600" dirty="0"/>
              <a:t>，点“</a:t>
            </a:r>
            <a:r>
              <a:rPr lang="en-US" altLang="zh-CN" sz="1600" dirty="0"/>
              <a:t>Install”</a:t>
            </a:r>
            <a:r>
              <a:rPr lang="zh-CN" altLang="en-US" sz="1600" dirty="0"/>
              <a:t>就可以完成安装了</a:t>
            </a:r>
            <a:r>
              <a:rPr lang="zh-CN" altLang="en-US" sz="1600" dirty="0" smtClean="0"/>
              <a:t>。</a:t>
            </a:r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951" y="2288048"/>
            <a:ext cx="56642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387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安装</a:t>
            </a:r>
            <a:r>
              <a:rPr lang="en-US" altLang="zh-CN" sz="5400" dirty="0" err="1" smtClean="0"/>
              <a:t>Git</a:t>
            </a:r>
            <a:r>
              <a:rPr lang="en-US" altLang="zh-CN" sz="5400" dirty="0" smtClean="0"/>
              <a:t>--Windows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356851"/>
            <a:ext cx="11336593" cy="1533833"/>
          </a:xfrm>
        </p:spPr>
        <p:txBody>
          <a:bodyPr>
            <a:noAutofit/>
          </a:bodyPr>
          <a:lstStyle/>
          <a:p>
            <a:pPr algn="l"/>
            <a:r>
              <a:rPr lang="en-US" altLang="zh-CN" sz="1600" dirty="0"/>
              <a:t>Windows</a:t>
            </a:r>
            <a:r>
              <a:rPr lang="zh-CN" altLang="en-US" sz="1600" dirty="0"/>
              <a:t>下要使用很多</a:t>
            </a:r>
            <a:r>
              <a:rPr lang="en-US" altLang="zh-CN" sz="1600" dirty="0"/>
              <a:t>Linux/Unix</a:t>
            </a:r>
            <a:r>
              <a:rPr lang="zh-CN" altLang="en-US" sz="1600" dirty="0"/>
              <a:t>的工具时，需要</a:t>
            </a:r>
            <a:r>
              <a:rPr lang="en-US" altLang="zh-CN" sz="1600" dirty="0"/>
              <a:t>Cygwin</a:t>
            </a:r>
            <a:r>
              <a:rPr lang="zh-CN" altLang="en-US" sz="1600" dirty="0"/>
              <a:t>这样的模拟环境，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也一样。</a:t>
            </a:r>
            <a:r>
              <a:rPr lang="en-US" altLang="zh-CN" sz="1600" dirty="0"/>
              <a:t>Cygwin</a:t>
            </a:r>
            <a:r>
              <a:rPr lang="zh-CN" altLang="en-US" sz="1600" dirty="0"/>
              <a:t>的安装和配置都比较复杂，就不建议你折腾了。不过，有高人已经把模拟环境和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都打包好了，名叫</a:t>
            </a:r>
            <a:r>
              <a:rPr lang="en-US" altLang="zh-CN" sz="1600" dirty="0" err="1"/>
              <a:t>msysgit</a:t>
            </a:r>
            <a:r>
              <a:rPr lang="zh-CN" altLang="en-US" sz="1600" dirty="0"/>
              <a:t>，只需要下载一个单独的</a:t>
            </a:r>
            <a:r>
              <a:rPr lang="en-US" altLang="zh-CN" sz="1600" dirty="0"/>
              <a:t>exe</a:t>
            </a:r>
            <a:r>
              <a:rPr lang="zh-CN" altLang="en-US" sz="1600" dirty="0"/>
              <a:t>安装程序，其他什么也不用装，绝对好用。</a:t>
            </a:r>
          </a:p>
          <a:p>
            <a:pPr algn="l"/>
            <a:r>
              <a:rPr lang="en-US" altLang="zh-CN" sz="1600" dirty="0" err="1"/>
              <a:t>msysgit</a:t>
            </a:r>
            <a:r>
              <a:rPr lang="zh-CN" altLang="en-US" sz="1600" dirty="0"/>
              <a:t>是</a:t>
            </a:r>
            <a:r>
              <a:rPr lang="en-US" altLang="zh-CN" sz="1600" dirty="0"/>
              <a:t>Windows</a:t>
            </a:r>
            <a:r>
              <a:rPr lang="zh-CN" altLang="en-US" sz="1600" dirty="0"/>
              <a:t>版的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，从</a:t>
            </a:r>
            <a:r>
              <a:rPr lang="en-US" altLang="zh-CN" sz="1600" dirty="0">
                <a:hlinkClick r:id="rId2"/>
              </a:rPr>
              <a:t>http://msysgit.github.io/</a:t>
            </a:r>
            <a:r>
              <a:rPr lang="zh-CN" altLang="en-US" sz="1600" dirty="0"/>
              <a:t>下载，然后按默认选项安装即可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algn="l"/>
            <a:r>
              <a:rPr lang="zh-CN" altLang="en-US" sz="1600" dirty="0"/>
              <a:t>安装完成后，在开始菜单里找到“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”-&gt;“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Bash”</a:t>
            </a:r>
            <a:r>
              <a:rPr lang="zh-CN" altLang="en-US" sz="1600" dirty="0"/>
              <a:t>，蹦出一个类似命令行窗口的东西，就说明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安装成功！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22" y="3097161"/>
            <a:ext cx="56134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327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安装</a:t>
            </a:r>
            <a:r>
              <a:rPr lang="en-US" altLang="zh-CN" sz="5400" dirty="0" err="1" smtClean="0"/>
              <a:t>Git</a:t>
            </a:r>
            <a:r>
              <a:rPr lang="en-US" altLang="zh-CN" sz="5400" dirty="0" smtClean="0"/>
              <a:t>--</a:t>
            </a:r>
            <a:r>
              <a:rPr lang="zh-CN" altLang="en-US" sz="5400" dirty="0" smtClean="0"/>
              <a:t>全局配置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356851"/>
            <a:ext cx="11336593" cy="4055807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/>
              <a:t>安装完成后，还需要最后一步设置，在命令行输入：</a:t>
            </a:r>
          </a:p>
          <a:p>
            <a:pPr algn="l">
              <a:lnSpc>
                <a:spcPct val="150000"/>
              </a:lnSpc>
            </a:pPr>
            <a:r>
              <a:rPr lang="en-US" altLang="zh-CN" sz="1600" dirty="0"/>
              <a:t>$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config</a:t>
            </a:r>
            <a:r>
              <a:rPr lang="en-US" altLang="zh-CN" sz="1600" dirty="0" smtClean="0"/>
              <a:t> --global </a:t>
            </a:r>
            <a:r>
              <a:rPr lang="en-US" altLang="zh-CN" sz="1600" dirty="0" err="1" smtClean="0"/>
              <a:t>user.name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"Your Name"</a:t>
            </a:r>
            <a:r>
              <a:rPr lang="zh-CN" altLang="en-US" sz="1600" dirty="0" smtClean="0"/>
              <a:t> </a:t>
            </a:r>
            <a:endParaRPr lang="en-US" altLang="zh-CN" sz="1600" dirty="0" smtClean="0"/>
          </a:p>
          <a:p>
            <a:pPr algn="l">
              <a:lnSpc>
                <a:spcPct val="150000"/>
              </a:lnSpc>
            </a:pPr>
            <a:r>
              <a:rPr lang="en-US" altLang="zh-CN" sz="1600" dirty="0" smtClean="0"/>
              <a:t>$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config</a:t>
            </a:r>
            <a:r>
              <a:rPr lang="en-US" altLang="zh-CN" sz="1600" dirty="0" smtClean="0"/>
              <a:t> --global </a:t>
            </a:r>
            <a:r>
              <a:rPr lang="en-US" altLang="zh-CN" sz="1600" dirty="0" err="1" smtClean="0"/>
              <a:t>user.email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"</a:t>
            </a:r>
            <a:r>
              <a:rPr lang="en-US" altLang="zh-CN" sz="1600" dirty="0" err="1"/>
              <a:t>email@example.com</a:t>
            </a:r>
            <a:r>
              <a:rPr lang="en-US" altLang="zh-CN" sz="1600" dirty="0"/>
              <a:t>"</a:t>
            </a:r>
            <a:r>
              <a:rPr lang="zh-CN" altLang="en-US" sz="1600" dirty="0" smtClean="0"/>
              <a:t> </a:t>
            </a:r>
            <a:endParaRPr lang="en-US" altLang="zh-CN" sz="1600" dirty="0" smtClean="0"/>
          </a:p>
          <a:p>
            <a:pPr algn="l">
              <a:lnSpc>
                <a:spcPct val="150000"/>
              </a:lnSpc>
            </a:pPr>
            <a:r>
              <a:rPr lang="zh-CN" altLang="en-US" sz="1600" dirty="0" smtClean="0"/>
              <a:t>因为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是分布式版本控制系统，所以，每个机器都必须自报家门：你的名字和</a:t>
            </a:r>
            <a:r>
              <a:rPr lang="en-US" altLang="zh-CN" sz="1600" dirty="0"/>
              <a:t>Email</a:t>
            </a:r>
            <a:r>
              <a:rPr lang="zh-CN" altLang="en-US" sz="1600" dirty="0"/>
              <a:t>地址。你也许会担心，如果有人故意冒充别人怎么办？这个不必担心，首先我们相信大家都是善良无知的群众，其次，真的有冒充的也是有办法可查的。</a:t>
            </a:r>
          </a:p>
          <a:p>
            <a:pPr algn="l">
              <a:lnSpc>
                <a:spcPct val="150000"/>
              </a:lnSpc>
            </a:pPr>
            <a:r>
              <a:rPr lang="zh-CN" altLang="en-US" sz="1600" dirty="0"/>
              <a:t>注意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config</a:t>
            </a:r>
            <a:r>
              <a:rPr lang="zh-CN" altLang="en-US" sz="1600" dirty="0"/>
              <a:t>命令的</a:t>
            </a:r>
            <a:r>
              <a:rPr lang="en-US" altLang="zh-CN" sz="1600" dirty="0"/>
              <a:t>--global</a:t>
            </a:r>
            <a:r>
              <a:rPr lang="zh-CN" altLang="en-US" sz="1600" dirty="0"/>
              <a:t>参数，用了这个参数，表示你这台机器上所有的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仓库都会使用这个配置，当然也可以对某个仓库指定不同的用户名和</a:t>
            </a:r>
            <a:r>
              <a:rPr lang="en-US" altLang="zh-CN" sz="1600" dirty="0"/>
              <a:t>Email</a:t>
            </a:r>
            <a:r>
              <a:rPr lang="zh-CN" altLang="en-US" sz="1600" dirty="0"/>
              <a:t>地址。</a:t>
            </a:r>
          </a:p>
        </p:txBody>
      </p:sp>
    </p:spTree>
    <p:extLst>
      <p:ext uri="{BB962C8B-B14F-4D97-AF65-F5344CB8AC3E}">
        <p14:creationId xmlns:p14="http://schemas.microsoft.com/office/powerpoint/2010/main" val="1295166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创建版本库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356851"/>
            <a:ext cx="11336593" cy="1354803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/>
              <a:t>什么是版本库呢？版本库又名仓库，英文名</a:t>
            </a:r>
            <a:r>
              <a:rPr lang="en-US" altLang="zh-CN" sz="1600" b="1" dirty="0"/>
              <a:t>repository</a:t>
            </a:r>
            <a:r>
              <a:rPr lang="zh-CN" altLang="en-US" sz="1600" dirty="0"/>
              <a:t>，你可以简单理解成一个目录，这个目录里面的所有文件都可以被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管理起来，每个文件的修改、删除，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都能跟踪，以便任何时刻都可以追踪历史，或者在将来某个时刻可以“还原”。</a:t>
            </a:r>
          </a:p>
          <a:p>
            <a:pPr algn="l">
              <a:lnSpc>
                <a:spcPct val="150000"/>
              </a:lnSpc>
            </a:pPr>
            <a:r>
              <a:rPr lang="zh-CN" altLang="en-US" sz="1600" dirty="0"/>
              <a:t>所以，创建一个版本库非常简单，首先，选择一个合适的地方，创建一个空目录：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70" y="2711654"/>
            <a:ext cx="2971800" cy="1346200"/>
          </a:xfrm>
          <a:prstGeom prst="rect">
            <a:avLst/>
          </a:prstGeom>
        </p:spPr>
      </p:pic>
      <p:sp>
        <p:nvSpPr>
          <p:cNvPr id="5" name="副标题 2"/>
          <p:cNvSpPr txBox="1">
            <a:spLocks/>
          </p:cNvSpPr>
          <p:nvPr/>
        </p:nvSpPr>
        <p:spPr>
          <a:xfrm>
            <a:off x="309716" y="4184445"/>
            <a:ext cx="11336593" cy="13548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600" dirty="0" err="1"/>
              <a:t>pwd</a:t>
            </a:r>
            <a:r>
              <a:rPr lang="zh-CN" altLang="en-US" sz="1600" dirty="0"/>
              <a:t>命令用于显示当前目录</a:t>
            </a:r>
            <a:r>
              <a:rPr lang="zh-CN" altLang="en-US" sz="1600" dirty="0" smtClean="0"/>
              <a:t>。现在这个</a:t>
            </a:r>
            <a:r>
              <a:rPr lang="zh-CN" altLang="en-US" sz="1600" dirty="0"/>
              <a:t>仓库</a:t>
            </a:r>
            <a:r>
              <a:rPr lang="zh-CN" altLang="en-US" sz="1600" dirty="0" smtClean="0"/>
              <a:t>位于</a:t>
            </a:r>
            <a:r>
              <a:rPr lang="en-US" altLang="zh-CN" sz="1600" dirty="0" smtClean="0"/>
              <a:t>/Users/</a:t>
            </a:r>
            <a:r>
              <a:rPr lang="en-US" altLang="zh-CN" sz="1600" dirty="0" err="1" smtClean="0"/>
              <a:t>noprom</a:t>
            </a:r>
            <a:r>
              <a:rPr lang="en-US" altLang="zh-CN" sz="1600" dirty="0" smtClean="0"/>
              <a:t>/Desktop/</a:t>
            </a:r>
            <a:r>
              <a:rPr lang="en-US" altLang="zh-CN" sz="1600" dirty="0" err="1" smtClean="0"/>
              <a:t>learngit</a:t>
            </a:r>
            <a:endParaRPr lang="en-US" altLang="zh-CN" sz="1600" dirty="0" smtClean="0"/>
          </a:p>
          <a:p>
            <a:pPr algn="l"/>
            <a:r>
              <a:rPr lang="zh-CN" altLang="en-US" sz="1600" dirty="0" smtClean="0"/>
              <a:t>如果</a:t>
            </a:r>
            <a:r>
              <a:rPr lang="zh-CN" altLang="en-US" sz="1600" dirty="0"/>
              <a:t>你使用</a:t>
            </a:r>
            <a:r>
              <a:rPr lang="en-US" altLang="zh-CN" sz="1600" dirty="0"/>
              <a:t>Windows</a:t>
            </a:r>
            <a:r>
              <a:rPr lang="zh-CN" altLang="en-US" sz="1600" dirty="0"/>
              <a:t>系统，为了避免遇到各种莫名其妙的问题，请确保目录名（包括父目录）不包含中文。</a:t>
            </a:r>
          </a:p>
          <a:p>
            <a:pPr algn="l"/>
            <a:r>
              <a:rPr lang="zh-CN" altLang="en-US" sz="1600" dirty="0"/>
              <a:t>第二步，通过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init</a:t>
            </a:r>
            <a:r>
              <a:rPr lang="zh-CN" altLang="en-US" sz="1600" dirty="0"/>
              <a:t>命令把这个目录变成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可以管理的仓库：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70" y="5316792"/>
            <a:ext cx="65532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821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创建版本库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356851"/>
            <a:ext cx="11336593" cy="1696065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/>
              <a:t>瞬间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就把仓库建好了，而且告诉你是一个空的仓库（</a:t>
            </a:r>
            <a:r>
              <a:rPr lang="en-US" altLang="zh-CN" sz="1600" dirty="0"/>
              <a:t>empty 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repository</a:t>
            </a:r>
            <a:r>
              <a:rPr lang="zh-CN" altLang="en-US" sz="1600" dirty="0"/>
              <a:t>），细心的读者可以发现当前目录下多了一个</a:t>
            </a:r>
            <a:r>
              <a:rPr lang="en-US" altLang="zh-CN" sz="1600" dirty="0"/>
              <a:t>.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的目录，这个目录是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来跟踪管理版本库的，没事千万不要手动修改这个目录里面的文件，不然改乱了，就把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仓库给破坏了。</a:t>
            </a:r>
          </a:p>
          <a:p>
            <a:pPr algn="l">
              <a:lnSpc>
                <a:spcPct val="150000"/>
              </a:lnSpc>
            </a:pPr>
            <a:r>
              <a:rPr lang="zh-CN" altLang="en-US" sz="1600" dirty="0"/>
              <a:t>如果你没有看到</a:t>
            </a:r>
            <a:r>
              <a:rPr lang="en-US" altLang="zh-CN" sz="1600" dirty="0"/>
              <a:t>.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目录，那是因为这个目录默认是隐藏的，用</a:t>
            </a:r>
            <a:r>
              <a:rPr lang="en-US" altLang="zh-CN" sz="1600" dirty="0" err="1"/>
              <a:t>ls</a:t>
            </a:r>
            <a:r>
              <a:rPr lang="en-US" altLang="zh-CN" sz="1600" dirty="0"/>
              <a:t> -ah</a:t>
            </a:r>
            <a:r>
              <a:rPr lang="zh-CN" altLang="en-US" sz="1600" dirty="0"/>
              <a:t>命令就可以看见。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22" y="3259393"/>
            <a:ext cx="4622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47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创建</a:t>
            </a:r>
            <a:r>
              <a:rPr lang="zh-CN" altLang="en-US" sz="5400" dirty="0" smtClean="0"/>
              <a:t>版本库</a:t>
            </a:r>
            <a:r>
              <a:rPr lang="en-US" altLang="zh-CN" sz="5400" dirty="0" smtClean="0"/>
              <a:t>--</a:t>
            </a:r>
            <a:r>
              <a:rPr lang="zh-CN" altLang="en-US" sz="5400" dirty="0" smtClean="0"/>
              <a:t>添加文件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356852"/>
            <a:ext cx="11336593" cy="958645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/>
              <a:t>现在我们编写一个</a:t>
            </a:r>
            <a:r>
              <a:rPr lang="en-US" altLang="zh-CN" sz="1600" dirty="0" err="1" smtClean="0"/>
              <a:t>readme.txt</a:t>
            </a:r>
            <a:r>
              <a:rPr lang="zh-CN" altLang="en-US" sz="1600" dirty="0"/>
              <a:t>文件，内容如下</a:t>
            </a:r>
            <a:r>
              <a:rPr lang="zh-CN" altLang="en-US" sz="1600" dirty="0" smtClean="0"/>
              <a:t>：</a:t>
            </a:r>
          </a:p>
          <a:p>
            <a:pPr algn="l">
              <a:lnSpc>
                <a:spcPct val="150000"/>
              </a:lnSpc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b="1" dirty="0"/>
              <a:t>is</a:t>
            </a:r>
            <a:r>
              <a:rPr lang="en-US" altLang="zh-CN" sz="1600" dirty="0" smtClean="0"/>
              <a:t> a version control system.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b="1" dirty="0"/>
              <a:t>is</a:t>
            </a:r>
            <a:r>
              <a:rPr lang="en-US" altLang="zh-CN" sz="1600" dirty="0" smtClean="0"/>
              <a:t> free software.</a:t>
            </a:r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18" y="2521975"/>
            <a:ext cx="71247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13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创建</a:t>
            </a:r>
            <a:r>
              <a:rPr lang="zh-CN" altLang="en-US" sz="5400" dirty="0" smtClean="0"/>
              <a:t>版本库</a:t>
            </a:r>
            <a:r>
              <a:rPr lang="en-US" altLang="zh-CN" sz="5400" dirty="0" smtClean="0"/>
              <a:t>--</a:t>
            </a:r>
            <a:r>
              <a:rPr lang="zh-CN" altLang="en-US" sz="5400" dirty="0" smtClean="0"/>
              <a:t>添加文件</a:t>
            </a:r>
            <a:endParaRPr lang="zh-CN" altLang="en-US" sz="5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27" y="1314245"/>
            <a:ext cx="7175500" cy="2489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27" y="3967316"/>
            <a:ext cx="4991100" cy="990600"/>
          </a:xfrm>
          <a:prstGeom prst="rect">
            <a:avLst/>
          </a:prstGeom>
        </p:spPr>
      </p:pic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476865" y="5284018"/>
            <a:ext cx="11336593" cy="1190523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/>
              <a:t>简单解释一下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commit</a:t>
            </a:r>
            <a:r>
              <a:rPr lang="zh-CN" altLang="en-US" sz="1600" dirty="0"/>
              <a:t>命令，</a:t>
            </a:r>
            <a:r>
              <a:rPr lang="en-US" altLang="zh-CN" sz="1600" dirty="0" smtClean="0"/>
              <a:t>-m</a:t>
            </a:r>
            <a:r>
              <a:rPr lang="zh-CN" altLang="en-US" sz="1600" dirty="0"/>
              <a:t>后面输入的是本次提交的说明，可以输入任意内容，当然最好是有意义的，这样你就能从历史记录里方便地找到改动记录。</a:t>
            </a:r>
          </a:p>
        </p:txBody>
      </p:sp>
    </p:spTree>
    <p:extLst>
      <p:ext uri="{BB962C8B-B14F-4D97-AF65-F5344CB8AC3E}">
        <p14:creationId xmlns:p14="http://schemas.microsoft.com/office/powerpoint/2010/main" val="1415505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时光机穿梭</a:t>
            </a:r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373626" y="1150374"/>
            <a:ext cx="11336593" cy="1342103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/>
              <a:t>我们已经成功地添加并提交了一个</a:t>
            </a:r>
            <a:r>
              <a:rPr lang="en-US" altLang="zh-CN" sz="1600" dirty="0" err="1"/>
              <a:t>readme.txt</a:t>
            </a:r>
            <a:r>
              <a:rPr lang="zh-CN" altLang="en-US" sz="1600" dirty="0"/>
              <a:t>文件，现在，是时候继续工作了，于是，我们继续修改</a:t>
            </a:r>
            <a:r>
              <a:rPr lang="en-US" altLang="zh-CN" sz="1600" dirty="0" err="1"/>
              <a:t>readme.txt</a:t>
            </a:r>
            <a:r>
              <a:rPr lang="zh-CN" altLang="en-US" sz="1600" dirty="0"/>
              <a:t>文件，改成如下内容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pPr algn="l">
              <a:lnSpc>
                <a:spcPct val="150000"/>
              </a:lnSpc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b="1" dirty="0"/>
              <a:t>is</a:t>
            </a:r>
            <a:r>
              <a:rPr lang="en-US" altLang="zh-CN" sz="1600" dirty="0" smtClean="0"/>
              <a:t> a distributed version control system.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b="1" dirty="0"/>
              <a:t>is</a:t>
            </a:r>
            <a:r>
              <a:rPr lang="en-US" altLang="zh-CN" sz="1600" dirty="0" smtClean="0"/>
              <a:t> free software.</a:t>
            </a:r>
            <a:endParaRPr lang="zh-CN" altLang="en-US" sz="1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94" y="2492477"/>
            <a:ext cx="6781800" cy="21336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73625" y="4724399"/>
            <a:ext cx="11336593" cy="1882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1600" dirty="0" err="1"/>
              <a:t>git</a:t>
            </a:r>
            <a:r>
              <a:rPr lang="en-US" altLang="zh-CN" sz="1600" dirty="0"/>
              <a:t> status</a:t>
            </a:r>
            <a:r>
              <a:rPr lang="zh-CN" altLang="en-US" sz="1600" dirty="0"/>
              <a:t>命令可以让我们时刻掌握仓库当前的状态，上面的命令告诉我们，</a:t>
            </a:r>
            <a:r>
              <a:rPr lang="en-US" altLang="zh-CN" sz="1600" dirty="0" err="1"/>
              <a:t>readme.txt</a:t>
            </a:r>
            <a:r>
              <a:rPr lang="zh-CN" altLang="en-US" sz="1600" dirty="0"/>
              <a:t>被修改过了，但还没有准备提交的修改。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1600" dirty="0"/>
              <a:t>虽然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告诉我们</a:t>
            </a:r>
            <a:r>
              <a:rPr lang="en-US" altLang="zh-CN" sz="1600" dirty="0" err="1"/>
              <a:t>readme.txt</a:t>
            </a:r>
            <a:r>
              <a:rPr lang="zh-CN" altLang="en-US" sz="1600" dirty="0"/>
              <a:t>被修改了，但如果能看看具体修改了什么内容，自然是很好的。比如你休假两周从国外回来，第一天上班时，已经记不清上次怎么修改的</a:t>
            </a:r>
            <a:r>
              <a:rPr lang="en-US" altLang="zh-CN" sz="1600" dirty="0" err="1"/>
              <a:t>readme.txt</a:t>
            </a:r>
            <a:r>
              <a:rPr lang="zh-CN" altLang="en-US" sz="1600" dirty="0"/>
              <a:t>，所以，需要用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diff</a:t>
            </a:r>
            <a:r>
              <a:rPr lang="zh-CN" altLang="en-US" sz="1600" dirty="0"/>
              <a:t>这个命令看看：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4278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时光机穿梭</a:t>
            </a:r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373626" y="1150374"/>
            <a:ext cx="11336593" cy="1342103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/>
              <a:t>我们已经成功地添加并提交了一个</a:t>
            </a:r>
            <a:r>
              <a:rPr lang="en-US" altLang="zh-CN" sz="1600" dirty="0" err="1"/>
              <a:t>readme.txt</a:t>
            </a:r>
            <a:r>
              <a:rPr lang="zh-CN" altLang="en-US" sz="1600" dirty="0"/>
              <a:t>文件，现在，是时候继续工作了，于是，我们继续修改</a:t>
            </a:r>
            <a:r>
              <a:rPr lang="en-US" altLang="zh-CN" sz="1600" dirty="0" err="1"/>
              <a:t>readme.txt</a:t>
            </a:r>
            <a:r>
              <a:rPr lang="zh-CN" altLang="en-US" sz="1600" dirty="0"/>
              <a:t>文件，改成如下内容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pPr algn="l">
              <a:lnSpc>
                <a:spcPct val="150000"/>
              </a:lnSpc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b="1" dirty="0"/>
              <a:t>is</a:t>
            </a:r>
            <a:r>
              <a:rPr lang="en-US" altLang="zh-CN" sz="1600" dirty="0" smtClean="0"/>
              <a:t> a distributed version control system.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b="1" dirty="0"/>
              <a:t>is</a:t>
            </a:r>
            <a:r>
              <a:rPr lang="en-US" altLang="zh-CN" sz="1600" dirty="0" smtClean="0"/>
              <a:t> free software.</a:t>
            </a:r>
            <a:endParaRPr lang="zh-CN" altLang="en-US" sz="1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94" y="2492477"/>
            <a:ext cx="6781800" cy="21336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73625" y="4724399"/>
            <a:ext cx="11336593" cy="1882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1600" dirty="0" err="1"/>
              <a:t>git</a:t>
            </a:r>
            <a:r>
              <a:rPr lang="en-US" altLang="zh-CN" sz="1600" dirty="0"/>
              <a:t> status</a:t>
            </a:r>
            <a:r>
              <a:rPr lang="zh-CN" altLang="en-US" sz="1600" dirty="0"/>
              <a:t>命令可以让我们时刻掌握仓库当前的状态，上面的命令告诉我们，</a:t>
            </a:r>
            <a:r>
              <a:rPr lang="en-US" altLang="zh-CN" sz="1600" dirty="0" err="1"/>
              <a:t>readme.txt</a:t>
            </a:r>
            <a:r>
              <a:rPr lang="zh-CN" altLang="en-US" sz="1600" dirty="0"/>
              <a:t>被修改过了，但还没有准备提交的修改。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1600" dirty="0"/>
              <a:t>虽然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告诉我们</a:t>
            </a:r>
            <a:r>
              <a:rPr lang="en-US" altLang="zh-CN" sz="1600" dirty="0" err="1"/>
              <a:t>readme.txt</a:t>
            </a:r>
            <a:r>
              <a:rPr lang="zh-CN" altLang="en-US" sz="1600" dirty="0"/>
              <a:t>被修改了，但如果能看看具体修改了什么内容，自然是很好的。比如你休假两周从国外回来，第一天上班时，已经记不清上次怎么修改的</a:t>
            </a:r>
            <a:r>
              <a:rPr lang="en-US" altLang="zh-CN" sz="1600" dirty="0" err="1"/>
              <a:t>readme.txt</a:t>
            </a:r>
            <a:r>
              <a:rPr lang="zh-CN" altLang="en-US" sz="1600" dirty="0"/>
              <a:t>，所以，需要用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diff</a:t>
            </a:r>
            <a:r>
              <a:rPr lang="zh-CN" altLang="en-US" sz="1600" dirty="0"/>
              <a:t>这个命令看看：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8104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1524000" y="1268361"/>
            <a:ext cx="9144000" cy="4896465"/>
          </a:xfrm>
        </p:spPr>
        <p:txBody>
          <a:bodyPr/>
          <a:lstStyle/>
          <a:p>
            <a:pPr marL="342900" indent="-342900" algn="l">
              <a:buFont typeface="Arial" charset="0"/>
              <a:buChar char="•"/>
            </a:pP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简介</a:t>
            </a:r>
            <a:endParaRPr kumimoji="1" lang="en-US" altLang="zh-CN" dirty="0" smtClean="0"/>
          </a:p>
          <a:p>
            <a:pPr marL="342900" indent="-342900" algn="l">
              <a:buFont typeface="Arial" charset="0"/>
              <a:buChar char="•"/>
            </a:pPr>
            <a:r>
              <a:rPr kumimoji="1" lang="zh-CN" altLang="en-US" dirty="0" smtClean="0"/>
              <a:t>安装</a:t>
            </a:r>
            <a:r>
              <a:rPr kumimoji="1" lang="en-US" altLang="zh-CN" dirty="0" err="1" smtClean="0"/>
              <a:t>Git</a:t>
            </a:r>
            <a:endParaRPr kumimoji="1" lang="en-US" altLang="zh-CN" dirty="0" smtClean="0"/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/>
              <a:t>创建版本库</a:t>
            </a:r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/>
              <a:t>时光机穿梭</a:t>
            </a:r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/>
              <a:t>远程仓库</a:t>
            </a:r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/>
              <a:t>分支管理</a:t>
            </a:r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/>
              <a:t>标签管理</a:t>
            </a:r>
          </a:p>
          <a:p>
            <a:pPr marL="342900" indent="-342900" algn="l">
              <a:buFont typeface="Arial" charset="0"/>
              <a:buChar char="•"/>
            </a:pPr>
            <a:r>
              <a:rPr lang="zh-CN" altLang="da-DK" dirty="0"/>
              <a:t>使用</a:t>
            </a:r>
            <a:r>
              <a:rPr lang="da-DK" altLang="zh-CN" dirty="0" err="1"/>
              <a:t>GitHub</a:t>
            </a:r>
            <a:endParaRPr lang="da-DK" altLang="zh-CN" dirty="0"/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/>
              <a:t>自定义</a:t>
            </a:r>
            <a:r>
              <a:rPr lang="en-US" altLang="zh-CN" dirty="0" err="1" smtClean="0"/>
              <a:t>Git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73594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时光机穿梭</a:t>
            </a:r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417873" y="3224981"/>
            <a:ext cx="11336593" cy="889820"/>
          </a:xfrm>
        </p:spPr>
        <p:txBody>
          <a:bodyPr>
            <a:noAutofit/>
          </a:bodyPr>
          <a:lstStyle/>
          <a:p>
            <a:pPr algn="l"/>
            <a:r>
              <a:rPr lang="en-US" altLang="zh-CN" sz="1600" dirty="0" err="1"/>
              <a:t>git</a:t>
            </a:r>
            <a:r>
              <a:rPr lang="en-US" altLang="zh-CN" sz="1600" dirty="0"/>
              <a:t> diff</a:t>
            </a:r>
            <a:r>
              <a:rPr lang="zh-CN" altLang="en-US" sz="1600" dirty="0"/>
              <a:t>顾名思义就是查看</a:t>
            </a:r>
            <a:r>
              <a:rPr lang="en-US" altLang="zh-CN" sz="1600" dirty="0"/>
              <a:t>difference</a:t>
            </a:r>
            <a:r>
              <a:rPr lang="zh-CN" altLang="en-US" sz="1600" dirty="0"/>
              <a:t>，显示的格式正是</a:t>
            </a:r>
            <a:r>
              <a:rPr lang="en-US" altLang="zh-CN" sz="1600" dirty="0"/>
              <a:t>Unix</a:t>
            </a:r>
            <a:r>
              <a:rPr lang="zh-CN" altLang="en-US" sz="1600" dirty="0"/>
              <a:t>通用的</a:t>
            </a:r>
            <a:r>
              <a:rPr lang="en-US" altLang="zh-CN" sz="1600" dirty="0"/>
              <a:t>diff</a:t>
            </a:r>
            <a:r>
              <a:rPr lang="zh-CN" altLang="en-US" sz="1600" dirty="0"/>
              <a:t>格式，可以从上面的命令输出看到，我们在第一行添加了一个“</a:t>
            </a:r>
            <a:r>
              <a:rPr lang="en-US" altLang="zh-CN" sz="1600" dirty="0"/>
              <a:t>distributed”</a:t>
            </a:r>
            <a:r>
              <a:rPr lang="zh-CN" altLang="en-US" sz="1600" dirty="0"/>
              <a:t>单词。</a:t>
            </a:r>
          </a:p>
          <a:p>
            <a:pPr algn="l"/>
            <a:r>
              <a:rPr lang="zh-CN" altLang="en-US" sz="1600" dirty="0"/>
              <a:t>知道了对</a:t>
            </a:r>
            <a:r>
              <a:rPr lang="en-US" altLang="zh-CN" sz="1600" dirty="0" err="1"/>
              <a:t>readme.txt</a:t>
            </a:r>
            <a:r>
              <a:rPr lang="zh-CN" altLang="en-US" sz="1600" dirty="0"/>
              <a:t>作了什么修改后，再把它提交到仓库就放心多了，提交修改和提交新文件是一样的两步，第一步是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add</a:t>
            </a:r>
            <a:r>
              <a:rPr lang="zh-CN" altLang="en-US" sz="1600" dirty="0"/>
              <a:t>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61" y="1150374"/>
            <a:ext cx="6400800" cy="1905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61" y="4218653"/>
            <a:ext cx="4762500" cy="190500"/>
          </a:xfrm>
          <a:prstGeom prst="rect">
            <a:avLst/>
          </a:prstGeom>
        </p:spPr>
      </p:pic>
      <p:sp>
        <p:nvSpPr>
          <p:cNvPr id="10" name="副标题 2"/>
          <p:cNvSpPr txBox="1">
            <a:spLocks/>
          </p:cNvSpPr>
          <p:nvPr/>
        </p:nvSpPr>
        <p:spPr>
          <a:xfrm>
            <a:off x="417873" y="4513005"/>
            <a:ext cx="11336593" cy="2949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/>
              <a:t>同样没有任何输出。在执行第二步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commit</a:t>
            </a:r>
            <a:r>
              <a:rPr lang="zh-CN" altLang="en-US" sz="1600" dirty="0"/>
              <a:t>之前，我们再运行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status</a:t>
            </a:r>
            <a:r>
              <a:rPr lang="zh-CN" altLang="en-US" sz="1600" dirty="0"/>
              <a:t>看看当前仓库的状态：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361" y="4929646"/>
            <a:ext cx="48133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502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时光机穿梭</a:t>
            </a:r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427703" y="2056579"/>
            <a:ext cx="11336593" cy="288416"/>
          </a:xfrm>
        </p:spPr>
        <p:txBody>
          <a:bodyPr>
            <a:noAutofit/>
          </a:bodyPr>
          <a:lstStyle/>
          <a:p>
            <a:pPr algn="l"/>
            <a:r>
              <a:rPr lang="zh-CN" altLang="en-US" sz="1600" dirty="0"/>
              <a:t>提交后，我们再用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status</a:t>
            </a:r>
            <a:r>
              <a:rPr lang="zh-CN" altLang="en-US" sz="1600" dirty="0"/>
              <a:t>命令看看仓库的当前状态：</a:t>
            </a:r>
          </a:p>
        </p:txBody>
      </p:sp>
      <p:sp>
        <p:nvSpPr>
          <p:cNvPr id="10" name="副标题 2"/>
          <p:cNvSpPr txBox="1">
            <a:spLocks/>
          </p:cNvSpPr>
          <p:nvPr/>
        </p:nvSpPr>
        <p:spPr>
          <a:xfrm>
            <a:off x="373626" y="3251200"/>
            <a:ext cx="11336593" cy="2949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600" dirty="0" err="1"/>
              <a:t>Git</a:t>
            </a:r>
            <a:r>
              <a:rPr lang="zh-CN" altLang="en-US" sz="1600" dirty="0"/>
              <a:t>告诉我们当前没有需要提交的修改，而且，工作目录是干净（</a:t>
            </a:r>
            <a:r>
              <a:rPr lang="en-US" altLang="zh-CN" sz="1600" dirty="0"/>
              <a:t>working directory clean</a:t>
            </a:r>
            <a:r>
              <a:rPr lang="zh-CN" altLang="en-US" sz="1600" dirty="0"/>
              <a:t>）的。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61" y="1205678"/>
            <a:ext cx="5359400" cy="685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61" y="2436351"/>
            <a:ext cx="45593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000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版本回退</a:t>
            </a:r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427703" y="2056579"/>
            <a:ext cx="11336593" cy="288416"/>
          </a:xfrm>
        </p:spPr>
        <p:txBody>
          <a:bodyPr>
            <a:noAutofit/>
          </a:bodyPr>
          <a:lstStyle/>
          <a:p>
            <a:pPr algn="l"/>
            <a:r>
              <a:rPr lang="zh-CN" altLang="en-US" sz="1600" dirty="0"/>
              <a:t>提交后，我们再用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status</a:t>
            </a:r>
            <a:r>
              <a:rPr lang="zh-CN" altLang="en-US" sz="1600" dirty="0"/>
              <a:t>命令看看仓库的当前状态：</a:t>
            </a:r>
          </a:p>
        </p:txBody>
      </p:sp>
    </p:spTree>
    <p:extLst>
      <p:ext uri="{BB962C8B-B14F-4D97-AF65-F5344CB8AC3E}">
        <p14:creationId xmlns:p14="http://schemas.microsoft.com/office/powerpoint/2010/main" val="141132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31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zh-CN" altLang="en-US" dirty="0" smtClean="0"/>
              <a:t>一、分支是什么</a:t>
            </a:r>
          </a:p>
          <a:p>
            <a:pPr marL="0" indent="0">
              <a:buNone/>
            </a:pPr>
            <a:r>
              <a:rPr kumimoji="1" lang="zh-CN" altLang="en-US" dirty="0"/>
              <a:t>	</a:t>
            </a:r>
            <a:r>
              <a:rPr kumimoji="1" lang="zh-CN" altLang="en-US" dirty="0" smtClean="0"/>
              <a:t>分支就是从总体或一个系统中分出来的部分</a:t>
            </a:r>
          </a:p>
          <a:p>
            <a:pPr marL="0" indent="0">
              <a:buNone/>
            </a:pPr>
            <a:r>
              <a:rPr kumimoji="1" lang="zh-CN" altLang="en-US" dirty="0" smtClean="0"/>
              <a:t>二、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分支存在的作用</a:t>
            </a:r>
          </a:p>
          <a:p>
            <a:r>
              <a:rPr kumimoji="1" lang="zh-CN" altLang="en-US" dirty="0"/>
              <a:t>	</a:t>
            </a:r>
            <a:r>
              <a:rPr lang="zh-CN" altLang="en-US" dirty="0"/>
              <a:t>分支在实际中有什么用呢？假设你准备开发一个新功能，但是需要两周才能完成，第一周你写了</a:t>
            </a:r>
            <a:r>
              <a:rPr lang="en-US" altLang="zh-CN" dirty="0"/>
              <a:t>50%</a:t>
            </a:r>
            <a:r>
              <a:rPr lang="zh-CN" altLang="en-US" dirty="0"/>
              <a:t>的代码，如果立刻提交，由于代码还没写完，不完整的代码库会导致别人不能干活了。如果等代码全部写完再一次提交，又存在丢失每天进度的巨大风险。</a:t>
            </a:r>
          </a:p>
          <a:p>
            <a:r>
              <a:rPr lang="zh-CN" altLang="en-US" dirty="0"/>
              <a:t>现在有了分支，就不用怕了。你创建了一个属于你自己的分支，别人看不到，还继续在原来的分支上正常工作，而你在自己的分支上干活，想提交就提交，直到开发完毕后，再一次性合并到原来的分支上，这样，既安全，又不影响别人工作。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373626" y="309716"/>
            <a:ext cx="7590503" cy="840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5000" dirty="0" smtClean="0"/>
              <a:t>GIT</a:t>
            </a:r>
            <a:r>
              <a:rPr kumimoji="1" lang="zh-CN" altLang="en-US" sz="5000" dirty="0" smtClean="0"/>
              <a:t>分支管理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716" y="3188432"/>
            <a:ext cx="65913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69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在</a:t>
            </a:r>
            <a:r>
              <a:rPr lang="zh-CN" altLang="en-US" dirty="0" smtClean="0"/>
              <a:t>版本回退</a:t>
            </a:r>
            <a:r>
              <a:rPr lang="zh-CN" altLang="en-US" dirty="0" smtClean="0"/>
              <a:t>里，</a:t>
            </a:r>
            <a:r>
              <a:rPr lang="zh-CN" altLang="en-US" dirty="0" smtClean="0"/>
              <a:t>我们</a:t>
            </a:r>
            <a:r>
              <a:rPr lang="zh-CN" altLang="en-US" dirty="0" smtClean="0"/>
              <a:t>已经</a:t>
            </a:r>
            <a:r>
              <a:rPr lang="zh-CN" altLang="en-US" dirty="0"/>
              <a:t>知道，每次提交，</a:t>
            </a:r>
            <a:r>
              <a:rPr lang="en-US" altLang="zh-CN" dirty="0" err="1"/>
              <a:t>Git</a:t>
            </a:r>
            <a:r>
              <a:rPr lang="zh-CN" altLang="en-US" dirty="0"/>
              <a:t>都把它们串成一条时间线，这条时间线就是一个分支。截止到目前，只有一条时间线，在</a:t>
            </a:r>
            <a:r>
              <a:rPr lang="en-US" altLang="zh-CN" dirty="0" err="1"/>
              <a:t>Git</a:t>
            </a:r>
            <a:r>
              <a:rPr lang="zh-CN" altLang="en-US" dirty="0"/>
              <a:t>里，这个分支叫主分支，即</a:t>
            </a:r>
            <a:r>
              <a:rPr lang="en-US" altLang="zh-CN" dirty="0"/>
              <a:t>master</a:t>
            </a:r>
            <a:r>
              <a:rPr lang="zh-CN" altLang="en-US" dirty="0"/>
              <a:t>分支。</a:t>
            </a:r>
            <a:r>
              <a:rPr lang="en-US" altLang="zh-CN" dirty="0"/>
              <a:t>HEAD</a:t>
            </a:r>
            <a:r>
              <a:rPr lang="zh-CN" altLang="en-US" dirty="0"/>
              <a:t>严格来说不是指向提交，而是指向</a:t>
            </a:r>
            <a:r>
              <a:rPr lang="en-US" altLang="zh-CN" dirty="0"/>
              <a:t>master</a:t>
            </a:r>
            <a:r>
              <a:rPr lang="zh-CN" altLang="en-US" dirty="0"/>
              <a:t>，</a:t>
            </a:r>
            <a:r>
              <a:rPr lang="en-US" altLang="zh-CN" dirty="0"/>
              <a:t>master</a:t>
            </a:r>
            <a:r>
              <a:rPr lang="zh-CN" altLang="en-US" dirty="0"/>
              <a:t>才是指向提交的，所以，</a:t>
            </a:r>
            <a:r>
              <a:rPr lang="en-US" altLang="zh-CN" dirty="0"/>
              <a:t>HEAD</a:t>
            </a:r>
            <a:r>
              <a:rPr lang="zh-CN" altLang="en-US" dirty="0"/>
              <a:t>指向的就是当前分支。</a:t>
            </a:r>
          </a:p>
          <a:p>
            <a:r>
              <a:rPr lang="zh-CN" altLang="en-US" dirty="0"/>
              <a:t>一开始的时候，</a:t>
            </a:r>
            <a:r>
              <a:rPr lang="en-US" altLang="zh-CN" dirty="0"/>
              <a:t>master</a:t>
            </a:r>
            <a:r>
              <a:rPr lang="zh-CN" altLang="en-US" dirty="0"/>
              <a:t>分支是一条线，</a:t>
            </a:r>
            <a:r>
              <a:rPr lang="en-US" altLang="zh-CN" dirty="0" err="1"/>
              <a:t>Git</a:t>
            </a:r>
            <a:r>
              <a:rPr lang="zh-CN" altLang="en-US" dirty="0"/>
              <a:t>用</a:t>
            </a:r>
            <a:r>
              <a:rPr lang="en-US" altLang="zh-CN" dirty="0"/>
              <a:t>master</a:t>
            </a:r>
            <a:r>
              <a:rPr lang="zh-CN" altLang="en-US" dirty="0"/>
              <a:t>指向最新的提交，再用</a:t>
            </a:r>
            <a:r>
              <a:rPr lang="en-US" altLang="zh-CN" dirty="0"/>
              <a:t>HEAD</a:t>
            </a:r>
            <a:r>
              <a:rPr lang="zh-CN" altLang="en-US" dirty="0"/>
              <a:t>指向</a:t>
            </a:r>
            <a:r>
              <a:rPr lang="en-US" altLang="zh-CN" dirty="0"/>
              <a:t>master</a:t>
            </a:r>
            <a:r>
              <a:rPr lang="zh-CN" altLang="en-US" dirty="0"/>
              <a:t>，就能确定当前分支，以及当前分支的</a:t>
            </a:r>
            <a:r>
              <a:rPr lang="zh-CN" altLang="en-US" dirty="0" smtClean="0"/>
              <a:t>提交点：</a:t>
            </a:r>
            <a:r>
              <a:rPr lang="zh-CN" altLang="en-US" dirty="0"/>
              <a:t>每次提交，</a:t>
            </a:r>
            <a:r>
              <a:rPr lang="en-US" altLang="zh-CN" dirty="0"/>
              <a:t>master</a:t>
            </a:r>
            <a:r>
              <a:rPr lang="zh-CN" altLang="en-US" dirty="0"/>
              <a:t>分支都会向前移动一步，这样，</a:t>
            </a:r>
            <a:r>
              <a:rPr lang="zh-CN" altLang="en-US" dirty="0" smtClean="0"/>
              <a:t>随着</a:t>
            </a:r>
            <a:r>
              <a:rPr lang="zh-CN" altLang="en-US" dirty="0" smtClean="0"/>
              <a:t>我们</a:t>
            </a:r>
            <a:r>
              <a:rPr lang="zh-CN" altLang="en-US" dirty="0" smtClean="0"/>
              <a:t>不断</a:t>
            </a:r>
            <a:r>
              <a:rPr lang="zh-CN" altLang="en-US" dirty="0"/>
              <a:t>提交，</a:t>
            </a:r>
            <a:r>
              <a:rPr lang="en-US" altLang="zh-CN" dirty="0"/>
              <a:t>master</a:t>
            </a:r>
            <a:r>
              <a:rPr lang="zh-CN" altLang="en-US" dirty="0"/>
              <a:t>分支的线也越来越长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444" y="2301737"/>
            <a:ext cx="4470400" cy="2095500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373626" y="309716"/>
            <a:ext cx="7590503" cy="840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5000" dirty="0" smtClean="0"/>
              <a:t>GIT</a:t>
            </a:r>
            <a:r>
              <a:rPr kumimoji="1" lang="zh-CN" altLang="en-US" sz="5000" dirty="0" smtClean="0"/>
              <a:t>创建与合并分支</a:t>
            </a:r>
          </a:p>
        </p:txBody>
      </p:sp>
    </p:spTree>
    <p:extLst>
      <p:ext uri="{BB962C8B-B14F-4D97-AF65-F5344CB8AC3E}">
        <p14:creationId xmlns:p14="http://schemas.microsoft.com/office/powerpoint/2010/main" val="67563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50374"/>
            <a:ext cx="10515600" cy="5026589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当我们创建新的分支，例如</a:t>
            </a:r>
            <a:r>
              <a:rPr lang="en-US" altLang="zh-CN" dirty="0" err="1"/>
              <a:t>dev</a:t>
            </a:r>
            <a:r>
              <a:rPr lang="zh-CN" altLang="en-US" dirty="0"/>
              <a:t>时，</a:t>
            </a:r>
            <a:r>
              <a:rPr lang="en-US" altLang="zh-CN" dirty="0" err="1"/>
              <a:t>Git</a:t>
            </a:r>
            <a:r>
              <a:rPr lang="zh-CN" altLang="en-US" dirty="0"/>
              <a:t>新建了一个指针叫</a:t>
            </a:r>
            <a:r>
              <a:rPr lang="en-US" altLang="zh-CN" dirty="0" err="1"/>
              <a:t>dev</a:t>
            </a:r>
            <a:r>
              <a:rPr lang="zh-CN" altLang="en-US" dirty="0"/>
              <a:t>，指向</a:t>
            </a:r>
            <a:r>
              <a:rPr lang="en-US" altLang="zh-CN" dirty="0"/>
              <a:t>master</a:t>
            </a:r>
            <a:r>
              <a:rPr lang="zh-CN" altLang="en-US" dirty="0"/>
              <a:t>相同的提交，再把</a:t>
            </a:r>
            <a:r>
              <a:rPr lang="en-US" altLang="zh-CN" dirty="0"/>
              <a:t>HEAD</a:t>
            </a:r>
            <a:r>
              <a:rPr lang="zh-CN" altLang="en-US" dirty="0"/>
              <a:t>指向</a:t>
            </a:r>
            <a:r>
              <a:rPr lang="en-US" altLang="zh-CN" dirty="0" err="1"/>
              <a:t>dev</a:t>
            </a:r>
            <a:r>
              <a:rPr lang="zh-CN" altLang="en-US" dirty="0"/>
              <a:t>，就表示当前分支在</a:t>
            </a:r>
            <a:r>
              <a:rPr lang="en-US" altLang="zh-CN" dirty="0" err="1"/>
              <a:t>dev</a:t>
            </a:r>
            <a:r>
              <a:rPr lang="zh-CN" altLang="en-US" dirty="0"/>
              <a:t>上</a:t>
            </a:r>
            <a:r>
              <a:rPr lang="zh-CN" altLang="en-US" dirty="0" smtClean="0"/>
              <a:t>：</a:t>
            </a:r>
          </a:p>
          <a:p>
            <a:r>
              <a:rPr kumimoji="1" lang="zh-CN" altLang="en-US" dirty="0" smtClean="0"/>
              <a:t>创建分支：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branch</a:t>
            </a:r>
            <a:r>
              <a:rPr kumimoji="1" lang="zh-CN" altLang="en-US" dirty="0"/>
              <a:t> </a:t>
            </a:r>
            <a:r>
              <a:rPr kumimoji="1" lang="en-US" altLang="zh-CN" dirty="0" err="1" smtClean="0"/>
              <a:t>dev</a:t>
            </a:r>
            <a:endParaRPr kumimoji="1" lang="zh-CN" altLang="en-US" dirty="0" smtClean="0"/>
          </a:p>
          <a:p>
            <a:r>
              <a:rPr kumimoji="1" lang="zh-CN" altLang="en-US" dirty="0" smtClean="0"/>
              <a:t>切换到分支：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checkout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dev</a:t>
            </a:r>
            <a:endParaRPr kumimoji="1" lang="zh-CN" altLang="en-US" dirty="0"/>
          </a:p>
          <a:p>
            <a:r>
              <a:rPr kumimoji="1" lang="zh-CN" altLang="en-US" dirty="0" smtClean="0"/>
              <a:t>以上两</a:t>
            </a:r>
            <a:r>
              <a:rPr kumimoji="1" lang="zh-CN" altLang="en-US" dirty="0" smtClean="0"/>
              <a:t>步</a:t>
            </a:r>
            <a:r>
              <a:rPr kumimoji="1" lang="zh-CN" altLang="en-US" dirty="0" smtClean="0"/>
              <a:t>可</a:t>
            </a:r>
            <a:r>
              <a:rPr kumimoji="1" lang="zh-CN" altLang="en-US" dirty="0"/>
              <a:t>用 </a:t>
            </a:r>
            <a:r>
              <a:rPr lang="en-US" altLang="zh-CN" dirty="0" err="1"/>
              <a:t>git</a:t>
            </a:r>
            <a:r>
              <a:rPr lang="en-US" altLang="zh-CN" dirty="0"/>
              <a:t> checkout -b </a:t>
            </a:r>
            <a:r>
              <a:rPr lang="en-US" altLang="zh-CN" dirty="0" err="1" smtClean="0"/>
              <a:t>dev</a:t>
            </a:r>
            <a:r>
              <a:rPr lang="zh-CN" altLang="en-US" dirty="0" smtClean="0"/>
              <a:t>一</a:t>
            </a:r>
            <a:r>
              <a:rPr lang="zh-CN" altLang="en-US" dirty="0"/>
              <a:t>步</a:t>
            </a:r>
            <a:r>
              <a:rPr lang="zh-CN" altLang="en-US" dirty="0" smtClean="0"/>
              <a:t>到位</a:t>
            </a:r>
          </a:p>
          <a:p>
            <a:endParaRPr lang="zh-CN" altLang="en-US" dirty="0" smtClean="0"/>
          </a:p>
          <a:p>
            <a:endParaRPr lang="zh-CN" altLang="en-US" dirty="0"/>
          </a:p>
          <a:p>
            <a:endParaRPr lang="zh-CN" altLang="en-US" dirty="0" smtClean="0"/>
          </a:p>
          <a:p>
            <a:endParaRPr lang="zh-CN" altLang="en-US" dirty="0"/>
          </a:p>
          <a:p>
            <a:endParaRPr lang="zh-CN" altLang="en-US" dirty="0" smtClean="0"/>
          </a:p>
          <a:p>
            <a:r>
              <a:rPr lang="en-US" altLang="zh-CN" dirty="0" err="1" smtClean="0"/>
              <a:t>Git</a:t>
            </a:r>
            <a:r>
              <a:rPr lang="zh-CN" altLang="en-US" dirty="0"/>
              <a:t>创建一个分支很快，因为除了增加一个</a:t>
            </a:r>
            <a:r>
              <a:rPr lang="en-US" altLang="zh-CN" dirty="0" err="1"/>
              <a:t>dev</a:t>
            </a:r>
            <a:r>
              <a:rPr lang="zh-CN" altLang="en-US" dirty="0"/>
              <a:t>指针，改改</a:t>
            </a:r>
            <a:r>
              <a:rPr lang="en-US" altLang="zh-CN" dirty="0"/>
              <a:t>HEAD</a:t>
            </a:r>
            <a:r>
              <a:rPr lang="zh-CN" altLang="en-US" dirty="0"/>
              <a:t>的指向，工作区的文件都没有任何变化！</a:t>
            </a:r>
            <a:endParaRPr kumimoji="1" lang="zh-CN" altLang="en-US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674" y="1825625"/>
            <a:ext cx="5473700" cy="3136900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373626" y="309716"/>
            <a:ext cx="7590503" cy="840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5000" dirty="0" smtClean="0"/>
              <a:t>GIT</a:t>
            </a:r>
            <a:r>
              <a:rPr kumimoji="1" lang="zh-CN" altLang="en-US" sz="5000" dirty="0" smtClean="0"/>
              <a:t>创建与合并分支</a:t>
            </a:r>
          </a:p>
        </p:txBody>
      </p:sp>
    </p:spTree>
    <p:extLst>
      <p:ext uri="{BB962C8B-B14F-4D97-AF65-F5344CB8AC3E}">
        <p14:creationId xmlns:p14="http://schemas.microsoft.com/office/powerpoint/2010/main" val="20218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8424"/>
            <a:ext cx="10515600" cy="4351338"/>
          </a:xfrm>
        </p:spPr>
        <p:txBody>
          <a:bodyPr/>
          <a:lstStyle/>
          <a:p>
            <a:r>
              <a:rPr lang="zh-CN" altLang="en-US" dirty="0"/>
              <a:t>从现在开始，对工作区的修改和提交就是针对</a:t>
            </a:r>
            <a:r>
              <a:rPr lang="en-US" altLang="zh-CN" dirty="0" err="1"/>
              <a:t>dev</a:t>
            </a:r>
            <a:r>
              <a:rPr lang="zh-CN" altLang="en-US" dirty="0"/>
              <a:t>分支了，比如新提交一次后，</a:t>
            </a:r>
            <a:r>
              <a:rPr lang="en-US" altLang="zh-CN" dirty="0" err="1"/>
              <a:t>dev</a:t>
            </a:r>
            <a:r>
              <a:rPr lang="zh-CN" altLang="en-US" dirty="0"/>
              <a:t>指针往前移动一步，而</a:t>
            </a:r>
            <a:r>
              <a:rPr lang="en-US" altLang="zh-CN" dirty="0"/>
              <a:t>master</a:t>
            </a:r>
            <a:r>
              <a:rPr lang="zh-CN" altLang="en-US" dirty="0"/>
              <a:t>指针不变：</a:t>
            </a:r>
          </a:p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373626" y="309716"/>
            <a:ext cx="7590503" cy="840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5000" dirty="0" smtClean="0"/>
              <a:t>GIT</a:t>
            </a:r>
            <a:r>
              <a:rPr kumimoji="1" lang="zh-CN" altLang="en-US" sz="5000" dirty="0" smtClean="0"/>
              <a:t>创建与合并分支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285172"/>
            <a:ext cx="71628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77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69033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假如我们在</a:t>
            </a:r>
            <a:r>
              <a:rPr lang="en-US" altLang="zh-CN" dirty="0" err="1"/>
              <a:t>dev</a:t>
            </a:r>
            <a:r>
              <a:rPr lang="zh-CN" altLang="en-US" dirty="0"/>
              <a:t>上的工作完成了，就可以把</a:t>
            </a:r>
            <a:r>
              <a:rPr lang="en-US" altLang="zh-CN" dirty="0" err="1"/>
              <a:t>dev</a:t>
            </a:r>
            <a:r>
              <a:rPr lang="zh-CN" altLang="en-US" dirty="0"/>
              <a:t>合并到</a:t>
            </a:r>
            <a:r>
              <a:rPr lang="en-US" altLang="zh-CN" dirty="0"/>
              <a:t>master</a:t>
            </a:r>
            <a:r>
              <a:rPr lang="zh-CN" altLang="en-US" dirty="0"/>
              <a:t>上。</a:t>
            </a:r>
            <a:r>
              <a:rPr lang="en-US" altLang="zh-CN" dirty="0" err="1"/>
              <a:t>Git</a:t>
            </a:r>
            <a:r>
              <a:rPr lang="zh-CN" altLang="en-US" dirty="0"/>
              <a:t>怎么合并呢？最简单的方法，就是直接把</a:t>
            </a:r>
            <a:r>
              <a:rPr lang="en-US" altLang="zh-CN" dirty="0"/>
              <a:t>master</a:t>
            </a:r>
            <a:r>
              <a:rPr lang="zh-CN" altLang="en-US" dirty="0"/>
              <a:t>指向</a:t>
            </a:r>
            <a:r>
              <a:rPr lang="en-US" altLang="zh-CN" dirty="0" err="1"/>
              <a:t>dev</a:t>
            </a:r>
            <a:r>
              <a:rPr lang="zh-CN" altLang="en-US" dirty="0"/>
              <a:t>的当前提交，就完成了合并</a:t>
            </a:r>
            <a:r>
              <a:rPr lang="zh-CN" altLang="en-US" dirty="0" smtClean="0"/>
              <a:t>：</a:t>
            </a:r>
          </a:p>
          <a:p>
            <a:r>
              <a:rPr lang="zh-CN" altLang="en-US" dirty="0"/>
              <a:t>把</a:t>
            </a:r>
            <a:r>
              <a:rPr lang="en-US" altLang="zh-CN" dirty="0" err="1"/>
              <a:t>dev</a:t>
            </a:r>
            <a:r>
              <a:rPr lang="zh-CN" altLang="en-US" dirty="0"/>
              <a:t>分支合并到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步骤</a:t>
            </a:r>
            <a:r>
              <a:rPr lang="zh-CN" altLang="en-US" dirty="0" smtClean="0"/>
              <a:t>：</a:t>
            </a:r>
            <a:endParaRPr lang="zh-CN" altLang="en-US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切换到</a:t>
            </a:r>
            <a:r>
              <a:rPr lang="en-US" altLang="zh-CN" dirty="0" smtClean="0"/>
              <a:t>master</a:t>
            </a:r>
            <a:endParaRPr lang="zh-CN" altLang="en-US" dirty="0" smtClean="0"/>
          </a:p>
          <a:p>
            <a:r>
              <a:rPr lang="en-US" altLang="zh-CN" dirty="0" smtClean="0"/>
              <a:t>2.git </a:t>
            </a:r>
            <a:r>
              <a:rPr lang="en-US" altLang="zh-CN" dirty="0"/>
              <a:t>merge </a:t>
            </a:r>
            <a:r>
              <a:rPr lang="en-US" altLang="zh-CN" dirty="0" err="1" smtClean="0"/>
              <a:t>dev</a:t>
            </a:r>
            <a:endParaRPr lang="zh-CN" altLang="en-US" dirty="0" smtClean="0"/>
          </a:p>
          <a:p>
            <a:pPr marL="0" indent="0">
              <a:buNone/>
            </a:pPr>
            <a:endParaRPr kumimoji="1" lang="zh-CN" altLang="en-US" dirty="0" smtClean="0"/>
          </a:p>
          <a:p>
            <a:endParaRPr kumimoji="1"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  <a:p>
            <a:r>
              <a:rPr lang="en-US" altLang="zh-CN" dirty="0" err="1" smtClean="0"/>
              <a:t>Git</a:t>
            </a:r>
            <a:r>
              <a:rPr lang="zh-CN" altLang="en-US" dirty="0"/>
              <a:t>合并分支也很快！就改改指针，工作区内容也不变！</a:t>
            </a:r>
            <a:endParaRPr kumimoji="1" lang="zh-CN" altLang="en-US" dirty="0"/>
          </a:p>
          <a:p>
            <a:endParaRPr kumimoji="1" lang="zh-CN" altLang="en-US" dirty="0" smtClean="0"/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373626" y="309716"/>
            <a:ext cx="7590503" cy="840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5000" dirty="0" smtClean="0"/>
              <a:t>GIT</a:t>
            </a:r>
            <a:r>
              <a:rPr kumimoji="1" lang="zh-CN" altLang="en-US" sz="5000" dirty="0" smtClean="0"/>
              <a:t>创建与合并分支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860" y="1952452"/>
            <a:ext cx="58928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49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合并完分支后</a:t>
            </a:r>
            <a:r>
              <a:rPr lang="zh-CN" altLang="en-US" dirty="0" smtClean="0"/>
              <a:t>，</a:t>
            </a:r>
            <a:r>
              <a:rPr lang="zh-CN" altLang="en-US" dirty="0" smtClean="0"/>
              <a:t>就</a:t>
            </a:r>
            <a:r>
              <a:rPr lang="zh-CN" altLang="en-US" dirty="0" smtClean="0"/>
              <a:t>可以删除</a:t>
            </a:r>
            <a:r>
              <a:rPr lang="en-US" altLang="zh-CN" dirty="0" err="1"/>
              <a:t>dev</a:t>
            </a:r>
            <a:r>
              <a:rPr lang="zh-CN" altLang="en-US" dirty="0"/>
              <a:t>分支。删除</a:t>
            </a:r>
            <a:r>
              <a:rPr lang="en-US" altLang="zh-CN" dirty="0" err="1"/>
              <a:t>dev</a:t>
            </a:r>
            <a:r>
              <a:rPr lang="zh-CN" altLang="en-US" dirty="0"/>
              <a:t>分支就是把</a:t>
            </a:r>
            <a:r>
              <a:rPr lang="en-US" altLang="zh-CN" dirty="0" err="1"/>
              <a:t>dev</a:t>
            </a:r>
            <a:r>
              <a:rPr lang="zh-CN" altLang="en-US" dirty="0"/>
              <a:t>指针给删掉，删掉后，我们就剩下了一条</a:t>
            </a:r>
            <a:r>
              <a:rPr lang="en-US" altLang="zh-CN" dirty="0"/>
              <a:t>master</a:t>
            </a:r>
            <a:r>
              <a:rPr lang="zh-CN" altLang="en-US" dirty="0"/>
              <a:t>分支</a:t>
            </a:r>
            <a:r>
              <a:rPr lang="zh-CN" altLang="en-US" dirty="0" smtClean="0"/>
              <a:t>：</a:t>
            </a:r>
          </a:p>
          <a:p>
            <a:r>
              <a:rPr lang="de-DE" altLang="zh-CN" dirty="0" err="1" smtClean="0"/>
              <a:t>git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branch</a:t>
            </a:r>
            <a:r>
              <a:rPr lang="de-DE" altLang="zh-CN" dirty="0" smtClean="0"/>
              <a:t> -d </a:t>
            </a:r>
            <a:r>
              <a:rPr lang="en-US" altLang="zh-CN" dirty="0" err="1" smtClean="0"/>
              <a:t>dev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kumimoji="1"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373626" y="309716"/>
            <a:ext cx="7590503" cy="840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5000" dirty="0" smtClean="0"/>
              <a:t>GIT</a:t>
            </a:r>
            <a:r>
              <a:rPr kumimoji="1" lang="zh-CN" altLang="en-US" sz="5000" dirty="0" smtClean="0"/>
              <a:t>创建与合并分支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787" y="2845594"/>
            <a:ext cx="60706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34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373626" y="309716"/>
            <a:ext cx="7590503" cy="840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5000" dirty="0" smtClean="0"/>
              <a:t>GIT</a:t>
            </a:r>
            <a:r>
              <a:rPr kumimoji="1" lang="zh-CN" altLang="en-US" sz="5000" dirty="0" smtClean="0"/>
              <a:t>创建与合并分支</a:t>
            </a:r>
          </a:p>
        </p:txBody>
      </p:sp>
    </p:spTree>
    <p:extLst>
      <p:ext uri="{BB962C8B-B14F-4D97-AF65-F5344CB8AC3E}">
        <p14:creationId xmlns:p14="http://schemas.microsoft.com/office/powerpoint/2010/main" val="179753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5000" dirty="0" smtClean="0"/>
              <a:t>GIT</a:t>
            </a:r>
            <a:r>
              <a:rPr kumimoji="1" lang="zh-CN" altLang="en-US" sz="5000" dirty="0" smtClean="0"/>
              <a:t>简介</a:t>
            </a:r>
            <a:endParaRPr kumimoji="1" lang="zh-CN" altLang="en-US" sz="5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150374"/>
            <a:ext cx="11336593" cy="3613356"/>
          </a:xfrm>
        </p:spPr>
        <p:txBody>
          <a:bodyPr>
            <a:noAutofit/>
          </a:bodyPr>
          <a:lstStyle/>
          <a:p>
            <a:pPr algn="l">
              <a:lnSpc>
                <a:spcPct val="160000"/>
              </a:lnSpc>
            </a:pPr>
            <a:r>
              <a:rPr lang="en-US" altLang="zh-CN" sz="1500" dirty="0" err="1" smtClean="0"/>
              <a:t>Git</a:t>
            </a:r>
            <a:r>
              <a:rPr lang="zh-CN" altLang="en-US" sz="1500" dirty="0"/>
              <a:t>是什么</a:t>
            </a:r>
            <a:r>
              <a:rPr lang="zh-CN" altLang="en-US" sz="1500" dirty="0" smtClean="0"/>
              <a:t>？</a:t>
            </a:r>
            <a:endParaRPr lang="en-US" altLang="zh-CN" sz="1500" dirty="0" smtClean="0"/>
          </a:p>
          <a:p>
            <a:pPr algn="l">
              <a:lnSpc>
                <a:spcPct val="160000"/>
              </a:lnSpc>
            </a:pPr>
            <a:r>
              <a:rPr lang="en-US" altLang="zh-CN" sz="1500" dirty="0" err="1" smtClean="0"/>
              <a:t>Git</a:t>
            </a:r>
            <a:r>
              <a:rPr lang="zh-CN" altLang="en-US" sz="1500" dirty="0"/>
              <a:t>是目前世界上最先进的分布式版本控制系统（没有之一）。</a:t>
            </a:r>
          </a:p>
          <a:p>
            <a:pPr algn="l">
              <a:lnSpc>
                <a:spcPct val="160000"/>
              </a:lnSpc>
            </a:pPr>
            <a:r>
              <a:rPr lang="en-US" altLang="zh-CN" sz="1500" dirty="0" err="1"/>
              <a:t>Git</a:t>
            </a:r>
            <a:r>
              <a:rPr lang="zh-CN" altLang="en-US" sz="1500" dirty="0"/>
              <a:t>有什么特点？简单来说就是：高端大气上档次！</a:t>
            </a:r>
          </a:p>
          <a:p>
            <a:pPr algn="l">
              <a:lnSpc>
                <a:spcPct val="160000"/>
              </a:lnSpc>
            </a:pPr>
            <a:r>
              <a:rPr lang="zh-CN" altLang="en-US" sz="1500" dirty="0"/>
              <a:t>那什么是版本控制系统？</a:t>
            </a:r>
          </a:p>
          <a:p>
            <a:pPr algn="l">
              <a:lnSpc>
                <a:spcPct val="160000"/>
              </a:lnSpc>
            </a:pPr>
            <a:r>
              <a:rPr lang="zh-CN" altLang="en-US" sz="1500" dirty="0"/>
              <a:t>如果你用</a:t>
            </a:r>
            <a:r>
              <a:rPr lang="en-US" altLang="zh-CN" sz="1500" dirty="0"/>
              <a:t>Microsoft Word</a:t>
            </a:r>
            <a:r>
              <a:rPr lang="zh-CN" altLang="en-US" sz="1500" dirty="0"/>
              <a:t>写过长篇大论，那你一定有这样的经历：</a:t>
            </a:r>
          </a:p>
          <a:p>
            <a:pPr algn="l">
              <a:lnSpc>
                <a:spcPct val="160000"/>
              </a:lnSpc>
            </a:pPr>
            <a:r>
              <a:rPr lang="zh-CN" altLang="en-US" sz="1500" dirty="0"/>
              <a:t>想删除一个段落，又怕将来想恢复找不回来怎么办？有办法，先把当前文件“另存为</a:t>
            </a:r>
            <a:r>
              <a:rPr lang="en-US" altLang="zh-CN" sz="1500" dirty="0"/>
              <a:t>……”</a:t>
            </a:r>
            <a:r>
              <a:rPr lang="zh-CN" altLang="en-US" sz="1500" dirty="0"/>
              <a:t>一个新的</a:t>
            </a:r>
            <a:r>
              <a:rPr lang="en-US" altLang="zh-CN" sz="1500" dirty="0"/>
              <a:t>Word</a:t>
            </a:r>
            <a:r>
              <a:rPr lang="zh-CN" altLang="en-US" sz="1500" dirty="0"/>
              <a:t>文件，再接着改，改到一定程度，再“另存为</a:t>
            </a:r>
            <a:r>
              <a:rPr lang="en-US" altLang="zh-CN" sz="1500" dirty="0"/>
              <a:t>……”</a:t>
            </a:r>
            <a:r>
              <a:rPr lang="zh-CN" altLang="en-US" sz="1500" dirty="0"/>
              <a:t>一个新文件，这样一直改下去，最后你的</a:t>
            </a:r>
            <a:r>
              <a:rPr lang="en-US" altLang="zh-CN" sz="1500" dirty="0"/>
              <a:t>Word</a:t>
            </a:r>
            <a:r>
              <a:rPr lang="zh-CN" altLang="en-US" sz="1500" dirty="0"/>
              <a:t>文档变成了</a:t>
            </a:r>
            <a:r>
              <a:rPr lang="zh-CN" altLang="en-US" sz="1500" dirty="0" smtClean="0"/>
              <a:t>这样</a:t>
            </a:r>
            <a:endParaRPr lang="zh-CN" altLang="en-US" sz="1500" dirty="0"/>
          </a:p>
          <a:p>
            <a:pPr algn="l">
              <a:lnSpc>
                <a:spcPct val="160000"/>
              </a:lnSpc>
            </a:pPr>
            <a:r>
              <a:rPr lang="zh-CN" altLang="en-US" sz="1500" dirty="0" smtClean="0"/>
              <a:t/>
            </a:r>
            <a:br>
              <a:rPr lang="zh-CN" altLang="en-US" sz="1500" dirty="0" smtClean="0"/>
            </a:br>
            <a:endParaRPr kumimoji="1" lang="zh-CN" altLang="en-US" sz="15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579" y="632132"/>
            <a:ext cx="50927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2094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8929" y="1825625"/>
            <a:ext cx="10704871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创建分支 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/>
              <a:t>branch &lt;name</a:t>
            </a:r>
            <a:r>
              <a:rPr lang="en-US" altLang="zh-CN" dirty="0" smtClean="0"/>
              <a:t>&gt;</a:t>
            </a:r>
            <a:endParaRPr lang="zh-CN" altLang="en-US" dirty="0" smtClean="0"/>
          </a:p>
          <a:p>
            <a:pPr marL="0" indent="0">
              <a:buNone/>
            </a:pP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切换到分支  </a:t>
            </a:r>
            <a:r>
              <a:rPr lang="en-US" altLang="zh-CN" dirty="0" err="1"/>
              <a:t>git</a:t>
            </a:r>
            <a:r>
              <a:rPr lang="en-US" altLang="zh-CN" dirty="0"/>
              <a:t> checkout &lt;name</a:t>
            </a:r>
            <a:r>
              <a:rPr lang="en-US" altLang="zh-CN" dirty="0" smtClean="0"/>
              <a:t>&gt;</a:t>
            </a:r>
            <a:endParaRPr lang="zh-CN" altLang="en-US" dirty="0" smtClean="0"/>
          </a:p>
          <a:p>
            <a:pPr marL="0" indent="0">
              <a:buNone/>
            </a:pP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以上两部可用 </a:t>
            </a:r>
            <a:r>
              <a:rPr lang="en-US" altLang="zh-CN" dirty="0" err="1"/>
              <a:t>git</a:t>
            </a:r>
            <a:r>
              <a:rPr lang="en-US" altLang="zh-CN" dirty="0"/>
              <a:t> checkout -b &lt;name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 一步到位</a:t>
            </a:r>
          </a:p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查看分支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smtClean="0"/>
              <a:t>branch</a:t>
            </a:r>
            <a:r>
              <a:rPr lang="zh-CN" altLang="en-US" dirty="0" smtClean="0"/>
              <a:t> 当前分支前面会有一个＊号</a:t>
            </a:r>
          </a:p>
          <a:p>
            <a:pPr marL="0" indent="0">
              <a:buNone/>
            </a:pPr>
            <a:r>
              <a:rPr lang="en-US" altLang="zh-CN" dirty="0" smtClean="0"/>
              <a:t>5</a:t>
            </a:r>
            <a:r>
              <a:rPr lang="zh-CN" altLang="en-US" dirty="0" smtClean="0"/>
              <a:t>合并分支 </a:t>
            </a:r>
            <a:r>
              <a:rPr lang="en-US" altLang="zh-CN" dirty="0" err="1"/>
              <a:t>git</a:t>
            </a:r>
            <a:r>
              <a:rPr lang="en-US" altLang="zh-CN" dirty="0"/>
              <a:t> merge &lt;name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 合并</a:t>
            </a:r>
            <a:r>
              <a:rPr lang="zh-CN" altLang="en-US" dirty="0"/>
              <a:t>某分支到当前</a:t>
            </a:r>
            <a:r>
              <a:rPr lang="zh-CN" altLang="en-US" dirty="0" smtClean="0"/>
              <a:t>分支</a:t>
            </a:r>
          </a:p>
          <a:p>
            <a:pPr marL="0" indent="0">
              <a:buNone/>
            </a:pPr>
            <a:r>
              <a:rPr lang="en-US" altLang="zh-CN" dirty="0" smtClean="0"/>
              <a:t>6</a:t>
            </a:r>
            <a:r>
              <a:rPr lang="zh-CN" altLang="en-US" dirty="0" smtClean="0"/>
              <a:t>删除分支 </a:t>
            </a:r>
            <a:r>
              <a:rPr lang="en-US" altLang="zh-CN" dirty="0" err="1"/>
              <a:t>git</a:t>
            </a:r>
            <a:r>
              <a:rPr lang="en-US" altLang="zh-CN" dirty="0"/>
              <a:t> branch -d &lt;name&gt;</a:t>
            </a:r>
          </a:p>
          <a:p>
            <a:pPr marL="0" indent="0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endParaRPr kumimoji="1" lang="zh-CN" altLang="en-US" dirty="0"/>
          </a:p>
          <a:p>
            <a:pPr marL="457200" lvl="1" indent="0">
              <a:buNone/>
            </a:pPr>
            <a:endParaRPr lang="zh-CN" altLang="en-US" dirty="0" smtClean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373626" y="309716"/>
            <a:ext cx="7590503" cy="840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5000" dirty="0" smtClean="0"/>
              <a:t>GIT</a:t>
            </a:r>
            <a:r>
              <a:rPr kumimoji="1" lang="zh-CN" altLang="en-US" sz="5000" dirty="0" smtClean="0"/>
              <a:t>创建与合并分支</a:t>
            </a:r>
          </a:p>
        </p:txBody>
      </p:sp>
    </p:spTree>
    <p:extLst>
      <p:ext uri="{BB962C8B-B14F-4D97-AF65-F5344CB8AC3E}">
        <p14:creationId xmlns:p14="http://schemas.microsoft.com/office/powerpoint/2010/main" val="208675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5000" dirty="0" smtClean="0"/>
              <a:t>GIT</a:t>
            </a:r>
            <a:r>
              <a:rPr kumimoji="1" lang="zh-CN" altLang="en-US" sz="5000" dirty="0" smtClean="0"/>
              <a:t>简介</a:t>
            </a:r>
            <a:endParaRPr kumimoji="1" lang="zh-CN" altLang="en-US" sz="5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150374"/>
            <a:ext cx="11336593" cy="3613356"/>
          </a:xfrm>
        </p:spPr>
        <p:txBody>
          <a:bodyPr>
            <a:normAutofit fontScale="62500" lnSpcReduction="20000"/>
          </a:bodyPr>
          <a:lstStyle/>
          <a:p>
            <a:pPr algn="l">
              <a:lnSpc>
                <a:spcPct val="170000"/>
              </a:lnSpc>
            </a:pPr>
            <a:r>
              <a:rPr lang="zh-CN" altLang="en-US" dirty="0"/>
              <a:t>过了一周，你想找回被删除的文字，但是已经记不清删除前保存在哪个文件里了，只好一个一个文件去找，真麻烦。</a:t>
            </a:r>
          </a:p>
          <a:p>
            <a:pPr algn="l">
              <a:lnSpc>
                <a:spcPct val="170000"/>
              </a:lnSpc>
            </a:pPr>
            <a:r>
              <a:rPr lang="zh-CN" altLang="en-US" dirty="0"/>
              <a:t>看着一堆乱七八糟的文件，想保留最新的一个，然后把其他的删掉，又怕哪天会用上，还不敢删，真郁闷。</a:t>
            </a:r>
          </a:p>
          <a:p>
            <a:pPr algn="l">
              <a:lnSpc>
                <a:spcPct val="170000"/>
              </a:lnSpc>
            </a:pPr>
            <a:r>
              <a:rPr lang="zh-CN" altLang="en-US" dirty="0"/>
              <a:t>更要命的是，有些部分需要你的财务同事帮助填写，于是你把文件</a:t>
            </a:r>
            <a:r>
              <a:rPr lang="en-US" altLang="zh-CN" dirty="0"/>
              <a:t>Copy</a:t>
            </a:r>
            <a:r>
              <a:rPr lang="zh-CN" altLang="en-US" dirty="0"/>
              <a:t>到</a:t>
            </a:r>
            <a:r>
              <a:rPr lang="en-US" altLang="zh-CN" dirty="0"/>
              <a:t>U</a:t>
            </a:r>
            <a:r>
              <a:rPr lang="zh-CN" altLang="en-US" dirty="0"/>
              <a:t>盘里给她（也可能通过</a:t>
            </a:r>
            <a:r>
              <a:rPr lang="en-US" altLang="zh-CN" dirty="0"/>
              <a:t>Email</a:t>
            </a:r>
            <a:r>
              <a:rPr lang="zh-CN" altLang="en-US" dirty="0"/>
              <a:t>发送一份给她），然后，你继续修改</a:t>
            </a:r>
            <a:r>
              <a:rPr lang="en-US" altLang="zh-CN" dirty="0"/>
              <a:t>Word</a:t>
            </a:r>
            <a:r>
              <a:rPr lang="zh-CN" altLang="en-US" dirty="0"/>
              <a:t>文件。一天后，同事再把</a:t>
            </a:r>
            <a:r>
              <a:rPr lang="en-US" altLang="zh-CN" dirty="0"/>
              <a:t>Word</a:t>
            </a:r>
            <a:r>
              <a:rPr lang="zh-CN" altLang="en-US" dirty="0"/>
              <a:t>文件传给你，此时，你必须想想，发给她之后到你收到她的文件期间，你作了哪些改动，得把你的改动和她的部分合并，真困难。</a:t>
            </a:r>
          </a:p>
          <a:p>
            <a:pPr algn="l">
              <a:lnSpc>
                <a:spcPct val="170000"/>
              </a:lnSpc>
            </a:pPr>
            <a:r>
              <a:rPr lang="zh-CN" altLang="en-US" dirty="0"/>
              <a:t>于是你想，如果有一个软件，不但能自动帮我记录每次文件的改动，还可以让同事协作编辑，这样就不用自己管理一堆类似的文件了，也不需要把文件传来传去。如果想查看某次改动，只需要在软件里瞄一眼就可以，岂不是很方便？</a:t>
            </a:r>
          </a:p>
          <a:p>
            <a:pPr algn="l">
              <a:lnSpc>
                <a:spcPct val="170000"/>
              </a:lnSpc>
            </a:pPr>
            <a:r>
              <a:rPr lang="zh-CN" altLang="en-US" dirty="0"/>
              <a:t>这个软件用起来就应该像这个样子，能记录每次文件的改动：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26" y="4763730"/>
            <a:ext cx="39624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7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5000" dirty="0" smtClean="0"/>
              <a:t>GIT</a:t>
            </a:r>
            <a:r>
              <a:rPr kumimoji="1" lang="zh-CN" altLang="en-US" sz="5000" dirty="0" smtClean="0"/>
              <a:t>简介</a:t>
            </a:r>
            <a:r>
              <a:rPr kumimoji="1" lang="en-US" altLang="zh-CN" sz="5000" dirty="0" smtClean="0"/>
              <a:t>--</a:t>
            </a:r>
            <a:r>
              <a:rPr kumimoji="1" lang="en-US" altLang="zh-CN" sz="5000" dirty="0" err="1" smtClean="0"/>
              <a:t>git</a:t>
            </a:r>
            <a:r>
              <a:rPr kumimoji="1" lang="zh-CN" altLang="en-US" sz="5000" dirty="0" smtClean="0"/>
              <a:t>的诞生</a:t>
            </a:r>
            <a:endParaRPr kumimoji="1" lang="zh-CN" altLang="en-US" sz="5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150373"/>
            <a:ext cx="11336593" cy="5604388"/>
          </a:xfrm>
        </p:spPr>
        <p:txBody>
          <a:bodyPr>
            <a:noAutofit/>
          </a:bodyPr>
          <a:lstStyle/>
          <a:p>
            <a:pPr algn="l">
              <a:lnSpc>
                <a:spcPct val="170000"/>
              </a:lnSpc>
            </a:pPr>
            <a:r>
              <a:rPr lang="zh-CN" altLang="en-US" sz="1500" dirty="0"/>
              <a:t>很多人都知道，</a:t>
            </a:r>
            <a:r>
              <a:rPr lang="en-US" altLang="zh-CN" sz="1500" dirty="0"/>
              <a:t>Linus</a:t>
            </a:r>
            <a:r>
              <a:rPr lang="zh-CN" altLang="en-US" sz="1500" dirty="0"/>
              <a:t>在</a:t>
            </a:r>
            <a:r>
              <a:rPr lang="en-US" altLang="zh-CN" sz="1500" dirty="0"/>
              <a:t>1991</a:t>
            </a:r>
            <a:r>
              <a:rPr lang="zh-CN" altLang="en-US" sz="1500" dirty="0"/>
              <a:t>年创建了开源的</a:t>
            </a:r>
            <a:r>
              <a:rPr lang="en-US" altLang="zh-CN" sz="1500" dirty="0"/>
              <a:t>Linux</a:t>
            </a:r>
            <a:r>
              <a:rPr lang="zh-CN" altLang="en-US" sz="1500" dirty="0"/>
              <a:t>，从此，</a:t>
            </a:r>
            <a:r>
              <a:rPr lang="en-US" altLang="zh-CN" sz="1500" dirty="0"/>
              <a:t>Linux</a:t>
            </a:r>
            <a:r>
              <a:rPr lang="zh-CN" altLang="en-US" sz="1500" dirty="0"/>
              <a:t>系统不断发展，已经成为最大的服务器系统软件了。</a:t>
            </a:r>
          </a:p>
          <a:p>
            <a:pPr algn="l">
              <a:lnSpc>
                <a:spcPct val="170000"/>
              </a:lnSpc>
            </a:pPr>
            <a:r>
              <a:rPr lang="en-US" altLang="zh-CN" sz="1500" dirty="0"/>
              <a:t>Linus</a:t>
            </a:r>
            <a:r>
              <a:rPr lang="zh-CN" altLang="en-US" sz="1500" dirty="0"/>
              <a:t>虽然创建了</a:t>
            </a:r>
            <a:r>
              <a:rPr lang="en-US" altLang="zh-CN" sz="1500" dirty="0"/>
              <a:t>Linux</a:t>
            </a:r>
            <a:r>
              <a:rPr lang="zh-CN" altLang="en-US" sz="1500" dirty="0"/>
              <a:t>，但</a:t>
            </a:r>
            <a:r>
              <a:rPr lang="en-US" altLang="zh-CN" sz="1500" dirty="0"/>
              <a:t>Linux</a:t>
            </a:r>
            <a:r>
              <a:rPr lang="zh-CN" altLang="en-US" sz="1500" dirty="0"/>
              <a:t>的壮大是靠全世界热心的志愿者参与的，这么多人在世界各地为</a:t>
            </a:r>
            <a:r>
              <a:rPr lang="en-US" altLang="zh-CN" sz="1500" dirty="0"/>
              <a:t>Linux</a:t>
            </a:r>
            <a:r>
              <a:rPr lang="zh-CN" altLang="en-US" sz="1500" dirty="0"/>
              <a:t>编写代码，那</a:t>
            </a:r>
            <a:r>
              <a:rPr lang="en-US" altLang="zh-CN" sz="1500" dirty="0"/>
              <a:t>Linux</a:t>
            </a:r>
            <a:r>
              <a:rPr lang="zh-CN" altLang="en-US" sz="1500" dirty="0"/>
              <a:t>的代码是如何管理的呢？</a:t>
            </a:r>
          </a:p>
          <a:p>
            <a:pPr algn="l">
              <a:lnSpc>
                <a:spcPct val="170000"/>
              </a:lnSpc>
            </a:pPr>
            <a:r>
              <a:rPr lang="zh-CN" altLang="en-US" sz="1500" dirty="0"/>
              <a:t>事实是，在</a:t>
            </a:r>
            <a:r>
              <a:rPr lang="en-US" altLang="zh-CN" sz="1500" dirty="0"/>
              <a:t>2002</a:t>
            </a:r>
            <a:r>
              <a:rPr lang="zh-CN" altLang="en-US" sz="1500" dirty="0"/>
              <a:t>年以前，世界各地的志愿者把源代码文件通过</a:t>
            </a:r>
            <a:r>
              <a:rPr lang="en-US" altLang="zh-CN" sz="1500" dirty="0"/>
              <a:t>diff</a:t>
            </a:r>
            <a:r>
              <a:rPr lang="zh-CN" altLang="en-US" sz="1500" dirty="0"/>
              <a:t>的方式发给</a:t>
            </a:r>
            <a:r>
              <a:rPr lang="en-US" altLang="zh-CN" sz="1500" dirty="0"/>
              <a:t>Linus</a:t>
            </a:r>
            <a:r>
              <a:rPr lang="zh-CN" altLang="en-US" sz="1500" dirty="0"/>
              <a:t>，然后由</a:t>
            </a:r>
            <a:r>
              <a:rPr lang="en-US" altLang="zh-CN" sz="1500" dirty="0"/>
              <a:t>Linus</a:t>
            </a:r>
            <a:r>
              <a:rPr lang="zh-CN" altLang="en-US" sz="1500" dirty="0"/>
              <a:t>本人通过手工方式合并代码！</a:t>
            </a:r>
          </a:p>
          <a:p>
            <a:pPr algn="l">
              <a:lnSpc>
                <a:spcPct val="170000"/>
              </a:lnSpc>
            </a:pPr>
            <a:r>
              <a:rPr lang="zh-CN" altLang="en-US" sz="1500" dirty="0"/>
              <a:t>你也许会想，为什么</a:t>
            </a:r>
            <a:r>
              <a:rPr lang="en-US" altLang="zh-CN" sz="1500" dirty="0"/>
              <a:t>Linus</a:t>
            </a:r>
            <a:r>
              <a:rPr lang="zh-CN" altLang="en-US" sz="1500" dirty="0"/>
              <a:t>不把</a:t>
            </a:r>
            <a:r>
              <a:rPr lang="en-US" altLang="zh-CN" sz="1500" dirty="0"/>
              <a:t>Linux</a:t>
            </a:r>
            <a:r>
              <a:rPr lang="zh-CN" altLang="en-US" sz="1500" dirty="0"/>
              <a:t>代码放到版本控制系统里呢？不是有</a:t>
            </a:r>
            <a:r>
              <a:rPr lang="en-US" altLang="zh-CN" sz="1500" dirty="0"/>
              <a:t>CVS</a:t>
            </a:r>
            <a:r>
              <a:rPr lang="zh-CN" altLang="en-US" sz="1500" dirty="0"/>
              <a:t>、</a:t>
            </a:r>
            <a:r>
              <a:rPr lang="en-US" altLang="zh-CN" sz="1500" dirty="0"/>
              <a:t>SVN</a:t>
            </a:r>
            <a:r>
              <a:rPr lang="zh-CN" altLang="en-US" sz="1500" dirty="0"/>
              <a:t>这些免费的版本控制系统吗？因为</a:t>
            </a:r>
            <a:r>
              <a:rPr lang="en-US" altLang="zh-CN" sz="1500" dirty="0"/>
              <a:t>Linus</a:t>
            </a:r>
            <a:r>
              <a:rPr lang="zh-CN" altLang="en-US" sz="1500" dirty="0"/>
              <a:t>坚定地反对</a:t>
            </a:r>
            <a:r>
              <a:rPr lang="en-US" altLang="zh-CN" sz="1500" dirty="0"/>
              <a:t>CVS</a:t>
            </a:r>
            <a:r>
              <a:rPr lang="zh-CN" altLang="en-US" sz="1500" dirty="0"/>
              <a:t>和</a:t>
            </a:r>
            <a:r>
              <a:rPr lang="en-US" altLang="zh-CN" sz="1500" dirty="0"/>
              <a:t>SVN</a:t>
            </a:r>
            <a:r>
              <a:rPr lang="zh-CN" altLang="en-US" sz="1500" dirty="0"/>
              <a:t>，这些集中式的版本控制系统不但速度慢，而且必须联网才能使用。有一些商用的版本控制系统，虽然比</a:t>
            </a:r>
            <a:r>
              <a:rPr lang="en-US" altLang="zh-CN" sz="1500" dirty="0"/>
              <a:t>CVS</a:t>
            </a:r>
            <a:r>
              <a:rPr lang="zh-CN" altLang="en-US" sz="1500" dirty="0"/>
              <a:t>、</a:t>
            </a:r>
            <a:r>
              <a:rPr lang="en-US" altLang="zh-CN" sz="1500" dirty="0"/>
              <a:t>SVN</a:t>
            </a:r>
            <a:r>
              <a:rPr lang="zh-CN" altLang="en-US" sz="1500" dirty="0"/>
              <a:t>好用，但那是付费的，和</a:t>
            </a:r>
            <a:r>
              <a:rPr lang="en-US" altLang="zh-CN" sz="1500" dirty="0"/>
              <a:t>Linux</a:t>
            </a:r>
            <a:r>
              <a:rPr lang="zh-CN" altLang="en-US" sz="1500" dirty="0"/>
              <a:t>的开源精神不符。</a:t>
            </a:r>
          </a:p>
          <a:p>
            <a:pPr algn="l">
              <a:lnSpc>
                <a:spcPct val="170000"/>
              </a:lnSpc>
            </a:pPr>
            <a:r>
              <a:rPr lang="zh-CN" altLang="en-US" sz="1500" dirty="0"/>
              <a:t>不过，到了</a:t>
            </a:r>
            <a:r>
              <a:rPr lang="en-US" altLang="zh-CN" sz="1500" dirty="0"/>
              <a:t>2002</a:t>
            </a:r>
            <a:r>
              <a:rPr lang="zh-CN" altLang="en-US" sz="1500" dirty="0"/>
              <a:t>年，</a:t>
            </a:r>
            <a:r>
              <a:rPr lang="en-US" altLang="zh-CN" sz="1500" dirty="0"/>
              <a:t>Linux</a:t>
            </a:r>
            <a:r>
              <a:rPr lang="zh-CN" altLang="en-US" sz="1500" dirty="0"/>
              <a:t>系统已经发展了十年了，代码库之大让</a:t>
            </a:r>
            <a:r>
              <a:rPr lang="en-US" altLang="zh-CN" sz="1500" dirty="0"/>
              <a:t>Linus</a:t>
            </a:r>
            <a:r>
              <a:rPr lang="zh-CN" altLang="en-US" sz="1500" dirty="0"/>
              <a:t>很难继续通过手工方式管理了，社区的弟兄们也对这种方式表达了强烈不满，于是</a:t>
            </a:r>
            <a:r>
              <a:rPr lang="en-US" altLang="zh-CN" sz="1500" dirty="0"/>
              <a:t>Linus</a:t>
            </a:r>
            <a:r>
              <a:rPr lang="zh-CN" altLang="en-US" sz="1500" dirty="0"/>
              <a:t>选择了一个商业的版本控制系统</a:t>
            </a:r>
            <a:r>
              <a:rPr lang="en-US" altLang="zh-CN" sz="1500" dirty="0" err="1"/>
              <a:t>BitKeeper</a:t>
            </a:r>
            <a:r>
              <a:rPr lang="zh-CN" altLang="en-US" sz="1500" dirty="0"/>
              <a:t>，</a:t>
            </a:r>
            <a:r>
              <a:rPr lang="en-US" altLang="zh-CN" sz="1500" dirty="0" err="1"/>
              <a:t>BitKeeper</a:t>
            </a:r>
            <a:r>
              <a:rPr lang="zh-CN" altLang="en-US" sz="1500" dirty="0"/>
              <a:t>的东家</a:t>
            </a:r>
            <a:r>
              <a:rPr lang="en-US" altLang="zh-CN" sz="1500" dirty="0" err="1"/>
              <a:t>BitMover</a:t>
            </a:r>
            <a:r>
              <a:rPr lang="zh-CN" altLang="en-US" sz="1500" dirty="0"/>
              <a:t>公司出于人道主义精神，授权</a:t>
            </a:r>
            <a:r>
              <a:rPr lang="en-US" altLang="zh-CN" sz="1500" dirty="0"/>
              <a:t>Linux</a:t>
            </a:r>
            <a:r>
              <a:rPr lang="zh-CN" altLang="en-US" sz="1500" dirty="0"/>
              <a:t>社区免费使用这个版本控制系统</a:t>
            </a:r>
            <a:r>
              <a:rPr lang="zh-CN" altLang="en-US" sz="1500" dirty="0" smtClean="0"/>
              <a:t>。</a:t>
            </a:r>
            <a:endParaRPr lang="zh-CN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086206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5000" dirty="0" smtClean="0"/>
              <a:t>GIT</a:t>
            </a:r>
            <a:r>
              <a:rPr kumimoji="1" lang="zh-CN" altLang="en-US" sz="5000" dirty="0" smtClean="0"/>
              <a:t>简介</a:t>
            </a:r>
            <a:r>
              <a:rPr kumimoji="1" lang="en-US" altLang="zh-CN" sz="5000" dirty="0" smtClean="0"/>
              <a:t>--</a:t>
            </a:r>
            <a:r>
              <a:rPr kumimoji="1" lang="en-US" altLang="zh-CN" sz="5000" dirty="0" err="1" smtClean="0"/>
              <a:t>git</a:t>
            </a:r>
            <a:r>
              <a:rPr kumimoji="1" lang="zh-CN" altLang="en-US" sz="5000" dirty="0" smtClean="0"/>
              <a:t>的诞生</a:t>
            </a:r>
            <a:endParaRPr kumimoji="1" lang="zh-CN" altLang="en-US" sz="5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150373"/>
            <a:ext cx="11336593" cy="5604388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500" dirty="0" smtClean="0"/>
              <a:t>安定团结的大好局面在</a:t>
            </a:r>
            <a:r>
              <a:rPr lang="en-US" altLang="zh-CN" sz="1500" dirty="0" smtClean="0"/>
              <a:t>2005</a:t>
            </a:r>
            <a:r>
              <a:rPr lang="zh-CN" altLang="en-US" sz="1500" dirty="0" smtClean="0"/>
              <a:t>年就被打破了，原因是</a:t>
            </a:r>
            <a:r>
              <a:rPr lang="en-US" altLang="zh-CN" sz="1500" dirty="0" smtClean="0"/>
              <a:t>Linux</a:t>
            </a:r>
            <a:r>
              <a:rPr lang="zh-CN" altLang="en-US" sz="1500" dirty="0" smtClean="0"/>
              <a:t>社区牛人聚集，不免沾染了一些梁山好汉的江湖习气。开发</a:t>
            </a:r>
            <a:r>
              <a:rPr lang="en-US" altLang="zh-CN" sz="1500" dirty="0" smtClean="0"/>
              <a:t>Samba</a:t>
            </a:r>
            <a:r>
              <a:rPr lang="zh-CN" altLang="en-US" sz="1500" dirty="0" smtClean="0"/>
              <a:t>的</a:t>
            </a:r>
            <a:r>
              <a:rPr lang="en-US" altLang="zh-CN" sz="1500" dirty="0" smtClean="0"/>
              <a:t>Andrew</a:t>
            </a:r>
            <a:r>
              <a:rPr lang="zh-CN" altLang="en-US" sz="1500" dirty="0" smtClean="0"/>
              <a:t>试图破解</a:t>
            </a:r>
            <a:r>
              <a:rPr lang="en-US" altLang="zh-CN" sz="1500" dirty="0" err="1" smtClean="0"/>
              <a:t>BitKeeper</a:t>
            </a:r>
            <a:r>
              <a:rPr lang="zh-CN" altLang="en-US" sz="1500" dirty="0" smtClean="0"/>
              <a:t>的协议（这么干的其实也不只他一个），被</a:t>
            </a:r>
            <a:r>
              <a:rPr lang="en-US" altLang="zh-CN" sz="1500" dirty="0" err="1" smtClean="0"/>
              <a:t>BitMover</a:t>
            </a:r>
            <a:r>
              <a:rPr lang="zh-CN" altLang="en-US" sz="1500" dirty="0" smtClean="0"/>
              <a:t>公司发现了（监控工作做得不错！），于是</a:t>
            </a:r>
            <a:r>
              <a:rPr lang="en-US" altLang="zh-CN" sz="1500" dirty="0" err="1" smtClean="0"/>
              <a:t>BitMover</a:t>
            </a:r>
            <a:r>
              <a:rPr lang="zh-CN" altLang="en-US" sz="1500" dirty="0" smtClean="0"/>
              <a:t>公司怒了，要收回</a:t>
            </a:r>
            <a:r>
              <a:rPr lang="en-US" altLang="zh-CN" sz="1500" dirty="0" smtClean="0"/>
              <a:t>Linux</a:t>
            </a:r>
            <a:r>
              <a:rPr lang="zh-CN" altLang="en-US" sz="1500" dirty="0" smtClean="0"/>
              <a:t>社区的免费使用权。</a:t>
            </a:r>
          </a:p>
          <a:p>
            <a:pPr algn="l">
              <a:lnSpc>
                <a:spcPct val="150000"/>
              </a:lnSpc>
            </a:pPr>
            <a:r>
              <a:rPr lang="en-US" altLang="zh-CN" sz="1500" dirty="0" smtClean="0"/>
              <a:t>Linus</a:t>
            </a:r>
            <a:r>
              <a:rPr lang="zh-CN" altLang="en-US" sz="1500" dirty="0" smtClean="0"/>
              <a:t>可以向</a:t>
            </a:r>
            <a:r>
              <a:rPr lang="en-US" altLang="zh-CN" sz="1500" dirty="0" err="1" smtClean="0"/>
              <a:t>BitMover</a:t>
            </a:r>
            <a:r>
              <a:rPr lang="zh-CN" altLang="en-US" sz="1500" dirty="0" smtClean="0"/>
              <a:t>公司道个歉，保证以后严格管教弟兄们，嗯，这是不可能的。实际情况是这样的：</a:t>
            </a:r>
          </a:p>
          <a:p>
            <a:pPr algn="l">
              <a:lnSpc>
                <a:spcPct val="150000"/>
              </a:lnSpc>
            </a:pPr>
            <a:r>
              <a:rPr lang="en-US" altLang="zh-CN" sz="1500" dirty="0" smtClean="0"/>
              <a:t>Linus</a:t>
            </a:r>
            <a:r>
              <a:rPr lang="zh-CN" altLang="en-US" sz="1500" dirty="0" smtClean="0"/>
              <a:t>花了两周时间自己用</a:t>
            </a:r>
            <a:r>
              <a:rPr lang="en-US" altLang="zh-CN" sz="1500" dirty="0" smtClean="0"/>
              <a:t>C</a:t>
            </a:r>
            <a:r>
              <a:rPr lang="zh-CN" altLang="en-US" sz="1500" dirty="0" smtClean="0"/>
              <a:t>写了一个分布式版本控制系统，这就是</a:t>
            </a:r>
            <a:r>
              <a:rPr lang="en-US" altLang="zh-CN" sz="1500" dirty="0" err="1" smtClean="0"/>
              <a:t>Git</a:t>
            </a:r>
            <a:r>
              <a:rPr lang="zh-CN" altLang="en-US" sz="1500" dirty="0" smtClean="0"/>
              <a:t>！一个月之内，</a:t>
            </a:r>
            <a:r>
              <a:rPr lang="en-US" altLang="zh-CN" sz="1500" dirty="0" smtClean="0"/>
              <a:t>Linux</a:t>
            </a:r>
            <a:r>
              <a:rPr lang="zh-CN" altLang="en-US" sz="1500" dirty="0" smtClean="0"/>
              <a:t>系统的源码已经由</a:t>
            </a:r>
            <a:r>
              <a:rPr lang="en-US" altLang="zh-CN" sz="1500" dirty="0" err="1" smtClean="0"/>
              <a:t>Git</a:t>
            </a:r>
            <a:r>
              <a:rPr lang="zh-CN" altLang="en-US" sz="1500" dirty="0" smtClean="0"/>
              <a:t>管理了！牛是怎么定义的呢？大家可以体会一下。</a:t>
            </a:r>
          </a:p>
          <a:p>
            <a:pPr algn="l">
              <a:lnSpc>
                <a:spcPct val="150000"/>
              </a:lnSpc>
            </a:pPr>
            <a:r>
              <a:rPr lang="en-US" altLang="zh-CN" sz="1500" dirty="0" err="1" smtClean="0"/>
              <a:t>Git</a:t>
            </a:r>
            <a:r>
              <a:rPr lang="zh-CN" altLang="en-US" sz="1500" dirty="0" smtClean="0"/>
              <a:t>迅速成为最流行的分布式版本控制系统，尤其是</a:t>
            </a:r>
            <a:r>
              <a:rPr lang="en-US" altLang="zh-CN" sz="1500" dirty="0" smtClean="0"/>
              <a:t>2008</a:t>
            </a:r>
            <a:r>
              <a:rPr lang="zh-CN" altLang="en-US" sz="1500" dirty="0" smtClean="0"/>
              <a:t>年，</a:t>
            </a:r>
            <a:r>
              <a:rPr lang="en-US" altLang="zh-CN" sz="1500" dirty="0" err="1" smtClean="0"/>
              <a:t>GitHub</a:t>
            </a:r>
            <a:r>
              <a:rPr lang="zh-CN" altLang="en-US" sz="1500" dirty="0" smtClean="0"/>
              <a:t>网站上线了，它为开源项目免费提供</a:t>
            </a:r>
            <a:r>
              <a:rPr lang="en-US" altLang="zh-CN" sz="1500" dirty="0" err="1" smtClean="0"/>
              <a:t>Git</a:t>
            </a:r>
            <a:r>
              <a:rPr lang="zh-CN" altLang="en-US" sz="1500" dirty="0" smtClean="0"/>
              <a:t>存储，无数开源项目开始迁移至</a:t>
            </a:r>
            <a:r>
              <a:rPr lang="en-US" altLang="zh-CN" sz="1500" dirty="0" err="1" smtClean="0"/>
              <a:t>GitHub</a:t>
            </a:r>
            <a:r>
              <a:rPr lang="zh-CN" altLang="en-US" sz="1500" dirty="0" smtClean="0"/>
              <a:t>，包括</a:t>
            </a:r>
            <a:r>
              <a:rPr lang="en-US" altLang="zh-CN" sz="1500" dirty="0" smtClean="0"/>
              <a:t>jQuery</a:t>
            </a:r>
            <a:r>
              <a:rPr lang="zh-CN" altLang="en-US" sz="1500" dirty="0" smtClean="0"/>
              <a:t>，</a:t>
            </a:r>
            <a:r>
              <a:rPr lang="en-US" altLang="zh-CN" sz="1500" dirty="0" smtClean="0"/>
              <a:t>PHP</a:t>
            </a:r>
            <a:r>
              <a:rPr lang="zh-CN" altLang="en-US" sz="1500" dirty="0" smtClean="0"/>
              <a:t>，</a:t>
            </a:r>
            <a:r>
              <a:rPr lang="en-US" altLang="zh-CN" sz="1500" dirty="0" smtClean="0"/>
              <a:t>Ruby</a:t>
            </a:r>
            <a:r>
              <a:rPr lang="zh-CN" altLang="en-US" sz="1500" dirty="0" smtClean="0"/>
              <a:t>等等。</a:t>
            </a:r>
          </a:p>
          <a:p>
            <a:pPr algn="l">
              <a:lnSpc>
                <a:spcPct val="150000"/>
              </a:lnSpc>
            </a:pPr>
            <a:r>
              <a:rPr lang="zh-CN" altLang="en-US" sz="1500" dirty="0" smtClean="0"/>
              <a:t>历史就是这么偶然，如果不是当年</a:t>
            </a:r>
            <a:r>
              <a:rPr lang="en-US" altLang="zh-CN" sz="1500" dirty="0" err="1" smtClean="0"/>
              <a:t>BitMover</a:t>
            </a:r>
            <a:r>
              <a:rPr lang="zh-CN" altLang="en-US" sz="1500" dirty="0" smtClean="0"/>
              <a:t>公司威胁</a:t>
            </a:r>
            <a:r>
              <a:rPr lang="en-US" altLang="zh-CN" sz="1500" dirty="0" smtClean="0"/>
              <a:t>Linux</a:t>
            </a:r>
            <a:r>
              <a:rPr lang="zh-CN" altLang="en-US" sz="1500" dirty="0" smtClean="0"/>
              <a:t>社区，可能现在我们就没有免费而超级好用的</a:t>
            </a:r>
            <a:r>
              <a:rPr lang="en-US" altLang="zh-CN" sz="1500" dirty="0" err="1" smtClean="0"/>
              <a:t>Git</a:t>
            </a:r>
            <a:r>
              <a:rPr lang="zh-CN" altLang="en-US" sz="1500" dirty="0" smtClean="0"/>
              <a:t>了。</a:t>
            </a:r>
            <a:endParaRPr lang="zh-CN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760281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r>
              <a:rPr kumimoji="1" lang="en-US" altLang="zh-CN" sz="5000" dirty="0" smtClean="0"/>
              <a:t>GIT</a:t>
            </a:r>
            <a:r>
              <a:rPr kumimoji="1" lang="zh-CN" altLang="en-US" sz="5000" dirty="0" smtClean="0"/>
              <a:t>简介</a:t>
            </a:r>
            <a:r>
              <a:rPr kumimoji="1" lang="en-US" altLang="zh-CN" sz="5000" dirty="0" smtClean="0"/>
              <a:t>--</a:t>
            </a:r>
            <a:r>
              <a:rPr lang="zh-CN" altLang="en-US" sz="5400" dirty="0"/>
              <a:t>集中式</a:t>
            </a:r>
            <a:r>
              <a:rPr lang="en-US" altLang="zh-CN" sz="5400" dirty="0"/>
              <a:t>vs</a:t>
            </a:r>
            <a:r>
              <a:rPr lang="zh-CN" altLang="en-US" sz="5400" dirty="0"/>
              <a:t>分布式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150373"/>
            <a:ext cx="11336593" cy="1710814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500" dirty="0"/>
              <a:t>Linus</a:t>
            </a:r>
            <a:r>
              <a:rPr lang="zh-CN" altLang="en-US" sz="1500" dirty="0"/>
              <a:t>一直痛恨的</a:t>
            </a:r>
            <a:r>
              <a:rPr lang="en-US" altLang="zh-CN" sz="1500" dirty="0"/>
              <a:t>CVS</a:t>
            </a:r>
            <a:r>
              <a:rPr lang="zh-CN" altLang="en-US" sz="1500" dirty="0"/>
              <a:t>及</a:t>
            </a:r>
            <a:r>
              <a:rPr lang="en-US" altLang="zh-CN" sz="1500" dirty="0"/>
              <a:t>SVN</a:t>
            </a:r>
            <a:r>
              <a:rPr lang="zh-CN" altLang="en-US" sz="1500" dirty="0"/>
              <a:t>都是集中式的版本控制系统，而</a:t>
            </a:r>
            <a:r>
              <a:rPr lang="en-US" altLang="zh-CN" sz="1500" dirty="0" err="1"/>
              <a:t>Git</a:t>
            </a:r>
            <a:r>
              <a:rPr lang="zh-CN" altLang="en-US" sz="1500" dirty="0"/>
              <a:t>是分布式版本控制系统，集中式和分布式版本控制系统有什么区别呢？</a:t>
            </a:r>
          </a:p>
          <a:p>
            <a:pPr algn="l">
              <a:lnSpc>
                <a:spcPct val="150000"/>
              </a:lnSpc>
            </a:pPr>
            <a:r>
              <a:rPr lang="zh-CN" altLang="en-US" sz="1500" dirty="0"/>
              <a:t>先说集中式版本控制系统，版本库是集中存放在中央服务器的，而干活的时候，用的都是自己的电脑，所以要先从中央服务器取得最新的版本，然后开始干活，干完活了，再把自己的活推送给中央服务器。中央服务器就好比是一个图书馆，你要改一本书，必须先从图书馆借出来，然后回到家自己改，改完了，再放回图书馆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741" y="3189669"/>
            <a:ext cx="4503994" cy="321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043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r>
              <a:rPr kumimoji="1" lang="en-US" altLang="zh-CN" sz="5000" dirty="0" smtClean="0"/>
              <a:t>GIT</a:t>
            </a:r>
            <a:r>
              <a:rPr kumimoji="1" lang="zh-CN" altLang="en-US" sz="5000" dirty="0" smtClean="0"/>
              <a:t>简介</a:t>
            </a:r>
            <a:r>
              <a:rPr kumimoji="1" lang="en-US" altLang="zh-CN" sz="5000" dirty="0" smtClean="0"/>
              <a:t>--</a:t>
            </a:r>
            <a:r>
              <a:rPr lang="zh-CN" altLang="en-US" sz="5400" dirty="0"/>
              <a:t>集中式</a:t>
            </a:r>
            <a:r>
              <a:rPr lang="en-US" altLang="zh-CN" sz="5400" dirty="0"/>
              <a:t>vs</a:t>
            </a:r>
            <a:r>
              <a:rPr lang="zh-CN" altLang="en-US" sz="5400" dirty="0"/>
              <a:t>分布式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150373"/>
            <a:ext cx="11336593" cy="5471653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/>
              <a:t>集中式版本控制系统最大的毛病就是必须联网才能工作，如果在局域网内还好，带宽够大，速度够快，可如果在互联网上，遇到网速慢的话，可能提交一个</a:t>
            </a:r>
            <a:r>
              <a:rPr lang="en-US" altLang="zh-CN" sz="1600" dirty="0"/>
              <a:t>10M</a:t>
            </a:r>
            <a:r>
              <a:rPr lang="zh-CN" altLang="en-US" sz="1600" dirty="0"/>
              <a:t>的文件就需要</a:t>
            </a:r>
            <a:r>
              <a:rPr lang="en-US" altLang="zh-CN" sz="1600" dirty="0"/>
              <a:t>5</a:t>
            </a:r>
            <a:r>
              <a:rPr lang="zh-CN" altLang="en-US" sz="1600" dirty="0"/>
              <a:t>分钟，这还不得把人给憋死啊。</a:t>
            </a:r>
          </a:p>
          <a:p>
            <a:pPr algn="l">
              <a:lnSpc>
                <a:spcPct val="150000"/>
              </a:lnSpc>
            </a:pPr>
            <a:r>
              <a:rPr lang="zh-CN" altLang="en-US" sz="1600" dirty="0"/>
              <a:t>那分布式版本控制系统与集中式版本控制系统有何不同呢？首先，分布式版本控制系统根本没有“中央服务器”，每个人的电脑上都是一个完整的版本库，这样，你工作的时候，就不需要联网了，因为版本库就在你自己的电脑上。既然每个人电脑上都有一个完整的版本库，那多个人如何协作呢？比方说你在自己电脑上改了文件</a:t>
            </a:r>
            <a:r>
              <a:rPr lang="en-US" altLang="zh-CN" sz="1600" dirty="0"/>
              <a:t>A</a:t>
            </a:r>
            <a:r>
              <a:rPr lang="zh-CN" altLang="en-US" sz="1600" dirty="0"/>
              <a:t>，你的同事也在他的电脑上改了文件</a:t>
            </a:r>
            <a:r>
              <a:rPr lang="en-US" altLang="zh-CN" sz="1600" dirty="0"/>
              <a:t>A</a:t>
            </a:r>
            <a:r>
              <a:rPr lang="zh-CN" altLang="en-US" sz="1600" dirty="0"/>
              <a:t>，这时，你们俩之间只需把各自的修改推送给对方，就可以互相看到对方的修改了。</a:t>
            </a:r>
          </a:p>
          <a:p>
            <a:pPr algn="l">
              <a:lnSpc>
                <a:spcPct val="150000"/>
              </a:lnSpc>
            </a:pPr>
            <a:r>
              <a:rPr lang="zh-CN" altLang="en-US" sz="1600" dirty="0"/>
              <a:t>和集中式版本控制系统相比，分布式版本控制系统的安全性要高很多，因为每个人电脑里都有完整的版本库，某一个人的电脑坏掉了不要紧，随便从其他人那里复制一个就可以了。而集中式版本控制系统的中央服务器要是出了问题，所有人都没法干活了。</a:t>
            </a:r>
          </a:p>
          <a:p>
            <a:pPr algn="l">
              <a:lnSpc>
                <a:spcPct val="150000"/>
              </a:lnSpc>
            </a:pPr>
            <a:r>
              <a:rPr lang="zh-CN" altLang="en-US" sz="1600" dirty="0"/>
              <a:t>在实际使用分布式版本控制系统的时候，其实很少在两人之间的电脑上推送版本库的修改，因为可能你们俩不在一个局域网内，两台电脑互相访问不了，也可能今天你的同事病了，他的电脑压根没有开机。因此，分布式版本控制系统通常也有一台充当“中央服务器”的电脑，但这个服务器的作用仅仅是用来方便“交换”大家的修改，没有它大家也一样干活，只是交换修改不方便而已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0258" y="2975486"/>
            <a:ext cx="2162942" cy="182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88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r>
              <a:rPr kumimoji="1" lang="en-US" altLang="zh-CN" sz="5000" dirty="0" smtClean="0"/>
              <a:t>GIT</a:t>
            </a:r>
            <a:r>
              <a:rPr kumimoji="1" lang="zh-CN" altLang="en-US" sz="5000" dirty="0" smtClean="0"/>
              <a:t>简介</a:t>
            </a:r>
            <a:r>
              <a:rPr kumimoji="1" lang="en-US" altLang="zh-CN" sz="5000" dirty="0" smtClean="0"/>
              <a:t>--</a:t>
            </a:r>
            <a:r>
              <a:rPr lang="zh-CN" altLang="en-US" sz="5400" dirty="0"/>
              <a:t>集中式</a:t>
            </a:r>
            <a:r>
              <a:rPr lang="en-US" altLang="zh-CN" sz="5400" dirty="0"/>
              <a:t>vs</a:t>
            </a:r>
            <a:r>
              <a:rPr lang="zh-CN" altLang="en-US" sz="5400" dirty="0"/>
              <a:t>分布式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356850"/>
            <a:ext cx="11336593" cy="3406879"/>
          </a:xfrm>
        </p:spPr>
        <p:txBody>
          <a:bodyPr>
            <a:noAutofit/>
          </a:bodyPr>
          <a:lstStyle/>
          <a:p>
            <a:pPr algn="l"/>
            <a:r>
              <a:rPr lang="zh-CN" altLang="en-US" sz="1600" dirty="0"/>
              <a:t>当然，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的优势不单是不必联网这么简单，后面我们还会看到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极其强大的分支管理，把</a:t>
            </a:r>
            <a:r>
              <a:rPr lang="en-US" altLang="zh-CN" sz="1600" dirty="0"/>
              <a:t>SVN</a:t>
            </a:r>
            <a:r>
              <a:rPr lang="zh-CN" altLang="en-US" sz="1600" dirty="0"/>
              <a:t>等远远抛在了后面。</a:t>
            </a:r>
          </a:p>
          <a:p>
            <a:pPr algn="l"/>
            <a:r>
              <a:rPr lang="en-US" altLang="zh-CN" sz="1600" dirty="0"/>
              <a:t>CVS</a:t>
            </a:r>
            <a:r>
              <a:rPr lang="zh-CN" altLang="en-US" sz="1600" dirty="0"/>
              <a:t>作为最早的开源而且免费的集中式版本控制系统，直到现在还有不少人在用。由于</a:t>
            </a:r>
            <a:r>
              <a:rPr lang="en-US" altLang="zh-CN" sz="1600" dirty="0"/>
              <a:t>CVS</a:t>
            </a:r>
            <a:r>
              <a:rPr lang="zh-CN" altLang="en-US" sz="1600" dirty="0"/>
              <a:t>自身设计的问题，会造成提交文件不完整，版本库莫名其妙损坏的情况。同样是开源而且免费的</a:t>
            </a:r>
            <a:r>
              <a:rPr lang="en-US" altLang="zh-CN" sz="1600" dirty="0"/>
              <a:t>SVN</a:t>
            </a:r>
            <a:r>
              <a:rPr lang="zh-CN" altLang="en-US" sz="1600" dirty="0"/>
              <a:t>修正了</a:t>
            </a:r>
            <a:r>
              <a:rPr lang="en-US" altLang="zh-CN" sz="1600" dirty="0"/>
              <a:t>CVS</a:t>
            </a:r>
            <a:r>
              <a:rPr lang="zh-CN" altLang="en-US" sz="1600" dirty="0"/>
              <a:t>的一些稳定性问题，是目前用得最多的集中式版本库控制系统。</a:t>
            </a:r>
          </a:p>
          <a:p>
            <a:pPr algn="l"/>
            <a:r>
              <a:rPr lang="zh-CN" altLang="en-US" sz="1600" dirty="0"/>
              <a:t>除了免费的外，还有收费的集中式版本控制系统，比如</a:t>
            </a:r>
            <a:r>
              <a:rPr lang="en-US" altLang="zh-CN" sz="1600" dirty="0"/>
              <a:t>IBM</a:t>
            </a:r>
            <a:r>
              <a:rPr lang="zh-CN" altLang="en-US" sz="1600" dirty="0"/>
              <a:t>的</a:t>
            </a:r>
            <a:r>
              <a:rPr lang="en-US" altLang="zh-CN" sz="1600" dirty="0" err="1"/>
              <a:t>ClearCase</a:t>
            </a:r>
            <a:r>
              <a:rPr lang="zh-CN" altLang="en-US" sz="1600" dirty="0"/>
              <a:t>（以前是</a:t>
            </a:r>
            <a:r>
              <a:rPr lang="en-US" altLang="zh-CN" sz="1600" dirty="0"/>
              <a:t>Rational</a:t>
            </a:r>
            <a:r>
              <a:rPr lang="zh-CN" altLang="en-US" sz="1600" dirty="0"/>
              <a:t>公司的，被</a:t>
            </a:r>
            <a:r>
              <a:rPr lang="en-US" altLang="zh-CN" sz="1600" dirty="0"/>
              <a:t>IBM</a:t>
            </a:r>
            <a:r>
              <a:rPr lang="zh-CN" altLang="en-US" sz="1600" dirty="0"/>
              <a:t>收购了），特点是安装比</a:t>
            </a:r>
            <a:r>
              <a:rPr lang="en-US" altLang="zh-CN" sz="1600" dirty="0"/>
              <a:t>Windows</a:t>
            </a:r>
            <a:r>
              <a:rPr lang="zh-CN" altLang="en-US" sz="1600" dirty="0"/>
              <a:t>还大，运行比蜗牛还慢，能用</a:t>
            </a:r>
            <a:r>
              <a:rPr lang="en-US" altLang="zh-CN" sz="1600" dirty="0" err="1"/>
              <a:t>ClearCase</a:t>
            </a:r>
            <a:r>
              <a:rPr lang="zh-CN" altLang="en-US" sz="1600" dirty="0"/>
              <a:t>的一般是世界</a:t>
            </a:r>
            <a:r>
              <a:rPr lang="en-US" altLang="zh-CN" sz="1600" dirty="0"/>
              <a:t>500</a:t>
            </a:r>
            <a:r>
              <a:rPr lang="zh-CN" altLang="en-US" sz="1600" dirty="0"/>
              <a:t>强，他们有个共同的特点是财大气粗，或者人傻钱多。</a:t>
            </a:r>
          </a:p>
          <a:p>
            <a:pPr algn="l"/>
            <a:r>
              <a:rPr lang="zh-CN" altLang="en-US" sz="1600" dirty="0"/>
              <a:t>微软自己也有一个集中式版本控制系统叫</a:t>
            </a:r>
            <a:r>
              <a:rPr lang="en-US" altLang="zh-CN" sz="1600" dirty="0"/>
              <a:t>VSS</a:t>
            </a:r>
            <a:r>
              <a:rPr lang="zh-CN" altLang="en-US" sz="1600" dirty="0"/>
              <a:t>，集成在</a:t>
            </a:r>
            <a:r>
              <a:rPr lang="en-US" altLang="zh-CN" sz="1600" dirty="0"/>
              <a:t>Visual Studio</a:t>
            </a:r>
            <a:r>
              <a:rPr lang="zh-CN" altLang="en-US" sz="1600" dirty="0"/>
              <a:t>中。由于其反人类的设计，连微软自己都不好意思用了。</a:t>
            </a:r>
          </a:p>
          <a:p>
            <a:pPr algn="l"/>
            <a:r>
              <a:rPr lang="zh-CN" altLang="en-US" sz="1600" dirty="0"/>
              <a:t>分布式版本控制系统除了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以及促使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诞生的</a:t>
            </a:r>
            <a:r>
              <a:rPr lang="en-US" altLang="zh-CN" sz="1600" dirty="0" err="1"/>
              <a:t>BitKeeper</a:t>
            </a:r>
            <a:r>
              <a:rPr lang="zh-CN" altLang="en-US" sz="1600" dirty="0"/>
              <a:t>外，还有类似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的</a:t>
            </a:r>
            <a:r>
              <a:rPr lang="en-US" altLang="zh-CN" sz="1600" dirty="0"/>
              <a:t>Mercurial</a:t>
            </a:r>
            <a:r>
              <a:rPr lang="zh-CN" altLang="en-US" sz="1600" dirty="0"/>
              <a:t>和</a:t>
            </a:r>
            <a:r>
              <a:rPr lang="en-US" altLang="zh-CN" sz="1600" dirty="0"/>
              <a:t>Bazaar</a:t>
            </a:r>
            <a:r>
              <a:rPr lang="zh-CN" altLang="en-US" sz="1600" dirty="0"/>
              <a:t>等。这些分布式版本控制系统各有特点，但最快、最简单也最流行的依然是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529195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3394</Words>
  <Application>Microsoft Macintosh PowerPoint</Application>
  <PresentationFormat>宽屏</PresentationFormat>
  <Paragraphs>150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宋体</vt:lpstr>
      <vt:lpstr>Office 主题</vt:lpstr>
      <vt:lpstr>GIT详解</vt:lpstr>
      <vt:lpstr>PowerPoint 演示文稿</vt:lpstr>
      <vt:lpstr>GIT简介</vt:lpstr>
      <vt:lpstr>GIT简介</vt:lpstr>
      <vt:lpstr>GIT简介--git的诞生</vt:lpstr>
      <vt:lpstr>GIT简介--git的诞生</vt:lpstr>
      <vt:lpstr>GIT简介--集中式vs分布式</vt:lpstr>
      <vt:lpstr>GIT简介--集中式vs分布式</vt:lpstr>
      <vt:lpstr>GIT简介--集中式vs分布式</vt:lpstr>
      <vt:lpstr>安装Git--Linux</vt:lpstr>
      <vt:lpstr>安装Git--OSX</vt:lpstr>
      <vt:lpstr>安装Git--Windows</vt:lpstr>
      <vt:lpstr>安装Git--全局配置</vt:lpstr>
      <vt:lpstr>创建版本库</vt:lpstr>
      <vt:lpstr>创建版本库</vt:lpstr>
      <vt:lpstr>创建版本库--添加文件</vt:lpstr>
      <vt:lpstr>创建版本库--添加文件</vt:lpstr>
      <vt:lpstr>时光机穿梭</vt:lpstr>
      <vt:lpstr>时光机穿梭</vt:lpstr>
      <vt:lpstr>时光机穿梭</vt:lpstr>
      <vt:lpstr>时光机穿梭</vt:lpstr>
      <vt:lpstr>版本回退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GIT详解</dc:title>
  <dc:creator>Microsoft Office 用户</dc:creator>
  <cp:lastModifiedBy>lin he</cp:lastModifiedBy>
  <cp:revision>164</cp:revision>
  <dcterms:created xsi:type="dcterms:W3CDTF">2016-03-09T12:24:55Z</dcterms:created>
  <dcterms:modified xsi:type="dcterms:W3CDTF">2016-03-13T23:41:03Z</dcterms:modified>
</cp:coreProperties>
</file>