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4" r:id="rId8"/>
    <p:sldId id="285" r:id="rId9"/>
    <p:sldId id="286" r:id="rId10"/>
    <p:sldId id="287" r:id="rId11"/>
    <p:sldId id="288" r:id="rId12"/>
    <p:sldId id="283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2" autoAdjust="0"/>
    <p:restoredTop sz="82051"/>
  </p:normalViewPr>
  <p:slideViewPr>
    <p:cSldViewPr snapToGrid="0" snapToObjects="1">
      <p:cViewPr varScale="1">
        <p:scale>
          <a:sx n="67" d="100"/>
          <a:sy n="67" d="100"/>
        </p:scale>
        <p:origin x="-8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wbs/bootstra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pPr/>
              <a:t>11 March 2016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423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8198874" cy="84065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400" dirty="0" smtClean="0">
                <a:latin typeface="+mj-ea"/>
              </a:rPr>
              <a:t>自定义</a:t>
            </a:r>
            <a:r>
              <a:rPr lang="en-US" altLang="zh-CN" sz="5400" dirty="0" err="1" smtClean="0">
                <a:latin typeface="+mj-ea"/>
              </a:rPr>
              <a:t>Git</a:t>
            </a:r>
            <a:r>
              <a:rPr lang="en-US" altLang="zh-CN" sz="5400" dirty="0" smtClean="0">
                <a:latin typeface="+mj-ea"/>
              </a:rPr>
              <a:t>-</a:t>
            </a:r>
            <a:r>
              <a:rPr lang="zh-CN" altLang="en-US" sz="5400" dirty="0" smtClean="0">
                <a:latin typeface="+mj-ea"/>
              </a:rPr>
              <a:t>客户端基本配置</a:t>
            </a:r>
            <a:endParaRPr lang="zh-CN" altLang="en-US" sz="5400" dirty="0">
              <a:latin typeface="+mj-ea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212795"/>
            <a:ext cx="11336593" cy="83031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 dirty="0" err="1" smtClean="0"/>
              <a:t>core.pager</a:t>
            </a:r>
            <a:endParaRPr lang="en-US" altLang="zh-CN" sz="1600" b="1" dirty="0" smtClean="0"/>
          </a:p>
          <a:p>
            <a:pPr algn="l"/>
            <a:r>
              <a:rPr lang="en-US" altLang="zh-CN" sz="1600" dirty="0" err="1" smtClean="0"/>
              <a:t>core.pager</a:t>
            </a:r>
            <a:r>
              <a:rPr lang="zh-CN" altLang="en-US" sz="1600" dirty="0" smtClean="0"/>
              <a:t>指定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运行诸如</a:t>
            </a:r>
            <a:r>
              <a:rPr lang="en-US" altLang="zh-CN" sz="1600" dirty="0" smtClean="0"/>
              <a:t>log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diff</a:t>
            </a:r>
            <a:r>
              <a:rPr lang="zh-CN" altLang="en-US" sz="1600" dirty="0" smtClean="0"/>
              <a:t>等所使用的分页器，你能设置成用</a:t>
            </a:r>
            <a:r>
              <a:rPr lang="en-US" altLang="zh-CN" sz="1600" dirty="0" smtClean="0"/>
              <a:t>more</a:t>
            </a:r>
            <a:r>
              <a:rPr lang="zh-CN" altLang="en-US" sz="1600" dirty="0" smtClean="0"/>
              <a:t>或者任何你喜欢的分页器（默认用的是</a:t>
            </a:r>
            <a:r>
              <a:rPr lang="en-US" altLang="zh-CN" sz="1600" dirty="0" smtClean="0"/>
              <a:t>less</a:t>
            </a:r>
            <a:r>
              <a:rPr lang="zh-CN" altLang="en-US" sz="1600" dirty="0" smtClean="0"/>
              <a:t>）， 当然你也可以什么都不用，设置空字符串：</a:t>
            </a:r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373626" y="3048000"/>
            <a:ext cx="11336593" cy="38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1600" dirty="0" smtClean="0"/>
              <a:t>这样不管命令的输出量多少，都会在一页显示所有内容。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2286000"/>
            <a:ext cx="6448425" cy="762000"/>
          </a:xfrm>
          <a:prstGeom prst="rect">
            <a:avLst/>
          </a:prstGeom>
        </p:spPr>
      </p:pic>
      <p:sp>
        <p:nvSpPr>
          <p:cNvPr id="7" name="副标题 2"/>
          <p:cNvSpPr txBox="1">
            <a:spLocks/>
          </p:cNvSpPr>
          <p:nvPr/>
        </p:nvSpPr>
        <p:spPr>
          <a:xfrm>
            <a:off x="373626" y="3433762"/>
            <a:ext cx="11336593" cy="652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1600" b="1" dirty="0" err="1" smtClean="0"/>
              <a:t>user.signingkey</a:t>
            </a:r>
            <a:endParaRPr lang="en-US" altLang="zh-CN" sz="1600" b="1" dirty="0" smtClean="0"/>
          </a:p>
          <a:p>
            <a:r>
              <a:rPr lang="zh-CN" altLang="en-US" sz="1600" dirty="0" smtClean="0"/>
              <a:t>如果你要创建经签署的含附注的标签（正如第二章所述），那么把你的</a:t>
            </a:r>
            <a:r>
              <a:rPr lang="en-US" altLang="zh-CN" sz="1600" dirty="0" smtClean="0"/>
              <a:t>GPG</a:t>
            </a:r>
            <a:r>
              <a:rPr lang="zh-CN" altLang="en-US" sz="1600" dirty="0" smtClean="0"/>
              <a:t>签署密钥设置为配置项会更好，设置密钥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如下：</a:t>
            </a:r>
            <a:endParaRPr lang="zh-CN" altLang="en-US" sz="1600" dirty="0"/>
          </a:p>
        </p:txBody>
      </p:sp>
      <p:pic>
        <p:nvPicPr>
          <p:cNvPr id="8" name="图片 7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" y="4267200"/>
            <a:ext cx="4143375" cy="600075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373626" y="5129213"/>
            <a:ext cx="11336593" cy="38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1600" dirty="0" smtClean="0"/>
              <a:t>现在你能够签署标签，从而不必每次运行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</a:t>
            </a:r>
            <a:r>
              <a:rPr lang="zh-CN" altLang="en-US" sz="1600" dirty="0" smtClean="0"/>
              <a:t>命令时定义密钥：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图片 11" descr="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4" y="5514975"/>
            <a:ext cx="3648075" cy="60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600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8198874" cy="84065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400" dirty="0" smtClean="0">
                <a:latin typeface="+mj-ea"/>
              </a:rPr>
              <a:t>自定义</a:t>
            </a:r>
            <a:r>
              <a:rPr lang="en-US" altLang="zh-CN" sz="5400" dirty="0" err="1" smtClean="0">
                <a:latin typeface="+mj-ea"/>
              </a:rPr>
              <a:t>Git</a:t>
            </a:r>
            <a:r>
              <a:rPr lang="en-US" altLang="zh-CN" sz="5400" dirty="0" smtClean="0">
                <a:latin typeface="+mj-ea"/>
              </a:rPr>
              <a:t>-</a:t>
            </a:r>
            <a:r>
              <a:rPr lang="zh-CN" altLang="en-US" sz="5400" dirty="0" smtClean="0">
                <a:latin typeface="+mj-ea"/>
              </a:rPr>
              <a:t>客户端基本配置</a:t>
            </a:r>
            <a:endParaRPr lang="zh-CN" altLang="en-US" sz="5400" dirty="0">
              <a:latin typeface="+mj-ea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212795"/>
            <a:ext cx="11336593" cy="1358955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 dirty="0" err="1" smtClean="0"/>
              <a:t>core.excludesfile</a:t>
            </a:r>
            <a:endParaRPr lang="en-US" altLang="zh-CN" sz="1600" b="1" dirty="0" smtClean="0"/>
          </a:p>
          <a:p>
            <a:pPr algn="l"/>
            <a:r>
              <a:rPr lang="zh-CN" altLang="en-US" sz="1600" dirty="0" smtClean="0"/>
              <a:t>正如第二章所述，你能在项目库的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gitignore</a:t>
            </a:r>
            <a:r>
              <a:rPr lang="zh-CN" altLang="en-US" sz="1600" dirty="0" smtClean="0"/>
              <a:t>文件里头用模式来定义那些无需纳入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管理的文件，这样它们不会出现在未跟踪列表， 也不会在你运行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add</a:t>
            </a:r>
            <a:r>
              <a:rPr lang="zh-CN" altLang="en-US" sz="1600" dirty="0" smtClean="0"/>
              <a:t>后被暂存。然而，如果你想用项目库之外的文件来定义那些需被忽略的文件的话，用</a:t>
            </a:r>
            <a:r>
              <a:rPr lang="en-US" altLang="zh-CN" sz="1600" dirty="0" err="1" smtClean="0"/>
              <a:t>core.excludesfile</a:t>
            </a:r>
            <a:r>
              <a:rPr lang="en-US" altLang="zh-CN" sz="1600" dirty="0" smtClean="0"/>
              <a:t> </a:t>
            </a:r>
            <a:r>
              <a:rPr lang="zh-CN" altLang="en-US" sz="1600" dirty="0" smtClean="0"/>
              <a:t>通知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该文件所处的位置，文件内容和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gitignore</a:t>
            </a:r>
            <a:r>
              <a:rPr lang="zh-CN" altLang="en-US" sz="1600" dirty="0" smtClean="0"/>
              <a:t>类似。</a:t>
            </a:r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373626" y="2571750"/>
            <a:ext cx="11336593" cy="78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1" dirty="0" err="1" smtClean="0"/>
              <a:t>help.autocorrect</a:t>
            </a:r>
            <a:endParaRPr lang="en-US" altLang="zh-CN" sz="1600" b="1" dirty="0" smtClean="0"/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1600" dirty="0" smtClean="0"/>
              <a:t>该配置项只在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1.6.1</a:t>
            </a:r>
            <a:r>
              <a:rPr lang="zh-CN" altLang="en-US" sz="1600" dirty="0" smtClean="0"/>
              <a:t>及以上版本有效，假如你在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1.6</a:t>
            </a:r>
            <a:r>
              <a:rPr lang="zh-CN" altLang="en-US" sz="1600" dirty="0" smtClean="0"/>
              <a:t>中错打了一条命令，会显示：</a:t>
            </a: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73626" y="4943475"/>
            <a:ext cx="11336593" cy="652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1600" dirty="0" smtClean="0"/>
              <a:t>如果你把</a:t>
            </a:r>
            <a:r>
              <a:rPr lang="en-US" altLang="zh-CN" sz="1600" dirty="0" err="1" smtClean="0"/>
              <a:t>help.autocorrect</a:t>
            </a:r>
            <a:r>
              <a:rPr lang="zh-CN" altLang="en-US" sz="1600" dirty="0" smtClean="0"/>
              <a:t>设置成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（译注：启动自动修正），那么在只有一个命令被模糊匹配到的情况下，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会自动运行该命令。</a:t>
            </a:r>
            <a:endParaRPr lang="zh-CN" altLang="en-US" sz="1600" dirty="0"/>
          </a:p>
        </p:txBody>
      </p:sp>
      <p:pic>
        <p:nvPicPr>
          <p:cNvPr id="11" name="图片 10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3429000"/>
            <a:ext cx="6429375" cy="133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600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latin typeface="+mj-ea"/>
              </a:rPr>
              <a:t>自定义</a:t>
            </a:r>
            <a:r>
              <a:rPr lang="en-US" altLang="zh-CN" sz="5400" dirty="0" err="1" smtClean="0">
                <a:latin typeface="+mj-ea"/>
              </a:rPr>
              <a:t>Git-Git</a:t>
            </a:r>
            <a:r>
              <a:rPr lang="zh-CN" altLang="en-US" sz="5400" dirty="0" smtClean="0">
                <a:latin typeface="+mj-ea"/>
              </a:rPr>
              <a:t>中的着色</a:t>
            </a:r>
            <a:endParaRPr lang="zh-CN" altLang="en-US" sz="5400" dirty="0">
              <a:latin typeface="+mj-ea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212796"/>
            <a:ext cx="11336593" cy="358830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能够为输出到你终端的内容着色，以便你可以凭直观进行快速、简单地分析，有许多选项能供你使用以符合你的偏好。</a:t>
            </a:r>
            <a:endParaRPr lang="zh-CN" altLang="en-US" sz="1600" dirty="0" smtClean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373626" y="3386138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 smtClean="0"/>
              <a:t>这样，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会适当地显示不同的颜色，比如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 smtClean="0"/>
              <a:t>命令：</a:t>
            </a:r>
            <a:endParaRPr lang="zh-CN" altLang="en-US" sz="1600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73626" y="5886450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 smtClean="0"/>
              <a:t>文件名就会标上颜色。</a:t>
            </a:r>
            <a:endParaRPr lang="zh-CN" altLang="en-US" sz="1600" dirty="0"/>
          </a:p>
        </p:txBody>
      </p:sp>
      <p:pic>
        <p:nvPicPr>
          <p:cNvPr id="8" name="图片 7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2514600"/>
            <a:ext cx="6515101" cy="620017"/>
          </a:xfrm>
          <a:prstGeom prst="rect">
            <a:avLst/>
          </a:prstGeom>
        </p:spPr>
      </p:pic>
      <p:pic>
        <p:nvPicPr>
          <p:cNvPr id="11" name="图片 10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6" y="3952875"/>
            <a:ext cx="6238875" cy="1933575"/>
          </a:xfrm>
          <a:prstGeom prst="rect">
            <a:avLst/>
          </a:prstGeom>
        </p:spPr>
      </p:pic>
      <p:sp>
        <p:nvSpPr>
          <p:cNvPr id="12" name="副标题 2"/>
          <p:cNvSpPr txBox="1">
            <a:spLocks/>
          </p:cNvSpPr>
          <p:nvPr/>
        </p:nvSpPr>
        <p:spPr>
          <a:xfrm>
            <a:off x="526026" y="1598558"/>
            <a:ext cx="11336593" cy="916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1600" b="1" dirty="0" err="1" smtClean="0"/>
              <a:t>color.ui</a:t>
            </a:r>
            <a:endParaRPr lang="en-US" altLang="zh-CN" sz="1600" b="1" dirty="0" smtClean="0"/>
          </a:p>
          <a:p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会按照你需要自动为大部分的输出加上颜色，你能明确地规定哪些需要着色以及怎样着色，设置</a:t>
            </a:r>
            <a:r>
              <a:rPr lang="en-US" altLang="zh-CN" sz="1600" dirty="0" err="1" smtClean="0"/>
              <a:t>color.ui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true</a:t>
            </a:r>
            <a:r>
              <a:rPr lang="zh-CN" altLang="en-US" sz="1600" dirty="0" smtClean="0"/>
              <a:t>来打开所有的默认终端着色。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86600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latin typeface="+mj-ea"/>
              </a:rPr>
              <a:t>自定义</a:t>
            </a:r>
            <a:r>
              <a:rPr lang="en-US" altLang="zh-CN" sz="5400" dirty="0" err="1" smtClean="0">
                <a:latin typeface="+mj-ea"/>
              </a:rPr>
              <a:t>Git-Git</a:t>
            </a:r>
            <a:r>
              <a:rPr lang="zh-CN" altLang="en-US" sz="5400" dirty="0" smtClean="0">
                <a:latin typeface="+mj-ea"/>
              </a:rPr>
              <a:t>中的着色</a:t>
            </a:r>
            <a:endParaRPr lang="zh-CN" altLang="en-US" sz="5400" dirty="0">
              <a:latin typeface="+mj-ea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212796"/>
            <a:ext cx="11336593" cy="616004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除此之外，以上每个选项都有子选项，可以被用来覆盖其父设置，以达到为输出的各个部分着色的目的。例如，让</a:t>
            </a:r>
            <a:r>
              <a:rPr lang="en-US" altLang="zh-CN" sz="1600" dirty="0" smtClean="0"/>
              <a:t>diff</a:t>
            </a:r>
            <a:r>
              <a:rPr lang="zh-CN" altLang="en-US" sz="1600" dirty="0" smtClean="0"/>
              <a:t>输出的改变信息以粗体、蓝色前景和黑色背景的形式显示：</a:t>
            </a:r>
            <a:endParaRPr lang="zh-CN" altLang="en-US" sz="1600" dirty="0" smtClean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373626" y="3386138"/>
            <a:ext cx="11336593" cy="1271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 smtClean="0"/>
              <a:t>你能设置的颜色值如：</a:t>
            </a:r>
            <a:r>
              <a:rPr lang="en-US" altLang="zh-CN" sz="1600" dirty="0" smtClean="0"/>
              <a:t>normal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black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red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green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yellow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blue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magenta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cyan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white</a:t>
            </a:r>
            <a:r>
              <a:rPr lang="zh-CN" altLang="en-US" sz="1600" dirty="0" smtClean="0"/>
              <a:t>，正如以上例子设置的粗体属性，想要设置字体属性的话，可以选择如：</a:t>
            </a:r>
            <a:r>
              <a:rPr lang="en-US" altLang="zh-CN" sz="1600" dirty="0" smtClean="0"/>
              <a:t>bold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dim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ul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blink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reverse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r>
              <a:rPr lang="zh-CN" altLang="en-US" sz="1600" dirty="0" smtClean="0"/>
              <a:t>如果你想配置子选项的话，可以参考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zh-CN" altLang="en-US" sz="1600" dirty="0" smtClean="0"/>
              <a:t>帮助页。</a:t>
            </a:r>
            <a:endParaRPr lang="zh-CN" altLang="en-US" sz="1600" dirty="0"/>
          </a:p>
        </p:txBody>
      </p:sp>
      <p:pic>
        <p:nvPicPr>
          <p:cNvPr id="13" name="图片 12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828800"/>
            <a:ext cx="6572250" cy="714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600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创建版本库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时光机穿梭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远程仓库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分支管理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标签管理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da-DK" dirty="0"/>
              <a:t>使用</a:t>
            </a:r>
            <a:r>
              <a:rPr lang="da-DK" altLang="zh-CN" dirty="0" err="1"/>
              <a:t>GitHub</a:t>
            </a:r>
            <a:endParaRPr lang="da-DK" altLang="zh-CN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自定义</a:t>
            </a:r>
            <a:r>
              <a:rPr lang="en-US" altLang="zh-CN" dirty="0" err="1" smtClean="0"/>
              <a:t>Git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9735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latin typeface="+mj-ea"/>
              </a:rPr>
              <a:t>使用</a:t>
            </a:r>
            <a:r>
              <a:rPr lang="en-US" altLang="zh-CN" sz="5400" dirty="0" err="1" smtClean="0">
                <a:latin typeface="+mj-ea"/>
              </a:rPr>
              <a:t>GitHub</a:t>
            </a:r>
            <a:endParaRPr lang="zh-CN" altLang="en-US" sz="5400" dirty="0">
              <a:latin typeface="+mj-ea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212795"/>
            <a:ext cx="11336593" cy="616005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err="1" smtClean="0"/>
              <a:t>GitHub</a:t>
            </a:r>
            <a:r>
              <a:rPr lang="zh-CN" altLang="en-US" sz="1600" dirty="0" smtClean="0"/>
              <a:t>作为免费的远程仓库，如果是个人的开源项目，放到</a:t>
            </a:r>
            <a:r>
              <a:rPr lang="en-US" altLang="zh-CN" sz="1600" dirty="0" err="1" smtClean="0"/>
              <a:t>GitHub</a:t>
            </a:r>
            <a:r>
              <a:rPr lang="zh-CN" altLang="en-US" sz="1600" dirty="0" smtClean="0"/>
              <a:t>上是完全没有问题的。其实</a:t>
            </a:r>
            <a:r>
              <a:rPr lang="en-US" altLang="zh-CN" sz="1600" dirty="0" err="1" smtClean="0"/>
              <a:t>GitHub</a:t>
            </a:r>
            <a:r>
              <a:rPr lang="zh-CN" altLang="en-US" sz="1600" dirty="0" smtClean="0"/>
              <a:t>还是一个开源协作社区，通过</a:t>
            </a:r>
            <a:r>
              <a:rPr lang="en-US" altLang="zh-CN" sz="1600" dirty="0" err="1" smtClean="0"/>
              <a:t>GitHub</a:t>
            </a:r>
            <a:r>
              <a:rPr lang="zh-CN" altLang="en-US" sz="1600" dirty="0" smtClean="0"/>
              <a:t>，既可以让别人参与你的开源项目，也可以参与别人的开源项目。</a:t>
            </a:r>
            <a:endParaRPr lang="zh-CN" altLang="en-US" sz="1600" dirty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373626" y="1828800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 smtClean="0"/>
              <a:t>在</a:t>
            </a:r>
            <a:r>
              <a:rPr lang="en-US" altLang="zh-CN" sz="1600" dirty="0" err="1" smtClean="0"/>
              <a:t>GitHub</a:t>
            </a:r>
            <a:r>
              <a:rPr lang="zh-CN" altLang="en-US" sz="1600" dirty="0" smtClean="0"/>
              <a:t>上，利用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极其强大的克隆和分支功能，可以做到自由参与各种开源项目了。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86600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9013262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 smtClean="0">
                <a:latin typeface="+mj-ea"/>
              </a:rPr>
              <a:t>使用</a:t>
            </a:r>
            <a:r>
              <a:rPr lang="en-US" altLang="zh-CN" sz="4800" dirty="0" err="1" smtClean="0">
                <a:latin typeface="+mj-ea"/>
              </a:rPr>
              <a:t>GitHub</a:t>
            </a:r>
            <a:r>
              <a:rPr kumimoji="1" lang="en-US" altLang="zh-CN" sz="5000" dirty="0" smtClean="0"/>
              <a:t>--</a:t>
            </a:r>
            <a:r>
              <a:rPr kumimoji="1" lang="zh-CN" altLang="en-US" sz="5000" dirty="0" smtClean="0"/>
              <a:t>参与开源项目</a:t>
            </a:r>
            <a:endParaRPr kumimoji="1" lang="zh-CN" altLang="en-US" sz="50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373626" y="1150374"/>
            <a:ext cx="11336593" cy="657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 smtClean="0"/>
              <a:t>参与一个开源项目比如人气极高的</a:t>
            </a:r>
            <a:r>
              <a:rPr lang="en-US" altLang="zh-CN" sz="1600" dirty="0" smtClean="0"/>
              <a:t>bootstrap</a:t>
            </a:r>
            <a:r>
              <a:rPr lang="zh-CN" altLang="en-US" sz="1600" dirty="0" smtClean="0"/>
              <a:t>项目，这是一个非常强大的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框架，你可以访问它的项目主页</a:t>
            </a:r>
            <a:r>
              <a:rPr lang="en-US" altLang="zh-CN" sz="1600" dirty="0" smtClean="0">
                <a:hlinkClick r:id="rId2"/>
              </a:rPr>
              <a:t>https://github.com/twbs/bootstrap</a:t>
            </a:r>
            <a:r>
              <a:rPr lang="zh-CN" altLang="en-US" sz="1600" dirty="0" smtClean="0"/>
              <a:t>，点“</a:t>
            </a:r>
            <a:r>
              <a:rPr lang="en-US" altLang="zh-CN" sz="1600" dirty="0" smtClean="0"/>
              <a:t>Fork”</a:t>
            </a:r>
            <a:r>
              <a:rPr lang="zh-CN" altLang="en-US" sz="1600" dirty="0" smtClean="0"/>
              <a:t>就在自己的账号下克隆了一个</a:t>
            </a:r>
            <a:r>
              <a:rPr lang="en-US" altLang="zh-CN" sz="1600" dirty="0" smtClean="0"/>
              <a:t>bootstrap</a:t>
            </a:r>
            <a:r>
              <a:rPr lang="zh-CN" altLang="en-US" sz="1600" dirty="0" smtClean="0"/>
              <a:t>仓库，然后，从自己的账号下</a:t>
            </a:r>
            <a:r>
              <a:rPr lang="en-US" altLang="zh-CN" sz="1600" dirty="0" smtClean="0"/>
              <a:t>clone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pic>
        <p:nvPicPr>
          <p:cNvPr id="6" name="图片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7599"/>
            <a:ext cx="10870638" cy="778439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373626" y="2586038"/>
            <a:ext cx="11336593" cy="600075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一定要从自己的账号下</a:t>
            </a:r>
            <a:r>
              <a:rPr lang="en-US" altLang="zh-CN" sz="1600" dirty="0" smtClean="0"/>
              <a:t>clone</a:t>
            </a:r>
            <a:r>
              <a:rPr lang="zh-CN" altLang="en-US" sz="1600" dirty="0" smtClean="0"/>
              <a:t>仓库，这样你才能推送修改。如果从</a:t>
            </a:r>
            <a:r>
              <a:rPr lang="en-US" altLang="zh-CN" sz="1600" dirty="0" smtClean="0"/>
              <a:t>bootstrap</a:t>
            </a:r>
            <a:r>
              <a:rPr lang="zh-CN" altLang="en-US" sz="1600" dirty="0" smtClean="0"/>
              <a:t>的作者的仓库地址</a:t>
            </a:r>
            <a:r>
              <a:rPr lang="en-US" altLang="zh-CN" sz="1600" dirty="0" err="1" smtClean="0"/>
              <a:t>git@github.com:twbs</a:t>
            </a:r>
            <a:r>
              <a:rPr lang="en-US" altLang="zh-CN" sz="1600" dirty="0" smtClean="0"/>
              <a:t>/bootstrap.git</a:t>
            </a:r>
            <a:r>
              <a:rPr lang="zh-CN" altLang="en-US" sz="1600" dirty="0" smtClean="0"/>
              <a:t>克隆，因为没有权限，你将不能推送修改。</a:t>
            </a:r>
            <a:endParaRPr lang="zh-CN" altLang="en-US" sz="1600" dirty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373626" y="3328987"/>
            <a:ext cx="11336593" cy="60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 smtClean="0"/>
              <a:t>Bootstrap</a:t>
            </a:r>
            <a:r>
              <a:rPr lang="zh-CN" altLang="en-US" sz="1600" dirty="0" smtClean="0"/>
              <a:t>的官方仓库</a:t>
            </a:r>
            <a:r>
              <a:rPr lang="en-US" altLang="zh-CN" sz="1600" dirty="0" err="1" smtClean="0"/>
              <a:t>twbs</a:t>
            </a:r>
            <a:r>
              <a:rPr lang="en-US" altLang="zh-CN" sz="1600" dirty="0" smtClean="0"/>
              <a:t>/bootstrap</a:t>
            </a:r>
            <a:r>
              <a:rPr lang="zh-CN" altLang="en-US" sz="1600" dirty="0" smtClean="0"/>
              <a:t>、你在</a:t>
            </a:r>
            <a:r>
              <a:rPr lang="en-US" altLang="zh-CN" sz="1600" dirty="0" err="1" smtClean="0"/>
              <a:t>GitHub</a:t>
            </a:r>
            <a:r>
              <a:rPr lang="zh-CN" altLang="en-US" sz="1600" dirty="0" smtClean="0"/>
              <a:t>上克隆的仓库</a:t>
            </a:r>
            <a:r>
              <a:rPr lang="en-US" altLang="zh-CN" sz="1600" dirty="0" smtClean="0"/>
              <a:t>my/bootstrap</a:t>
            </a:r>
            <a:r>
              <a:rPr lang="zh-CN" altLang="en-US" sz="1600" dirty="0" smtClean="0"/>
              <a:t>，以及你自己克隆到本地电脑的仓库，他们的关系就像下图显示的那样：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图片 8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25" y="4148137"/>
            <a:ext cx="5426775" cy="22240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620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9013262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 smtClean="0">
                <a:latin typeface="+mj-ea"/>
              </a:rPr>
              <a:t>使用</a:t>
            </a:r>
            <a:r>
              <a:rPr lang="en-US" altLang="zh-CN" sz="4800" dirty="0" err="1" smtClean="0">
                <a:latin typeface="+mj-ea"/>
              </a:rPr>
              <a:t>GitHub</a:t>
            </a:r>
            <a:r>
              <a:rPr kumimoji="1" lang="en-US" altLang="zh-CN" sz="5000" dirty="0" smtClean="0"/>
              <a:t>—pull request</a:t>
            </a:r>
            <a:endParaRPr kumimoji="1" lang="zh-CN" altLang="en-US" sz="50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373626" y="1150374"/>
            <a:ext cx="11336593" cy="657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 smtClean="0"/>
              <a:t>如果你想修复</a:t>
            </a:r>
            <a:r>
              <a:rPr lang="en-US" altLang="zh-CN" sz="1600" dirty="0" smtClean="0"/>
              <a:t>bootstrap</a:t>
            </a:r>
            <a:r>
              <a:rPr lang="zh-CN" altLang="en-US" sz="1600" dirty="0" smtClean="0"/>
              <a:t>的一个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，或者新增一个功能，立刻就可以开始干活，干完后，往自己的仓库推送。</a:t>
            </a:r>
          </a:p>
          <a:p>
            <a:pPr algn="l"/>
            <a:r>
              <a:rPr lang="zh-CN" altLang="en-US" sz="1600" dirty="0" smtClean="0"/>
              <a:t>如果你希望</a:t>
            </a:r>
            <a:r>
              <a:rPr lang="en-US" altLang="zh-CN" sz="1600" dirty="0" smtClean="0"/>
              <a:t>bootstrap</a:t>
            </a:r>
            <a:r>
              <a:rPr lang="zh-CN" altLang="en-US" sz="1600" dirty="0" smtClean="0"/>
              <a:t>的官方库能接受你的修改，你就可以在</a:t>
            </a:r>
            <a:r>
              <a:rPr lang="en-US" altLang="zh-CN" sz="1600" dirty="0" err="1" smtClean="0"/>
              <a:t>GitHub</a:t>
            </a:r>
            <a:r>
              <a:rPr lang="zh-CN" altLang="en-US" sz="1600" dirty="0" smtClean="0"/>
              <a:t>上发起一个</a:t>
            </a:r>
            <a:r>
              <a:rPr lang="en-US" altLang="zh-CN" sz="1600" dirty="0" smtClean="0"/>
              <a:t>pull request</a:t>
            </a:r>
            <a:r>
              <a:rPr lang="zh-CN" altLang="en-US" sz="1600" dirty="0" smtClean="0"/>
              <a:t>。当然，对方是否接受你的</a:t>
            </a:r>
            <a:r>
              <a:rPr lang="en-US" altLang="zh-CN" sz="1600" dirty="0" smtClean="0"/>
              <a:t>pull request</a:t>
            </a:r>
            <a:r>
              <a:rPr lang="zh-CN" altLang="en-US" sz="1600" dirty="0" smtClean="0"/>
              <a:t>就不一定了。</a:t>
            </a:r>
          </a:p>
        </p:txBody>
      </p:sp>
    </p:spTree>
    <p:extLst>
      <p:ext uri="{BB962C8B-B14F-4D97-AF65-F5344CB8AC3E}">
        <p14:creationId xmlns="" xmlns:p14="http://schemas.microsoft.com/office/powerpoint/2010/main" val="208620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latin typeface="+mj-ea"/>
              </a:rPr>
              <a:t>自定义</a:t>
            </a:r>
            <a:r>
              <a:rPr lang="en-US" altLang="zh-CN" sz="5400" dirty="0" err="1" smtClean="0">
                <a:latin typeface="+mj-ea"/>
              </a:rPr>
              <a:t>Git</a:t>
            </a:r>
            <a:r>
              <a:rPr lang="en-US" altLang="zh-CN" sz="5400" dirty="0" smtClean="0">
                <a:latin typeface="+mj-ea"/>
              </a:rPr>
              <a:t>-</a:t>
            </a:r>
            <a:r>
              <a:rPr lang="zh-CN" altLang="en-US" sz="5400" dirty="0" smtClean="0">
                <a:latin typeface="+mj-ea"/>
              </a:rPr>
              <a:t>配置</a:t>
            </a:r>
            <a:r>
              <a:rPr lang="en-US" altLang="zh-CN" sz="5400" dirty="0" err="1" smtClean="0">
                <a:latin typeface="+mj-ea"/>
              </a:rPr>
              <a:t>Git</a:t>
            </a:r>
            <a:endParaRPr lang="zh-CN" altLang="en-US" sz="5400" dirty="0">
              <a:latin typeface="+mj-ea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212796"/>
            <a:ext cx="11336593" cy="315968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用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zh-CN" altLang="en-US" sz="1600" dirty="0" smtClean="0"/>
              <a:t>配置 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，要做的第一件事就是设置名字和邮箱地址：</a:t>
            </a:r>
            <a:endParaRPr lang="zh-CN" altLang="en-US" sz="1600" dirty="0" smtClean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373626" y="2676831"/>
            <a:ext cx="11336593" cy="652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使用一系列的配置文件来存储你定义的偏好，它首先会查找</a:t>
            </a:r>
            <a:r>
              <a:rPr lang="en-US" altLang="zh-CN" sz="1600" dirty="0" smtClean="0"/>
              <a:t>/etc/</a:t>
            </a:r>
            <a:r>
              <a:rPr lang="en-US" altLang="zh-CN" sz="1600" dirty="0" err="1" smtClean="0"/>
              <a:t>gitconfig</a:t>
            </a:r>
            <a:r>
              <a:rPr lang="zh-CN" altLang="en-US" sz="1600" dirty="0" smtClean="0"/>
              <a:t>文件，该文件含有 对系统上所有用户及他们所拥有的仓库都生效的配置值（译注：</a:t>
            </a:r>
            <a:r>
              <a:rPr lang="en-US" altLang="zh-CN" sz="1600" dirty="0" err="1" smtClean="0"/>
              <a:t>gitconfig</a:t>
            </a:r>
            <a:r>
              <a:rPr lang="zh-CN" altLang="en-US" sz="1600" dirty="0" smtClean="0"/>
              <a:t>是全局配置文件）， 如果传递</a:t>
            </a:r>
            <a:r>
              <a:rPr lang="en-US" altLang="zh-CN" sz="1600" dirty="0" smtClean="0"/>
              <a:t>--system</a:t>
            </a:r>
            <a:r>
              <a:rPr lang="zh-CN" altLang="en-US" sz="1600" dirty="0" smtClean="0"/>
              <a:t>选项给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zh-CN" altLang="en-US" sz="1600" dirty="0" smtClean="0"/>
              <a:t>命令，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会读写这个文件。</a:t>
            </a:r>
            <a:endParaRPr lang="zh-CN" altLang="en-US" sz="1600" dirty="0"/>
          </a:p>
        </p:txBody>
      </p:sp>
      <p:pic>
        <p:nvPicPr>
          <p:cNvPr id="12" name="图片 1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5" y="1757363"/>
            <a:ext cx="6238875" cy="683996"/>
          </a:xfrm>
          <a:prstGeom prst="rect">
            <a:avLst/>
          </a:prstGeom>
        </p:spPr>
      </p:pic>
      <p:sp>
        <p:nvSpPr>
          <p:cNvPr id="13" name="副标题 2"/>
          <p:cNvSpPr txBox="1">
            <a:spLocks/>
          </p:cNvSpPr>
          <p:nvPr/>
        </p:nvSpPr>
        <p:spPr>
          <a:xfrm>
            <a:off x="373626" y="3328988"/>
            <a:ext cx="11336593" cy="315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1600" dirty="0" smtClean="0"/>
              <a:t>接下来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会查找每个用户的</a:t>
            </a:r>
            <a:r>
              <a:rPr lang="en-US" altLang="zh-CN" sz="1600" dirty="0" smtClean="0"/>
              <a:t>~/.</a:t>
            </a:r>
            <a:r>
              <a:rPr lang="en-US" altLang="zh-CN" sz="1600" dirty="0" err="1" smtClean="0"/>
              <a:t>gitconfig</a:t>
            </a:r>
            <a:r>
              <a:rPr lang="zh-CN" altLang="en-US" sz="1600" dirty="0" smtClean="0"/>
              <a:t>文件，你能传递</a:t>
            </a:r>
            <a:r>
              <a:rPr lang="en-US" altLang="zh-CN" sz="1600" dirty="0" smtClean="0"/>
              <a:t>--global</a:t>
            </a:r>
            <a:r>
              <a:rPr lang="zh-CN" altLang="en-US" sz="1600" dirty="0" smtClean="0"/>
              <a:t>选项让 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读写该文件。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373626" y="3797355"/>
            <a:ext cx="11336593" cy="931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1600" dirty="0" smtClean="0"/>
              <a:t>最后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会查找由用户定义的各个库中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目录下的配置文件（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config</a:t>
            </a:r>
            <a:r>
              <a:rPr lang="zh-CN" altLang="en-US" sz="1600" dirty="0" smtClean="0"/>
              <a:t>），该文件中的值只对属主库有效。 以上阐述的三层配置从一般到特殊层层推进，如果定义的值有冲突，以后面层中定义的为准，例如：在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config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/etc/</a:t>
            </a:r>
            <a:r>
              <a:rPr lang="en-US" altLang="zh-CN" sz="1600" dirty="0" err="1" smtClean="0"/>
              <a:t>gitconfig</a:t>
            </a:r>
            <a:r>
              <a:rPr lang="zh-CN" altLang="en-US" sz="1600" dirty="0" smtClean="0"/>
              <a:t>的较量中， 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config</a:t>
            </a:r>
            <a:r>
              <a:rPr lang="zh-CN" altLang="en-US" sz="1600" dirty="0" smtClean="0"/>
              <a:t>取得了胜利。虽然你也可以直接手动编辑这些配置文件，但是运行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zh-CN" altLang="en-US" sz="1600" dirty="0" smtClean="0"/>
              <a:t>命令将会来得简单些。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600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8198874" cy="84065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400" dirty="0" smtClean="0">
                <a:latin typeface="+mj-ea"/>
              </a:rPr>
              <a:t>自定义</a:t>
            </a:r>
            <a:r>
              <a:rPr lang="en-US" altLang="zh-CN" sz="5400" dirty="0" err="1" smtClean="0">
                <a:latin typeface="+mj-ea"/>
              </a:rPr>
              <a:t>Git</a:t>
            </a:r>
            <a:r>
              <a:rPr lang="en-US" altLang="zh-CN" sz="5400" dirty="0" smtClean="0">
                <a:latin typeface="+mj-ea"/>
              </a:rPr>
              <a:t>-</a:t>
            </a:r>
            <a:r>
              <a:rPr lang="zh-CN" altLang="en-US" sz="5400" dirty="0" smtClean="0">
                <a:latin typeface="+mj-ea"/>
              </a:rPr>
              <a:t>客户端基本配置</a:t>
            </a:r>
            <a:endParaRPr lang="zh-CN" altLang="en-US" sz="5400" dirty="0">
              <a:latin typeface="+mj-ea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212795"/>
            <a:ext cx="11336593" cy="83031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能够识别的配置项被分为了两大类：客户端和服务器端，其中大部分基于你个人工作偏好，属于客户端配置。尽管有数不尽的选项，但我只阐述 其中经常使用或者会对你的工作流产生巨大影响的选项，如果你想观察你当前的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能识别的选项列表，请运行</a:t>
            </a:r>
            <a:endParaRPr lang="zh-CN" altLang="en-US" sz="1600" dirty="0" smtClean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373626" y="2992799"/>
            <a:ext cx="11336593" cy="652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zh-CN" altLang="en-US" sz="1600" dirty="0" smtClean="0"/>
              <a:t>的手册页（译注：以</a:t>
            </a:r>
            <a:r>
              <a:rPr lang="en-US" altLang="zh-CN" sz="1600" dirty="0" smtClean="0"/>
              <a:t>man</a:t>
            </a:r>
            <a:r>
              <a:rPr lang="zh-CN" altLang="en-US" sz="1600" dirty="0" smtClean="0"/>
              <a:t>命令的显示方式）非常细致地罗列了所有可用的配置项。</a:t>
            </a:r>
            <a:endParaRPr lang="zh-CN" altLang="en-US" sz="1600" dirty="0"/>
          </a:p>
        </p:txBody>
      </p:sp>
      <p:pic>
        <p:nvPicPr>
          <p:cNvPr id="11" name="图片 10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981506"/>
            <a:ext cx="5162550" cy="695325"/>
          </a:xfrm>
          <a:prstGeom prst="rect">
            <a:avLst/>
          </a:prstGeom>
        </p:spPr>
      </p:pic>
      <p:sp>
        <p:nvSpPr>
          <p:cNvPr id="15" name="副标题 2"/>
          <p:cNvSpPr txBox="1">
            <a:spLocks/>
          </p:cNvSpPr>
          <p:nvPr/>
        </p:nvSpPr>
        <p:spPr>
          <a:xfrm>
            <a:off x="373626" y="3644956"/>
            <a:ext cx="11336593" cy="830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1600" b="1" dirty="0" err="1" smtClean="0"/>
              <a:t>core.editor</a:t>
            </a:r>
            <a:endParaRPr lang="en-US" altLang="zh-CN" sz="1600" b="1" dirty="0" smtClean="0"/>
          </a:p>
          <a:p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默认会调用你的环境变量</a:t>
            </a:r>
            <a:r>
              <a:rPr lang="en-US" altLang="zh-CN" sz="1600" dirty="0" smtClean="0"/>
              <a:t>editor</a:t>
            </a:r>
            <a:r>
              <a:rPr lang="zh-CN" altLang="en-US" sz="1600" dirty="0" smtClean="0"/>
              <a:t>定义的值作为文本编辑器，如果没有定义的话，会调用</a:t>
            </a:r>
            <a:r>
              <a:rPr lang="en-US" altLang="zh-CN" sz="1600" dirty="0" smtClean="0"/>
              <a:t>Vi</a:t>
            </a:r>
            <a:r>
              <a:rPr lang="zh-CN" altLang="en-US" sz="1600" dirty="0" smtClean="0"/>
              <a:t>来创建和编辑提交以及标签信息， 你可以使用</a:t>
            </a:r>
            <a:r>
              <a:rPr lang="en-US" altLang="zh-CN" sz="1600" dirty="0" err="1" smtClean="0"/>
              <a:t>core.editor</a:t>
            </a:r>
            <a:r>
              <a:rPr lang="zh-CN" altLang="en-US" sz="1600" dirty="0" smtClean="0"/>
              <a:t>改变默认编辑器：</a:t>
            </a:r>
            <a:endParaRPr lang="zh-CN" altLang="en-US" sz="1600" dirty="0"/>
          </a:p>
        </p:txBody>
      </p:sp>
      <p:pic>
        <p:nvPicPr>
          <p:cNvPr id="16" name="图片 15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4781550"/>
            <a:ext cx="6381750" cy="523875"/>
          </a:xfrm>
          <a:prstGeom prst="rect">
            <a:avLst/>
          </a:prstGeom>
        </p:spPr>
      </p:pic>
      <p:sp>
        <p:nvSpPr>
          <p:cNvPr id="17" name="副标题 2"/>
          <p:cNvSpPr txBox="1">
            <a:spLocks/>
          </p:cNvSpPr>
          <p:nvPr/>
        </p:nvSpPr>
        <p:spPr>
          <a:xfrm>
            <a:off x="373626" y="5631503"/>
            <a:ext cx="11336593" cy="652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 smtClean="0"/>
              <a:t>现在无论你的环境变量</a:t>
            </a:r>
            <a:r>
              <a:rPr lang="en-US" altLang="zh-CN" sz="1600" dirty="0" smtClean="0"/>
              <a:t>editor</a:t>
            </a:r>
            <a:r>
              <a:rPr lang="zh-CN" altLang="en-US" sz="1600" dirty="0" smtClean="0"/>
              <a:t>被定义成什么，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都会调用</a:t>
            </a:r>
            <a:r>
              <a:rPr lang="en-US" altLang="zh-CN" sz="1600" dirty="0" err="1" smtClean="0"/>
              <a:t>Emacs</a:t>
            </a:r>
            <a:r>
              <a:rPr lang="zh-CN" altLang="en-US" sz="1600" dirty="0" smtClean="0"/>
              <a:t>编辑信息。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86600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8198874" cy="84065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400" dirty="0" smtClean="0">
                <a:latin typeface="+mj-ea"/>
              </a:rPr>
              <a:t>自定义</a:t>
            </a:r>
            <a:r>
              <a:rPr lang="en-US" altLang="zh-CN" sz="5400" dirty="0" err="1" smtClean="0">
                <a:latin typeface="+mj-ea"/>
              </a:rPr>
              <a:t>Git</a:t>
            </a:r>
            <a:r>
              <a:rPr lang="en-US" altLang="zh-CN" sz="5400" dirty="0" smtClean="0">
                <a:latin typeface="+mj-ea"/>
              </a:rPr>
              <a:t>-</a:t>
            </a:r>
            <a:r>
              <a:rPr lang="zh-CN" altLang="en-US" sz="5400" dirty="0" smtClean="0">
                <a:latin typeface="+mj-ea"/>
              </a:rPr>
              <a:t>客户端基本配置</a:t>
            </a:r>
            <a:endParaRPr lang="zh-CN" altLang="en-US" sz="5400" dirty="0">
              <a:latin typeface="+mj-ea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212795"/>
            <a:ext cx="11336593" cy="83031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 dirty="0" err="1" smtClean="0"/>
              <a:t>commit.template</a:t>
            </a:r>
            <a:endParaRPr lang="en-US" altLang="zh-CN" sz="1600" b="1" dirty="0" smtClean="0"/>
          </a:p>
          <a:p>
            <a:pPr algn="l"/>
            <a:r>
              <a:rPr lang="zh-CN" altLang="en-US" sz="1600" dirty="0" smtClean="0"/>
              <a:t>如果把此项指定为你系统上的一个文件，当你提交的时候，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会默认使用该文件定义的内容。 例如：你创建了一个模板文件</a:t>
            </a:r>
            <a:r>
              <a:rPr lang="en-US" altLang="zh-CN" sz="1600" dirty="0" smtClean="0"/>
              <a:t>$HOME/.</a:t>
            </a:r>
            <a:r>
              <a:rPr lang="en-US" altLang="zh-CN" sz="1600" dirty="0" err="1" smtClean="0"/>
              <a:t>gitmessage.txt</a:t>
            </a:r>
            <a:r>
              <a:rPr lang="zh-CN" altLang="en-US" sz="1600" dirty="0" smtClean="0"/>
              <a:t>，它看起来像这样：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373626" y="3203757"/>
            <a:ext cx="11336593" cy="421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 smtClean="0"/>
              <a:t>设置</a:t>
            </a:r>
            <a:r>
              <a:rPr lang="en-US" altLang="zh-CN" sz="1600" dirty="0" err="1" smtClean="0"/>
              <a:t>commit.template</a:t>
            </a:r>
            <a:r>
              <a:rPr lang="zh-CN" altLang="en-US" sz="1600" dirty="0" smtClean="0"/>
              <a:t>，当运行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</a:t>
            </a:r>
            <a:r>
              <a:rPr lang="zh-CN" altLang="en-US" sz="1600" dirty="0" smtClean="0"/>
              <a:t>时，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会在你的编辑器中显示以上的内容， 设置</a:t>
            </a:r>
            <a:r>
              <a:rPr lang="en-US" altLang="zh-CN" sz="1600" dirty="0" err="1" smtClean="0"/>
              <a:t>commit.template</a:t>
            </a:r>
            <a:r>
              <a:rPr lang="zh-CN" altLang="en-US" sz="1600" dirty="0" smtClean="0"/>
              <a:t>如下：</a:t>
            </a:r>
            <a:endParaRPr lang="zh-CN" altLang="en-US" sz="1600" dirty="0"/>
          </a:p>
        </p:txBody>
      </p:sp>
      <p:pic>
        <p:nvPicPr>
          <p:cNvPr id="12" name="图片 1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043112"/>
            <a:ext cx="4895850" cy="1171575"/>
          </a:xfrm>
          <a:prstGeom prst="rect">
            <a:avLst/>
          </a:prstGeom>
        </p:spPr>
      </p:pic>
      <p:pic>
        <p:nvPicPr>
          <p:cNvPr id="14" name="图片 13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3448048"/>
            <a:ext cx="6696075" cy="809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600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8198874" cy="84065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400" dirty="0" smtClean="0">
                <a:latin typeface="+mj-ea"/>
              </a:rPr>
              <a:t>自定义</a:t>
            </a:r>
            <a:r>
              <a:rPr lang="en-US" altLang="zh-CN" sz="5400" dirty="0" err="1" smtClean="0">
                <a:latin typeface="+mj-ea"/>
              </a:rPr>
              <a:t>Git</a:t>
            </a:r>
            <a:r>
              <a:rPr lang="en-US" altLang="zh-CN" sz="5400" dirty="0" smtClean="0">
                <a:latin typeface="+mj-ea"/>
              </a:rPr>
              <a:t>-</a:t>
            </a:r>
            <a:r>
              <a:rPr lang="zh-CN" altLang="en-US" sz="5400" dirty="0" smtClean="0">
                <a:latin typeface="+mj-ea"/>
              </a:rPr>
              <a:t>客户端基本配置</a:t>
            </a:r>
            <a:endParaRPr lang="zh-CN" altLang="en-US" sz="5400" dirty="0">
              <a:latin typeface="+mj-ea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212795"/>
            <a:ext cx="11336593" cy="830317"/>
          </a:xfrm>
        </p:spPr>
        <p:txBody>
          <a:bodyPr>
            <a:noAutofit/>
          </a:bodyPr>
          <a:lstStyle/>
          <a:p>
            <a:pPr algn="l"/>
            <a:r>
              <a:rPr lang="en-US" altLang="zh-CN" sz="1600" b="1" dirty="0" err="1" smtClean="0"/>
              <a:t>commit.template</a:t>
            </a:r>
            <a:endParaRPr lang="en-US" altLang="zh-CN" sz="1600" b="1" dirty="0" smtClean="0"/>
          </a:p>
          <a:p>
            <a:pPr algn="l"/>
            <a:r>
              <a:rPr lang="zh-CN" altLang="en-US" sz="1600" dirty="0" smtClean="0"/>
              <a:t>然后当你提交时，在编辑器中显示的提交信息如下：</a:t>
            </a:r>
          </a:p>
          <a:p>
            <a:pPr algn="l"/>
            <a:endParaRPr lang="en-US" altLang="zh-CN" sz="1600" b="1" dirty="0" smtClean="0"/>
          </a:p>
        </p:txBody>
      </p:sp>
      <p:pic>
        <p:nvPicPr>
          <p:cNvPr id="11" name="图片 10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2043112"/>
            <a:ext cx="6867525" cy="3114675"/>
          </a:xfrm>
          <a:prstGeom prst="rect">
            <a:avLst/>
          </a:prstGeom>
        </p:spPr>
      </p:pic>
      <p:sp>
        <p:nvSpPr>
          <p:cNvPr id="13" name="副标题 2"/>
          <p:cNvSpPr txBox="1">
            <a:spLocks/>
          </p:cNvSpPr>
          <p:nvPr/>
        </p:nvSpPr>
        <p:spPr>
          <a:xfrm>
            <a:off x="373626" y="5529263"/>
            <a:ext cx="11336593" cy="830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1600" dirty="0" smtClean="0"/>
              <a:t>如果你有特定的策略要运用在提交信息上，在系统上创建一个模板文件，设置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默认使用它，这样当提交时，你的策略每次都会被运用。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600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1297</Words>
  <Application>Microsoft Office PowerPoint</Application>
  <PresentationFormat>自定义</PresentationFormat>
  <Paragraphs>64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GIT详解</vt:lpstr>
      <vt:lpstr>幻灯片 2</vt:lpstr>
      <vt:lpstr>使用GitHub</vt:lpstr>
      <vt:lpstr>使用GitHub--参与开源项目</vt:lpstr>
      <vt:lpstr>使用GitHub—pull request</vt:lpstr>
      <vt:lpstr>自定义Git-配置Git</vt:lpstr>
      <vt:lpstr>自定义Git-客户端基本配置</vt:lpstr>
      <vt:lpstr>自定义Git-客户端基本配置</vt:lpstr>
      <vt:lpstr>自定义Git-客户端基本配置</vt:lpstr>
      <vt:lpstr>自定义Git-客户端基本配置</vt:lpstr>
      <vt:lpstr>自定义Git-客户端基本配置</vt:lpstr>
      <vt:lpstr>自定义Git-Git中的着色</vt:lpstr>
      <vt:lpstr>自定义Git-Git中的着色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lenovo</cp:lastModifiedBy>
  <cp:revision>172</cp:revision>
  <dcterms:created xsi:type="dcterms:W3CDTF">2016-03-09T12:24:55Z</dcterms:created>
  <dcterms:modified xsi:type="dcterms:W3CDTF">2016-03-11T09:15:43Z</dcterms:modified>
</cp:coreProperties>
</file>