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24384000" cy="13716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png" Type="http://schemas.openxmlformats.org/officeDocument/2006/relationships/image"/><Relationship Id="rId15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11" Target="../media/image25.png" Type="http://schemas.openxmlformats.org/officeDocument/2006/relationships/image"/><Relationship Id="rId12" Target="../media/image26.png" Type="http://schemas.openxmlformats.org/officeDocument/2006/relationships/image"/><Relationship Id="rId13" Target="../media/image27.png" Type="http://schemas.openxmlformats.org/officeDocument/2006/relationships/image"/><Relationship Id="rId14" Target="../media/image28.png" Type="http://schemas.openxmlformats.org/officeDocument/2006/relationships/image"/><Relationship Id="rId15" Target="../media/image29.png" Type="http://schemas.openxmlformats.org/officeDocument/2006/relationships/image"/><Relationship Id="rId16" Target="../media/image30.png" Type="http://schemas.openxmlformats.org/officeDocument/2006/relationships/image"/><Relationship Id="rId17" Target="../media/image31.png" Type="http://schemas.openxmlformats.org/officeDocument/2006/relationships/image"/><Relationship Id="rId18" Target="../media/image32.png" Type="http://schemas.openxmlformats.org/officeDocument/2006/relationships/image"/><Relationship Id="rId19" Target="../media/image33.png" Type="http://schemas.openxmlformats.org/officeDocument/2006/relationships/image"/><Relationship Id="rId2" Target="../media/image18.png" Type="http://schemas.openxmlformats.org/officeDocument/2006/relationships/image"/><Relationship Id="rId20" Target="../media/image34.png" Type="http://schemas.openxmlformats.org/officeDocument/2006/relationships/image"/><Relationship Id="rId21" Target="../media/image35.png" Type="http://schemas.openxmlformats.org/officeDocument/2006/relationships/image"/><Relationship Id="rId22" Target="../media/image36.png" Type="http://schemas.openxmlformats.org/officeDocument/2006/relationships/image"/><Relationship Id="rId23" Target="../media/image37.png" Type="http://schemas.openxmlformats.org/officeDocument/2006/relationships/image"/><Relationship Id="rId24" Target="../media/image38.png" Type="http://schemas.openxmlformats.org/officeDocument/2006/relationships/image"/><Relationship Id="rId25" Target="../media/image39.png" Type="http://schemas.openxmlformats.org/officeDocument/2006/relationships/image"/><Relationship Id="rId26" Target="../media/image40.png" Type="http://schemas.openxmlformats.org/officeDocument/2006/relationships/image"/><Relationship Id="rId27" Target="../media/image41.png" Type="http://schemas.openxmlformats.org/officeDocument/2006/relationships/image"/><Relationship Id="rId28" Target="../media/image42.png" Type="http://schemas.openxmlformats.org/officeDocument/2006/relationships/image"/><Relationship Id="rId29" Target="../media/image43.png" Type="http://schemas.openxmlformats.org/officeDocument/2006/relationships/image"/><Relationship Id="rId3" Target="../media/image2.png" Type="http://schemas.openxmlformats.org/officeDocument/2006/relationships/image"/><Relationship Id="rId30" Target="../media/image44.png" Type="http://schemas.openxmlformats.org/officeDocument/2006/relationships/image"/><Relationship Id="rId31" Target="../media/image45.png" Type="http://schemas.openxmlformats.org/officeDocument/2006/relationships/image"/><Relationship Id="rId32" Target="../media/image46.png" Type="http://schemas.openxmlformats.org/officeDocument/2006/relationships/image"/><Relationship Id="rId33" Target="../media/image47.png" Type="http://schemas.openxmlformats.org/officeDocument/2006/relationships/image"/><Relationship Id="rId34" Target="../media/image48.png" Type="http://schemas.openxmlformats.org/officeDocument/2006/relationships/image"/><Relationship Id="rId35" Target="../media/image17.png" Type="http://schemas.openxmlformats.org/officeDocument/2006/relationships/image"/><Relationship Id="rId4" Target="../media/image16.png" Type="http://schemas.openxmlformats.org/officeDocument/2006/relationships/image"/><Relationship Id="rId5" Target="../media/image19.png" Type="http://schemas.openxmlformats.org/officeDocument/2006/relationships/image"/><Relationship Id="rId6" Target="../media/image20.png" Type="http://schemas.openxmlformats.org/officeDocument/2006/relationships/image"/><Relationship Id="rId7" Target="../media/image21.png" Type="http://schemas.openxmlformats.org/officeDocument/2006/relationships/image"/><Relationship Id="rId8" Target="../media/image22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7.png" Type="http://schemas.openxmlformats.org/officeDocument/2006/relationships/image"/><Relationship Id="rId11" Target="../media/image28.png" Type="http://schemas.openxmlformats.org/officeDocument/2006/relationships/image"/><Relationship Id="rId12" Target="../media/image29.png" Type="http://schemas.openxmlformats.org/officeDocument/2006/relationships/image"/><Relationship Id="rId13" Target="../media/image47.png" Type="http://schemas.openxmlformats.org/officeDocument/2006/relationships/image"/><Relationship Id="rId14" Target="../media/image51.png" Type="http://schemas.openxmlformats.org/officeDocument/2006/relationships/image"/><Relationship Id="rId15" Target="../media/image52.png" Type="http://schemas.openxmlformats.org/officeDocument/2006/relationships/image"/><Relationship Id="rId16" Target="../media/image53.png" Type="http://schemas.openxmlformats.org/officeDocument/2006/relationships/image"/><Relationship Id="rId17" Target="../media/image54.png" Type="http://schemas.openxmlformats.org/officeDocument/2006/relationships/image"/><Relationship Id="rId18" Target="../media/image55.png" Type="http://schemas.openxmlformats.org/officeDocument/2006/relationships/image"/><Relationship Id="rId19" Target="../media/image56.png" Type="http://schemas.openxmlformats.org/officeDocument/2006/relationships/image"/><Relationship Id="rId2" Target="../media/image18.png" Type="http://schemas.openxmlformats.org/officeDocument/2006/relationships/image"/><Relationship Id="rId20" Target="../media/image57.png" Type="http://schemas.openxmlformats.org/officeDocument/2006/relationships/image"/><Relationship Id="rId21" Target="../media/image58.png" Type="http://schemas.openxmlformats.org/officeDocument/2006/relationships/image"/><Relationship Id="rId22" Target="../media/image59.png" Type="http://schemas.openxmlformats.org/officeDocument/2006/relationships/image"/><Relationship Id="rId23" Target="../media/image60.png" Type="http://schemas.openxmlformats.org/officeDocument/2006/relationships/image"/><Relationship Id="rId24" Target="../media/image25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9.png" Type="http://schemas.openxmlformats.org/officeDocument/2006/relationships/image"/><Relationship Id="rId7" Target="../media/image49.png" Type="http://schemas.openxmlformats.org/officeDocument/2006/relationships/image"/><Relationship Id="rId8" Target="../media/image50.png" Type="http://schemas.openxmlformats.org/officeDocument/2006/relationships/image"/><Relationship Id="rId9" Target="../media/image2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6.png" Type="http://schemas.openxmlformats.org/officeDocument/2006/relationships/image"/><Relationship Id="rId11" Target="../media/image67.png" Type="http://schemas.openxmlformats.org/officeDocument/2006/relationships/image"/><Relationship Id="rId12" Target="../media/image68.png" Type="http://schemas.openxmlformats.org/officeDocument/2006/relationships/image"/><Relationship Id="rId13" Target="../media/image69.png" Type="http://schemas.openxmlformats.org/officeDocument/2006/relationships/image"/><Relationship Id="rId14" Target="../media/image70.png" Type="http://schemas.openxmlformats.org/officeDocument/2006/relationships/image"/><Relationship Id="rId15" Target="../media/image71.png" Type="http://schemas.openxmlformats.org/officeDocument/2006/relationships/image"/><Relationship Id="rId16" Target="../media/image72.png" Type="http://schemas.openxmlformats.org/officeDocument/2006/relationships/image"/><Relationship Id="rId17" Target="../media/image73.png" Type="http://schemas.openxmlformats.org/officeDocument/2006/relationships/image"/><Relationship Id="rId18" Target="../media/image74.png" Type="http://schemas.openxmlformats.org/officeDocument/2006/relationships/image"/><Relationship Id="rId19" Target="../media/image75.png" Type="http://schemas.openxmlformats.org/officeDocument/2006/relationships/image"/><Relationship Id="rId2" Target="../media/image15.png" Type="http://schemas.openxmlformats.org/officeDocument/2006/relationships/image"/><Relationship Id="rId20" Target="../media/image76.png" Type="http://schemas.openxmlformats.org/officeDocument/2006/relationships/image"/><Relationship Id="rId21" Target="../media/image77.png" Type="http://schemas.openxmlformats.org/officeDocument/2006/relationships/image"/><Relationship Id="rId22" Target="../media/image78.png" Type="http://schemas.openxmlformats.org/officeDocument/2006/relationships/image"/><Relationship Id="rId23" Target="../media/image79.png" Type="http://schemas.openxmlformats.org/officeDocument/2006/relationships/image"/><Relationship Id="rId24" Target="../media/image80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61.png" Type="http://schemas.openxmlformats.org/officeDocument/2006/relationships/image"/><Relationship Id="rId6" Target="../media/image62.png" Type="http://schemas.openxmlformats.org/officeDocument/2006/relationships/image"/><Relationship Id="rId7" Target="../media/image63.png" Type="http://schemas.openxmlformats.org/officeDocument/2006/relationships/image"/><Relationship Id="rId8" Target="../media/image64.png" Type="http://schemas.openxmlformats.org/officeDocument/2006/relationships/image"/><Relationship Id="rId9" Target="../media/image6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81.png" Type="http://schemas.openxmlformats.org/officeDocument/2006/relationships/image"/><Relationship Id="rId7" Target="../media/image82.png" Type="http://schemas.openxmlformats.org/officeDocument/2006/relationships/image"/><Relationship Id="rId8" Target="../media/image83.png" Type="http://schemas.openxmlformats.org/officeDocument/2006/relationships/image"/><Relationship Id="rId9" Target="../media/image8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5.png" Type="http://schemas.openxmlformats.org/officeDocument/2006/relationships/image"/><Relationship Id="rId3" Target="../media/image2.png" Type="http://schemas.openxmlformats.org/officeDocument/2006/relationships/image"/><Relationship Id="rId4" Target="../media/image16.png" Type="http://schemas.openxmlformats.org/officeDocument/2006/relationships/image"/><Relationship Id="rId5" Target="../media/image86.pn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0566400"/>
            <a:ext cx="3149600" cy="31496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2349500" y="10566400"/>
            <a:ext cx="3149600" cy="31496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4826000" y="10566400"/>
            <a:ext cx="3403600" cy="31496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39000" y="10566400"/>
            <a:ext cx="3149600" cy="31496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9258300" y="10566400"/>
            <a:ext cx="3149600" cy="314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1328400" y="11277600"/>
            <a:ext cx="2438400" cy="2438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12674600" y="10566400"/>
            <a:ext cx="3149600" cy="3149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4706600" y="10566400"/>
            <a:ext cx="3149600" cy="3149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16281400" y="10566400"/>
            <a:ext cx="3149600" cy="31496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18122900" y="10566400"/>
            <a:ext cx="3517900" cy="32639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21043900" y="10566400"/>
            <a:ext cx="3149600" cy="31496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20700" y="1917700"/>
            <a:ext cx="23329900" cy="43561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9652000" y="6197600"/>
            <a:ext cx="5257800" cy="812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4548" b="false" i="false" u="none" strike="noStrike">
                <a:solidFill>
                  <a:srgbClr val="FFFFFF"/>
                </a:solidFill>
                <a:latin typeface="Arial"/>
              </a:rPr>
              <a:t>2022180019 </a:t>
            </a:r>
            <a:r>
              <a:rPr lang="ko-KR" sz="4548" b="false" i="false" u="none" strike="noStrike">
                <a:solidFill>
                  <a:srgbClr val="FFFFFF"/>
                </a:solidFill>
                <a:ea typeface="Arial"/>
              </a:rPr>
              <a:t>안민용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1371600" y="1041400"/>
            <a:ext cx="21564600" cy="11633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1739900" y="1409700"/>
            <a:ext cx="7772400" cy="18542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어떤</a:t>
            </a:r>
            <a:r>
              <a:rPr lang="en-US" sz="10409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게임인가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52000" y="2336800"/>
            <a:ext cx="7226300" cy="6985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게임마당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리소스를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활용한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턴제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rpg</a:t>
            </a:r>
            <a:r>
              <a:rPr lang="en" sz="3931" b="tru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9309100" y="1409700"/>
            <a:ext cx="152400" cy="1625600"/>
          </a:xfrm>
          <a:prstGeom prst="rect">
            <a:avLst/>
          </a:prstGeom>
        </p:spPr>
      </p:pic>
      <p:sp>
        <p:nvSpPr>
          <p:cNvPr name="TextBox 8" id="8"/>
          <p:cNvSpPr txBox="true"/>
          <p:nvPr/>
        </p:nvSpPr>
        <p:spPr>
          <a:xfrm rot="0">
            <a:off x="2781300" y="4267200"/>
            <a:ext cx="19113500" cy="7112000"/>
          </a:xfrm>
          <a:prstGeom prst="rect">
            <a:avLst/>
          </a:prstGeom>
        </p:spPr>
        <p:txBody>
          <a:bodyPr anchor="t" rtlCol="false"/>
          <a:lstStyle/>
          <a:p>
            <a:pPr algn="l" lvl="1" indent="-342900" marL="342900">
              <a:lnSpc>
                <a:spcPct val="173470"/>
              </a:lnSpc>
              <a:buClr>
                <a:srgbClr val="000000"/>
              </a:buClr>
              <a:buFont typeface="Arial"/>
              <a:buChar char="●"/>
            </a:pP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속도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기반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턴제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게임</a:t>
            </a:r>
          </a:p>
          <a:p>
            <a:pPr algn="l" lvl="1" indent="-342900" marL="342900">
              <a:lnSpc>
                <a:spcPct val="173470"/>
              </a:lnSpc>
              <a:buClr>
                <a:srgbClr val="000000"/>
              </a:buClr>
              <a:buFont typeface="Arial"/>
              <a:buChar char="●"/>
            </a:pP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스테이지를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클리어하여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전리품을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얻는다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 lvl="1" indent="-342900" marL="342900">
              <a:lnSpc>
                <a:spcPct val="173470"/>
              </a:lnSpc>
              <a:buClr>
                <a:srgbClr val="000000"/>
              </a:buClr>
              <a:buFont typeface="Arial"/>
              <a:buChar char="●"/>
            </a:pP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획득한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전리품으로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캐릭터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뽑기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,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강화가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가능하다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 lvl="1" indent="-342900" marL="342900">
              <a:lnSpc>
                <a:spcPct val="173470"/>
              </a:lnSpc>
              <a:buClr>
                <a:srgbClr val="000000"/>
              </a:buClr>
              <a:buFont typeface="Arial"/>
              <a:buChar char="●"/>
            </a:pP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자신만의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팀을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꾸려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스테이지를</a:t>
            </a:r>
            <a:r>
              <a:rPr lang="en-US" sz="7298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7298" b="false" i="false" u="none" strike="noStrike">
                <a:solidFill>
                  <a:srgbClr val="000000"/>
                </a:solidFill>
                <a:ea typeface="Arial"/>
              </a:rPr>
              <a:t>클리어하자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1371600" y="1041400"/>
            <a:ext cx="21564600" cy="1163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612900" y="10058400"/>
            <a:ext cx="10464800" cy="2438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2900" y="8699500"/>
            <a:ext cx="5219700" cy="17145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819900" y="8699500"/>
            <a:ext cx="5257800" cy="17145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4495800" y="7454900"/>
            <a:ext cx="2362200" cy="2184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451100" y="7188200"/>
            <a:ext cx="2362200" cy="23622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3568700" y="7581900"/>
            <a:ext cx="2362200" cy="2362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1612900" y="7581900"/>
            <a:ext cx="2362200" cy="2362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9829800" y="7581900"/>
            <a:ext cx="2362200" cy="2362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6819900" y="7188200"/>
            <a:ext cx="2362200" cy="236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8953500" y="7188200"/>
            <a:ext cx="2362200" cy="236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7594600" y="7581900"/>
            <a:ext cx="2362200" cy="23622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6">
            <a:alphaModFix amt="10000"/>
          </a:blip>
          <a:stretch>
            <a:fillRect/>
          </a:stretch>
        </p:blipFill>
        <p:spPr>
          <a:xfrm rot="0">
            <a:off x="10515600" y="10769600"/>
            <a:ext cx="1244600" cy="12446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0515600" y="10769600"/>
            <a:ext cx="1244600" cy="12446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>
            <a:alphaModFix amt="10000"/>
          </a:blip>
          <a:stretch>
            <a:fillRect/>
          </a:stretch>
        </p:blipFill>
        <p:spPr>
          <a:xfrm rot="0">
            <a:off x="9080500" y="10769600"/>
            <a:ext cx="1244600" cy="12446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9080500" y="10769600"/>
            <a:ext cx="1244600" cy="12446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6">
            <a:alphaModFix amt="10000"/>
          </a:blip>
          <a:stretch>
            <a:fillRect/>
          </a:stretch>
        </p:blipFill>
        <p:spPr>
          <a:xfrm rot="0">
            <a:off x="7658100" y="10769600"/>
            <a:ext cx="1244600" cy="1244600"/>
          </a:xfrm>
          <a:prstGeom prst="rect">
            <a:avLst/>
          </a:prstGeom>
        </p:spPr>
      </p:pic>
      <p:pic>
        <p:nvPicPr>
          <p:cNvPr name="Picture 21" id="21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7658100" y="10769600"/>
            <a:ext cx="1244600" cy="1244600"/>
          </a:xfrm>
          <a:prstGeom prst="rect">
            <a:avLst/>
          </a:prstGeom>
        </p:spPr>
      </p:pic>
      <p:sp>
        <p:nvSpPr>
          <p:cNvPr name="TextBox 22" id="22"/>
          <p:cNvSpPr txBox="true"/>
          <p:nvPr/>
        </p:nvSpPr>
        <p:spPr>
          <a:xfrm rot="0">
            <a:off x="7835900" y="11112500"/>
            <a:ext cx="10160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165" b="false" i="false" u="none" strike="noStrike">
                <a:solidFill>
                  <a:srgbClr val="C2C2C2"/>
                </a:solidFill>
                <a:ea typeface="Arial"/>
              </a:rPr>
              <a:t>스킬</a:t>
            </a:r>
            <a:r>
              <a:rPr lang="en-US" sz="3165" b="false" i="false" u="none" strike="noStrike">
                <a:solidFill>
                  <a:srgbClr val="C2C2C2"/>
                </a:solidFill>
                <a:latin typeface="Arial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9258300" y="11112500"/>
            <a:ext cx="10668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165" b="false" i="false" u="none" strike="noStrike">
                <a:solidFill>
                  <a:srgbClr val="C2C2C2"/>
                </a:solidFill>
                <a:ea typeface="Arial"/>
              </a:rPr>
              <a:t>스킬</a:t>
            </a:r>
            <a:r>
              <a:rPr lang="en-US" sz="3165" b="false" i="false" u="none" strike="noStrike">
                <a:solidFill>
                  <a:srgbClr val="C2C2C2"/>
                </a:solidFill>
                <a:latin typeface="Arial"/>
              </a:rPr>
              <a:t>2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693400" y="11112500"/>
            <a:ext cx="10795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165" b="false" i="false" u="none" strike="noStrike">
                <a:solidFill>
                  <a:srgbClr val="C2C2C2"/>
                </a:solidFill>
                <a:ea typeface="Arial"/>
              </a:rPr>
              <a:t>스킬</a:t>
            </a:r>
            <a:r>
              <a:rPr lang="en-US" sz="3165" b="false" i="false" u="none" strike="noStrike">
                <a:solidFill>
                  <a:srgbClr val="C2C2C2"/>
                </a:solidFill>
                <a:latin typeface="Arial"/>
              </a:rPr>
              <a:t>3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39900" y="10414000"/>
            <a:ext cx="698500" cy="21082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1673" b="false" i="false" u="none" strike="noStrike">
                <a:solidFill>
                  <a:srgbClr val="FFFFFF"/>
                </a:solidFill>
                <a:ea typeface="Arial"/>
              </a:rPr>
              <a:t>아군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1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2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3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292600" y="10414000"/>
            <a:ext cx="698500" cy="21082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1673" b="false" i="false" u="none" strike="noStrike">
                <a:solidFill>
                  <a:srgbClr val="FFFFFF"/>
                </a:solidFill>
                <a:ea typeface="Arial"/>
              </a:rPr>
              <a:t>적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1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2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3</a:t>
            </a:r>
          </a:p>
          <a:p>
            <a:pPr algn="ctr" lvl="0">
              <a:lnSpc>
                <a:spcPct val="116199"/>
              </a:lnSpc>
            </a:pPr>
            <a:r>
              <a:rPr lang="en" sz="2545" b="false" i="false" u="none" strike="noStrike">
                <a:solidFill>
                  <a:srgbClr val="FFFFFF"/>
                </a:solidFill>
                <a:latin typeface="Arial"/>
              </a:rPr>
              <a:t>4</a:t>
            </a:r>
          </a:p>
        </p:txBody>
      </p:sp>
      <p:pic>
        <p:nvPicPr>
          <p:cNvPr name="Picture 27" id="27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400300" y="10769600"/>
            <a:ext cx="1676400" cy="279400"/>
          </a:xfrm>
          <a:prstGeom prst="rect">
            <a:avLst/>
          </a:prstGeom>
        </p:spPr>
      </p:pic>
      <p:pic>
        <p:nvPicPr>
          <p:cNvPr name="Picture 28" id="28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400300" y="11214100"/>
            <a:ext cx="1676400" cy="279400"/>
          </a:xfrm>
          <a:prstGeom prst="rect">
            <a:avLst/>
          </a:prstGeom>
        </p:spPr>
      </p:pic>
      <p:pic>
        <p:nvPicPr>
          <p:cNvPr name="Picture 29" id="29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400300" y="11671300"/>
            <a:ext cx="1676400" cy="279400"/>
          </a:xfrm>
          <a:prstGeom prst="rect">
            <a:avLst/>
          </a:prstGeom>
        </p:spPr>
      </p:pic>
      <p:pic>
        <p:nvPicPr>
          <p:cNvPr name="Picture 30" id="3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2400300" y="12128500"/>
            <a:ext cx="1676400" cy="279400"/>
          </a:xfrm>
          <a:prstGeom prst="rect">
            <a:avLst/>
          </a:prstGeom>
        </p:spPr>
      </p:pic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991100" y="10769600"/>
            <a:ext cx="1676400" cy="2794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991100" y="11214100"/>
            <a:ext cx="1676400" cy="2794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991100" y="11671300"/>
            <a:ext cx="1676400" cy="2794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4991100" y="12128500"/>
            <a:ext cx="1676400" cy="2794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2349500" y="7086600"/>
            <a:ext cx="431800" cy="647700"/>
          </a:xfrm>
          <a:prstGeom prst="rect">
            <a:avLst/>
          </a:prstGeom>
        </p:spPr>
      </p:pic>
      <p:sp>
        <p:nvSpPr>
          <p:cNvPr name="TextBox 36" id="36"/>
          <p:cNvSpPr txBox="true"/>
          <p:nvPr/>
        </p:nvSpPr>
        <p:spPr>
          <a:xfrm rot="0">
            <a:off x="2451100" y="7112000"/>
            <a:ext cx="3429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pic>
        <p:nvPicPr>
          <p:cNvPr name="Picture 37" id="37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3390900" y="7086600"/>
            <a:ext cx="431800" cy="647700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3454400" y="7112000"/>
            <a:ext cx="3937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pic>
        <p:nvPicPr>
          <p:cNvPr name="Picture 39" id="39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4394200" y="7112000"/>
            <a:ext cx="431800" cy="647700"/>
          </a:xfrm>
          <a:prstGeom prst="rect">
            <a:avLst/>
          </a:prstGeom>
        </p:spPr>
      </p:pic>
      <p:pic>
        <p:nvPicPr>
          <p:cNvPr name="Picture 40" id="40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5321300" y="7112000"/>
            <a:ext cx="431800" cy="647700"/>
          </a:xfrm>
          <a:prstGeom prst="rect">
            <a:avLst/>
          </a:prstGeom>
        </p:spPr>
      </p:pic>
      <p:sp>
        <p:nvSpPr>
          <p:cNvPr name="TextBox 41" id="41"/>
          <p:cNvSpPr txBox="true"/>
          <p:nvPr/>
        </p:nvSpPr>
        <p:spPr>
          <a:xfrm rot="0">
            <a:off x="4495800" y="7112000"/>
            <a:ext cx="4064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5397500" y="7112000"/>
            <a:ext cx="4191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pic>
        <p:nvPicPr>
          <p:cNvPr name="Picture 43" id="43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7683500" y="7086600"/>
            <a:ext cx="431800" cy="647700"/>
          </a:xfrm>
          <a:prstGeom prst="rect">
            <a:avLst/>
          </a:prstGeom>
        </p:spPr>
      </p:pic>
      <p:pic>
        <p:nvPicPr>
          <p:cNvPr name="Picture 44" id="44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8699500" y="7112000"/>
            <a:ext cx="431800" cy="647700"/>
          </a:xfrm>
          <a:prstGeom prst="rect">
            <a:avLst/>
          </a:prstGeom>
        </p:spPr>
      </p:pic>
      <p:pic>
        <p:nvPicPr>
          <p:cNvPr name="Picture 45" id="45"/>
          <p:cNvPicPr>
            <a:picLocks noChangeAspect="true"/>
          </p:cNvPicPr>
          <p:nvPr/>
        </p:nvPicPr>
        <p:blipFill>
          <a:blip r:embed="rId25"/>
          <a:stretch>
            <a:fillRect/>
          </a:stretch>
        </p:blipFill>
        <p:spPr>
          <a:xfrm rot="0">
            <a:off x="9804400" y="7099300"/>
            <a:ext cx="431800" cy="647700"/>
          </a:xfrm>
          <a:prstGeom prst="rect">
            <a:avLst/>
          </a:prstGeom>
        </p:spPr>
      </p:pic>
      <p:pic>
        <p:nvPicPr>
          <p:cNvPr name="Picture 46" id="46"/>
          <p:cNvPicPr>
            <a:picLocks noChangeAspect="true"/>
          </p:cNvPicPr>
          <p:nvPr/>
        </p:nvPicPr>
        <p:blipFill>
          <a:blip r:embed="rId26"/>
          <a:stretch>
            <a:fillRect/>
          </a:stretch>
        </p:blipFill>
        <p:spPr>
          <a:xfrm rot="0">
            <a:off x="11036300" y="7112000"/>
            <a:ext cx="431800" cy="647700"/>
          </a:xfrm>
          <a:prstGeom prst="rect">
            <a:avLst/>
          </a:prstGeom>
        </p:spPr>
      </p:pic>
      <p:sp>
        <p:nvSpPr>
          <p:cNvPr name="TextBox 47" id="47"/>
          <p:cNvSpPr txBox="true"/>
          <p:nvPr/>
        </p:nvSpPr>
        <p:spPr>
          <a:xfrm rot="0">
            <a:off x="7797800" y="7112000"/>
            <a:ext cx="3429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pic>
        <p:nvPicPr>
          <p:cNvPr name="Picture 48" id="48"/>
          <p:cNvPicPr>
            <a:picLocks noChangeAspect="true"/>
          </p:cNvPicPr>
          <p:nvPr/>
        </p:nvPicPr>
        <p:blipFill>
          <a:blip r:embed="rId27"/>
          <a:stretch>
            <a:fillRect/>
          </a:stretch>
        </p:blipFill>
        <p:spPr>
          <a:xfrm rot="0">
            <a:off x="2565400" y="5969000"/>
            <a:ext cx="8407400" cy="88900"/>
          </a:xfrm>
          <a:prstGeom prst="rect">
            <a:avLst/>
          </a:prstGeom>
        </p:spPr>
      </p:pic>
      <p:sp>
        <p:nvSpPr>
          <p:cNvPr name="TextBox 49" id="49"/>
          <p:cNvSpPr txBox="true"/>
          <p:nvPr/>
        </p:nvSpPr>
        <p:spPr>
          <a:xfrm rot="0">
            <a:off x="8788400" y="7112000"/>
            <a:ext cx="3937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867900" y="7112000"/>
            <a:ext cx="4064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1099800" y="7112000"/>
            <a:ext cx="4191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pic>
        <p:nvPicPr>
          <p:cNvPr name="Picture 52" id="52"/>
          <p:cNvPicPr>
            <a:picLocks noChangeAspect="true"/>
          </p:cNvPicPr>
          <p:nvPr/>
        </p:nvPicPr>
        <p:blipFill>
          <a:blip r:embed="rId28"/>
          <a:stretch>
            <a:fillRect/>
          </a:stretch>
        </p:blipFill>
        <p:spPr>
          <a:xfrm rot="0">
            <a:off x="2184400" y="5740400"/>
            <a:ext cx="533400" cy="533400"/>
          </a:xfrm>
          <a:prstGeom prst="rect">
            <a:avLst/>
          </a:prstGeom>
        </p:spPr>
      </p:pic>
      <p:pic>
        <p:nvPicPr>
          <p:cNvPr name="Picture 53" id="53"/>
          <p:cNvPicPr>
            <a:picLocks noChangeAspect="true"/>
          </p:cNvPicPr>
          <p:nvPr/>
        </p:nvPicPr>
        <p:blipFill>
          <a:blip r:embed="rId29"/>
          <a:stretch>
            <a:fillRect/>
          </a:stretch>
        </p:blipFill>
        <p:spPr>
          <a:xfrm rot="0">
            <a:off x="2247900" y="5676900"/>
            <a:ext cx="431800" cy="647700"/>
          </a:xfrm>
          <a:prstGeom prst="rect">
            <a:avLst/>
          </a:prstGeom>
        </p:spPr>
      </p:pic>
      <p:sp>
        <p:nvSpPr>
          <p:cNvPr name="TextBox 54" id="54"/>
          <p:cNvSpPr txBox="true"/>
          <p:nvPr/>
        </p:nvSpPr>
        <p:spPr>
          <a:xfrm rot="0">
            <a:off x="2349500" y="5702300"/>
            <a:ext cx="3429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pic>
        <p:nvPicPr>
          <p:cNvPr name="Picture 55" id="55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2832100" y="5676900"/>
            <a:ext cx="431800" cy="647700"/>
          </a:xfrm>
          <a:prstGeom prst="rect">
            <a:avLst/>
          </a:prstGeom>
        </p:spPr>
      </p:pic>
      <p:pic>
        <p:nvPicPr>
          <p:cNvPr name="Picture 56" id="56"/>
          <p:cNvPicPr>
            <a:picLocks noChangeAspect="true"/>
          </p:cNvPicPr>
          <p:nvPr/>
        </p:nvPicPr>
        <p:blipFill>
          <a:blip r:embed="rId30"/>
          <a:stretch>
            <a:fillRect/>
          </a:stretch>
        </p:blipFill>
        <p:spPr>
          <a:xfrm rot="0">
            <a:off x="3924300" y="5664200"/>
            <a:ext cx="431800" cy="647700"/>
          </a:xfrm>
          <a:prstGeom prst="rect">
            <a:avLst/>
          </a:prstGeom>
        </p:spPr>
      </p:pic>
      <p:sp>
        <p:nvSpPr>
          <p:cNvPr name="TextBox 57" id="57"/>
          <p:cNvSpPr txBox="true"/>
          <p:nvPr/>
        </p:nvSpPr>
        <p:spPr>
          <a:xfrm rot="0">
            <a:off x="2921000" y="5676900"/>
            <a:ext cx="3937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4000500" y="5676900"/>
            <a:ext cx="4064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pic>
        <p:nvPicPr>
          <p:cNvPr name="Picture 59" id="59"/>
          <p:cNvPicPr>
            <a:picLocks noChangeAspect="true"/>
          </p:cNvPicPr>
          <p:nvPr/>
        </p:nvPicPr>
        <p:blipFill>
          <a:blip r:embed="rId31"/>
          <a:stretch>
            <a:fillRect/>
          </a:stretch>
        </p:blipFill>
        <p:spPr>
          <a:xfrm rot="0">
            <a:off x="10236200" y="5740400"/>
            <a:ext cx="431800" cy="647700"/>
          </a:xfrm>
          <a:prstGeom prst="rect">
            <a:avLst/>
          </a:prstGeom>
        </p:spPr>
      </p:pic>
      <p:sp>
        <p:nvSpPr>
          <p:cNvPr name="TextBox 60" id="60"/>
          <p:cNvSpPr txBox="true"/>
          <p:nvPr/>
        </p:nvSpPr>
        <p:spPr>
          <a:xfrm rot="0">
            <a:off x="10299700" y="5740400"/>
            <a:ext cx="4191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pic>
        <p:nvPicPr>
          <p:cNvPr name="Picture 61" id="61"/>
          <p:cNvPicPr>
            <a:picLocks noChangeAspect="true"/>
          </p:cNvPicPr>
          <p:nvPr/>
        </p:nvPicPr>
        <p:blipFill>
          <a:blip r:embed="rId32"/>
          <a:stretch>
            <a:fillRect/>
          </a:stretch>
        </p:blipFill>
        <p:spPr>
          <a:xfrm rot="0">
            <a:off x="4495800" y="5664200"/>
            <a:ext cx="431800" cy="647700"/>
          </a:xfrm>
          <a:prstGeom prst="rect">
            <a:avLst/>
          </a:prstGeom>
        </p:spPr>
      </p:pic>
      <p:sp>
        <p:nvSpPr>
          <p:cNvPr name="TextBox 62" id="62"/>
          <p:cNvSpPr txBox="true"/>
          <p:nvPr/>
        </p:nvSpPr>
        <p:spPr>
          <a:xfrm rot="0">
            <a:off x="4559300" y="5664200"/>
            <a:ext cx="4191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pic>
        <p:nvPicPr>
          <p:cNvPr name="Picture 63" id="6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5245100" y="5664200"/>
            <a:ext cx="431800" cy="647700"/>
          </a:xfrm>
          <a:prstGeom prst="rect">
            <a:avLst/>
          </a:prstGeom>
        </p:spPr>
      </p:pic>
      <p:sp>
        <p:nvSpPr>
          <p:cNvPr name="TextBox 64" id="64"/>
          <p:cNvSpPr txBox="true"/>
          <p:nvPr/>
        </p:nvSpPr>
        <p:spPr>
          <a:xfrm rot="0">
            <a:off x="5308600" y="5689600"/>
            <a:ext cx="3937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pic>
        <p:nvPicPr>
          <p:cNvPr name="Picture 65" id="65"/>
          <p:cNvPicPr>
            <a:picLocks noChangeAspect="true"/>
          </p:cNvPicPr>
          <p:nvPr/>
        </p:nvPicPr>
        <p:blipFill>
          <a:blip r:embed="rId33"/>
          <a:stretch>
            <a:fillRect/>
          </a:stretch>
        </p:blipFill>
        <p:spPr>
          <a:xfrm rot="0">
            <a:off x="5829300" y="5676900"/>
            <a:ext cx="431800" cy="647700"/>
          </a:xfrm>
          <a:prstGeom prst="rect">
            <a:avLst/>
          </a:prstGeom>
        </p:spPr>
      </p:pic>
      <p:sp>
        <p:nvSpPr>
          <p:cNvPr name="TextBox 66" id="66"/>
          <p:cNvSpPr txBox="true"/>
          <p:nvPr/>
        </p:nvSpPr>
        <p:spPr>
          <a:xfrm rot="0">
            <a:off x="5930900" y="5676900"/>
            <a:ext cx="4064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pic>
        <p:nvPicPr>
          <p:cNvPr name="Picture 67" id="67"/>
          <p:cNvPicPr>
            <a:picLocks noChangeAspect="true"/>
          </p:cNvPicPr>
          <p:nvPr/>
        </p:nvPicPr>
        <p:blipFill>
          <a:blip r:embed="rId34"/>
          <a:stretch>
            <a:fillRect/>
          </a:stretch>
        </p:blipFill>
        <p:spPr>
          <a:xfrm rot="0">
            <a:off x="7721600" y="5689600"/>
            <a:ext cx="431800" cy="647700"/>
          </a:xfrm>
          <a:prstGeom prst="rect">
            <a:avLst/>
          </a:prstGeom>
        </p:spPr>
      </p:pic>
      <p:sp>
        <p:nvSpPr>
          <p:cNvPr name="TextBox 68" id="68"/>
          <p:cNvSpPr txBox="true"/>
          <p:nvPr/>
        </p:nvSpPr>
        <p:spPr>
          <a:xfrm rot="0">
            <a:off x="7835900" y="5715000"/>
            <a:ext cx="3429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name="TextBox 69" id="69"/>
          <p:cNvSpPr txBox="true"/>
          <p:nvPr/>
        </p:nvSpPr>
        <p:spPr>
          <a:xfrm rot="0">
            <a:off x="5994400" y="6362700"/>
            <a:ext cx="1333500" cy="5207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" sz="2929" b="true" i="false" u="none" strike="noStrike">
                <a:solidFill>
                  <a:srgbClr val="FFFFFF"/>
                </a:solidFill>
                <a:latin typeface="Arial"/>
              </a:rPr>
              <a:t>turn </a:t>
            </a:r>
            <a:r>
              <a:rPr lang="en" sz="2929" b="true" i="false" u="none" strike="noStrike">
                <a:solidFill>
                  <a:srgbClr val="FFFFFF"/>
                </a:solidFill>
                <a:latin typeface="Arial"/>
              </a:rPr>
              <a:t>1</a:t>
            </a:r>
          </a:p>
        </p:txBody>
      </p:sp>
      <p:sp>
        <p:nvSpPr>
          <p:cNvPr name="TextBox 70" id="70"/>
          <p:cNvSpPr txBox="true"/>
          <p:nvPr/>
        </p:nvSpPr>
        <p:spPr>
          <a:xfrm rot="0">
            <a:off x="12192000" y="6527800"/>
            <a:ext cx="10553700" cy="56134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속도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바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: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왼쪽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끝으로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차례가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끝날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때마다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나아가며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,</a:t>
            </a:r>
          </a:p>
          <a:p>
            <a:pPr algn="l" lvl="0">
              <a:lnSpc>
                <a:spcPct val="116199"/>
              </a:lnSpc>
            </a:pP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 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왼쪽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끝에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먼저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닿는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캐릭터가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행동한다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 lvl="0">
              <a:lnSpc>
                <a:spcPct val="116199"/>
              </a:lnSpc>
            </a:pPr>
            <a:r>
              <a:rPr lang="en" sz="3944" b="false" i="false" u="none" strike="noStrike">
                <a:solidFill>
                  <a:srgbClr val="000000"/>
                </a:solidFill>
                <a:latin typeface="Arial"/>
              </a:rPr>
              <a:t/>
            </a:r>
          </a:p>
          <a:p>
            <a:pPr algn="l" lvl="0">
              <a:lnSpc>
                <a:spcPct val="116199"/>
              </a:lnSpc>
            </a:pP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스킬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:     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각각의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쿨타임을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가지고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마지막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스킬은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보통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                 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필살기이다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.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모든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공격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대상은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랜덤이다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 lvl="0">
              <a:lnSpc>
                <a:spcPct val="116199"/>
              </a:lnSpc>
            </a:pPr>
            <a:r>
              <a:rPr lang="en" sz="3944" b="false" i="false" u="none" strike="noStrike">
                <a:solidFill>
                  <a:srgbClr val="000000"/>
                </a:solidFill>
                <a:latin typeface="Arial"/>
              </a:rPr>
              <a:t/>
            </a:r>
          </a:p>
          <a:p>
            <a:pPr algn="l" lvl="0">
              <a:lnSpc>
                <a:spcPct val="116199"/>
              </a:lnSpc>
            </a:pP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체력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바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: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좌측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하단에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체력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바를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통해서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현재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체력의</a:t>
            </a:r>
          </a:p>
          <a:p>
            <a:pPr algn="l" lvl="0">
              <a:lnSpc>
                <a:spcPct val="116199"/>
              </a:lnSpc>
            </a:pP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             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상태를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확인할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수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있다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</p:txBody>
      </p:sp>
      <p:sp>
        <p:nvSpPr>
          <p:cNvPr name="TextBox 71" id="71"/>
          <p:cNvSpPr txBox="true"/>
          <p:nvPr/>
        </p:nvSpPr>
        <p:spPr>
          <a:xfrm rot="0">
            <a:off x="7708900" y="2336800"/>
            <a:ext cx="7226300" cy="6985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ui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시스템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(1)</a:t>
            </a:r>
          </a:p>
        </p:txBody>
      </p:sp>
      <p:pic>
        <p:nvPicPr>
          <p:cNvPr name="Picture 72" id="72"/>
          <p:cNvPicPr>
            <a:picLocks noChangeAspect="true"/>
          </p:cNvPicPr>
          <p:nvPr/>
        </p:nvPicPr>
        <p:blipFill>
          <a:blip r:embed="rId35"/>
          <a:stretch>
            <a:fillRect/>
          </a:stretch>
        </p:blipFill>
        <p:spPr>
          <a:xfrm rot="0">
            <a:off x="7162800" y="1409700"/>
            <a:ext cx="152400" cy="1625600"/>
          </a:xfrm>
          <a:prstGeom prst="rect">
            <a:avLst/>
          </a:prstGeom>
        </p:spPr>
      </p:pic>
      <p:sp>
        <p:nvSpPr>
          <p:cNvPr name="TextBox 73" id="73"/>
          <p:cNvSpPr txBox="true"/>
          <p:nvPr/>
        </p:nvSpPr>
        <p:spPr>
          <a:xfrm rot="0">
            <a:off x="1739900" y="1409700"/>
            <a:ext cx="5422900" cy="18542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10409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예시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1371600" y="1041400"/>
            <a:ext cx="21564600" cy="11633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7708900" y="2336800"/>
            <a:ext cx="7226300" cy="6985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ui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시스템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(2)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62800" y="1409700"/>
            <a:ext cx="152400" cy="1625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39900" y="1409700"/>
            <a:ext cx="5422900" cy="18542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10409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예시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12900" y="10058400"/>
            <a:ext cx="10464800" cy="2438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12900" y="8699500"/>
            <a:ext cx="5219700" cy="17145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6819900" y="8699500"/>
            <a:ext cx="5257800" cy="1714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9829800" y="7581900"/>
            <a:ext cx="2362200" cy="23622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6819900" y="7188200"/>
            <a:ext cx="2362200" cy="23622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953500" y="7188200"/>
            <a:ext cx="2362200" cy="2362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7594600" y="7581900"/>
            <a:ext cx="2362200" cy="23622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2349500" y="7086600"/>
            <a:ext cx="431800" cy="647700"/>
          </a:xfrm>
          <a:prstGeom prst="rect">
            <a:avLst/>
          </a:prstGeom>
        </p:spPr>
      </p:pic>
      <p:sp>
        <p:nvSpPr>
          <p:cNvPr name="TextBox 16" id="16"/>
          <p:cNvSpPr txBox="true"/>
          <p:nvPr/>
        </p:nvSpPr>
        <p:spPr>
          <a:xfrm rot="0">
            <a:off x="2451100" y="7112000"/>
            <a:ext cx="3429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pic>
        <p:nvPicPr>
          <p:cNvPr name="Picture 17" id="17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3390900" y="7086600"/>
            <a:ext cx="431800" cy="647700"/>
          </a:xfrm>
          <a:prstGeom prst="rect">
            <a:avLst/>
          </a:prstGeom>
        </p:spPr>
      </p:pic>
      <p:sp>
        <p:nvSpPr>
          <p:cNvPr name="TextBox 18" id="18"/>
          <p:cNvSpPr txBox="true"/>
          <p:nvPr/>
        </p:nvSpPr>
        <p:spPr>
          <a:xfrm rot="0">
            <a:off x="3454400" y="7112000"/>
            <a:ext cx="3937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pic>
        <p:nvPicPr>
          <p:cNvPr name="Picture 19" id="19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4394200" y="7112000"/>
            <a:ext cx="431800" cy="6477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5321300" y="7112000"/>
            <a:ext cx="431800" cy="6477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4495800" y="7112000"/>
            <a:ext cx="4064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397500" y="7112000"/>
            <a:ext cx="4191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pic>
        <p:nvPicPr>
          <p:cNvPr name="Picture 23" id="23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7683500" y="7086600"/>
            <a:ext cx="431800" cy="6477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8699500" y="7112000"/>
            <a:ext cx="431800" cy="6477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9804400" y="7099300"/>
            <a:ext cx="431800" cy="647700"/>
          </a:xfrm>
          <a:prstGeom prst="rect">
            <a:avLst/>
          </a:prstGeom>
        </p:spPr>
      </p:pic>
      <p:pic>
        <p:nvPicPr>
          <p:cNvPr name="Picture 26" id="26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11036300" y="7112000"/>
            <a:ext cx="431800" cy="647700"/>
          </a:xfrm>
          <a:prstGeom prst="rect">
            <a:avLst/>
          </a:prstGeom>
        </p:spPr>
      </p:pic>
      <p:sp>
        <p:nvSpPr>
          <p:cNvPr name="TextBox 27" id="27"/>
          <p:cNvSpPr txBox="true"/>
          <p:nvPr/>
        </p:nvSpPr>
        <p:spPr>
          <a:xfrm rot="0">
            <a:off x="7797800" y="7112000"/>
            <a:ext cx="3429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1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788400" y="7112000"/>
            <a:ext cx="3937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2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9867900" y="7112000"/>
            <a:ext cx="4064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3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099800" y="7112000"/>
            <a:ext cx="419100" cy="596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384" b="false" i="false" u="none" strike="noStrike">
                <a:solidFill>
                  <a:srgbClr val="000000"/>
                </a:solidFill>
                <a:latin typeface="Arial"/>
              </a:rPr>
              <a:t>4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1739900" y="10007600"/>
            <a:ext cx="1422400" cy="14224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3098800" y="10007600"/>
            <a:ext cx="1422400" cy="14224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0"/>
          <a:stretch>
            <a:fillRect/>
          </a:stretch>
        </p:blipFill>
        <p:spPr>
          <a:xfrm rot="0">
            <a:off x="4521200" y="10071100"/>
            <a:ext cx="1422400" cy="13208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5943600" y="10121900"/>
            <a:ext cx="1422400" cy="1320800"/>
          </a:xfrm>
          <a:prstGeom prst="rect">
            <a:avLst/>
          </a:prstGeom>
        </p:spPr>
      </p:pic>
      <p:pic>
        <p:nvPicPr>
          <p:cNvPr name="Picture 35" id="35"/>
          <p:cNvPicPr>
            <a:picLocks noChangeAspect="true"/>
          </p:cNvPicPr>
          <p:nvPr/>
        </p:nvPicPr>
        <p:blipFill>
          <a:blip r:embed="rId22"/>
          <a:stretch>
            <a:fillRect/>
          </a:stretch>
        </p:blipFill>
        <p:spPr>
          <a:xfrm rot="0">
            <a:off x="7302500" y="10121900"/>
            <a:ext cx="1320800" cy="1320800"/>
          </a:xfrm>
          <a:prstGeom prst="rect">
            <a:avLst/>
          </a:prstGeom>
        </p:spPr>
      </p:pic>
      <p:pic>
        <p:nvPicPr>
          <p:cNvPr name="Picture 36" id="36"/>
          <p:cNvPicPr>
            <a:picLocks noChangeAspect="true"/>
          </p:cNvPicPr>
          <p:nvPr/>
        </p:nvPicPr>
        <p:blipFill>
          <a:blip r:embed="rId23"/>
          <a:stretch>
            <a:fillRect/>
          </a:stretch>
        </p:blipFill>
        <p:spPr>
          <a:xfrm rot="0">
            <a:off x="8597900" y="10121900"/>
            <a:ext cx="1320800" cy="1320800"/>
          </a:xfrm>
          <a:prstGeom prst="rect">
            <a:avLst/>
          </a:prstGeom>
        </p:spPr>
      </p:pic>
      <p:pic>
        <p:nvPicPr>
          <p:cNvPr name="Picture 37" id="37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612900" y="7581900"/>
            <a:ext cx="2362200" cy="2362200"/>
          </a:xfrm>
          <a:prstGeom prst="rect">
            <a:avLst/>
          </a:prstGeom>
        </p:spPr>
      </p:pic>
      <p:sp>
        <p:nvSpPr>
          <p:cNvPr name="TextBox 38" id="38"/>
          <p:cNvSpPr txBox="true"/>
          <p:nvPr/>
        </p:nvSpPr>
        <p:spPr>
          <a:xfrm rot="0">
            <a:off x="12192000" y="6731000"/>
            <a:ext cx="10553700" cy="28067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전투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전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,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스테이지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준비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상태에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들어가서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출전할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캐릭터를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고를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수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있다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l" lvl="0">
              <a:lnSpc>
                <a:spcPct val="116199"/>
              </a:lnSpc>
            </a:pPr>
            <a:r>
              <a:rPr lang="en" sz="3944" b="false" i="false" u="none" strike="noStrike">
                <a:solidFill>
                  <a:srgbClr val="000000"/>
                </a:solidFill>
                <a:latin typeface="Arial"/>
              </a:rPr>
              <a:t/>
            </a:r>
          </a:p>
          <a:p>
            <a:pPr algn="l" lvl="0">
              <a:lnSpc>
                <a:spcPct val="116199"/>
              </a:lnSpc>
            </a:pP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1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번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자리는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주인공으로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44" b="false" i="false" u="none" strike="noStrike">
                <a:solidFill>
                  <a:srgbClr val="000000"/>
                </a:solidFill>
                <a:ea typeface="Arial"/>
              </a:rPr>
              <a:t>고정된다</a:t>
            </a:r>
            <a:r>
              <a:rPr lang="en-US" sz="3944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1371600" y="1041400"/>
            <a:ext cx="21564600" cy="11633200"/>
          </a:xfrm>
          <a:prstGeom prst="rect">
            <a:avLst/>
          </a:prstGeom>
        </p:spPr>
      </p:pic>
      <p:sp>
        <p:nvSpPr>
          <p:cNvPr name="TextBox 5" id="5"/>
          <p:cNvSpPr txBox="true"/>
          <p:nvPr/>
        </p:nvSpPr>
        <p:spPr>
          <a:xfrm rot="0">
            <a:off x="8610600" y="2336800"/>
            <a:ext cx="7226300" cy="6985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강화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및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뽑기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8064500" y="1409700"/>
            <a:ext cx="152400" cy="1625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39900" y="1409700"/>
            <a:ext cx="6553200" cy="18542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비전투</a:t>
            </a:r>
            <a:r>
              <a:rPr lang="en-US" sz="10409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예시</a:t>
            </a:r>
          </a:p>
        </p:txBody>
      </p: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083300" y="3517900"/>
            <a:ext cx="3949700" cy="4419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59000" y="3517900"/>
            <a:ext cx="3937000" cy="4419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>
            <a:alphaModFix amt="80000"/>
          </a:blip>
          <a:stretch>
            <a:fillRect/>
          </a:stretch>
        </p:blipFill>
        <p:spPr>
          <a:xfrm rot="0">
            <a:off x="2641600" y="3886200"/>
            <a:ext cx="6908800" cy="37211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755900" y="5562600"/>
            <a:ext cx="1016000" cy="10160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4229100" y="5562600"/>
            <a:ext cx="1016000" cy="10160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6731000" y="5562600"/>
            <a:ext cx="1092200" cy="10160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755900" y="6350000"/>
            <a:ext cx="1016000" cy="1016000"/>
          </a:xfrm>
          <a:prstGeom prst="rect">
            <a:avLst/>
          </a:prstGeom>
        </p:spPr>
      </p:pic>
      <p:pic>
        <p:nvPicPr>
          <p:cNvPr name="Picture 15" id="15"/>
          <p:cNvPicPr>
            <a:picLocks noChangeAspect="true"/>
          </p:cNvPicPr>
          <p:nvPr/>
        </p:nvPicPr>
        <p:blipFill>
          <a:blip r:embed="rId13"/>
          <a:stretch>
            <a:fillRect/>
          </a:stretch>
        </p:blipFill>
        <p:spPr>
          <a:xfrm rot="0">
            <a:off x="5486400" y="6350000"/>
            <a:ext cx="1016000" cy="1016000"/>
          </a:xfrm>
          <a:prstGeom prst="rect">
            <a:avLst/>
          </a:prstGeom>
        </p:spPr>
      </p:pic>
      <p:pic>
        <p:nvPicPr>
          <p:cNvPr name="Picture 16" id="16"/>
          <p:cNvPicPr>
            <a:picLocks noChangeAspect="true"/>
          </p:cNvPicPr>
          <p:nvPr/>
        </p:nvPicPr>
        <p:blipFill>
          <a:blip r:embed="rId14"/>
          <a:stretch>
            <a:fillRect/>
          </a:stretch>
        </p:blipFill>
        <p:spPr>
          <a:xfrm rot="0">
            <a:off x="5588000" y="5791200"/>
            <a:ext cx="787400" cy="787400"/>
          </a:xfrm>
          <a:prstGeom prst="rect">
            <a:avLst/>
          </a:prstGeom>
        </p:spPr>
      </p:pic>
      <p:pic>
        <p:nvPicPr>
          <p:cNvPr name="Picture 17" id="17"/>
          <p:cNvPicPr>
            <a:picLocks noChangeAspect="true"/>
          </p:cNvPicPr>
          <p:nvPr/>
        </p:nvPicPr>
        <p:blipFill>
          <a:blip r:embed="rId15"/>
          <a:stretch>
            <a:fillRect/>
          </a:stretch>
        </p:blipFill>
        <p:spPr>
          <a:xfrm rot="0">
            <a:off x="4051300" y="6350000"/>
            <a:ext cx="1016000" cy="1016000"/>
          </a:xfrm>
          <a:prstGeom prst="rect">
            <a:avLst/>
          </a:prstGeom>
        </p:spPr>
      </p:pic>
      <p:pic>
        <p:nvPicPr>
          <p:cNvPr name="Picture 18" id="18"/>
          <p:cNvPicPr>
            <a:picLocks noChangeAspect="true"/>
          </p:cNvPicPr>
          <p:nvPr/>
        </p:nvPicPr>
        <p:blipFill>
          <a:blip r:embed="rId16"/>
          <a:stretch>
            <a:fillRect/>
          </a:stretch>
        </p:blipFill>
        <p:spPr>
          <a:xfrm rot="0">
            <a:off x="8331200" y="5562600"/>
            <a:ext cx="1016000" cy="1016000"/>
          </a:xfrm>
          <a:prstGeom prst="rect">
            <a:avLst/>
          </a:prstGeom>
        </p:spPr>
      </p:pic>
      <p:pic>
        <p:nvPicPr>
          <p:cNvPr name="Picture 19" id="19"/>
          <p:cNvPicPr>
            <a:picLocks noChangeAspect="true"/>
          </p:cNvPicPr>
          <p:nvPr/>
        </p:nvPicPr>
        <p:blipFill>
          <a:blip r:embed="rId17"/>
          <a:stretch>
            <a:fillRect/>
          </a:stretch>
        </p:blipFill>
        <p:spPr>
          <a:xfrm rot="0">
            <a:off x="6769100" y="6350000"/>
            <a:ext cx="1016000" cy="1016000"/>
          </a:xfrm>
          <a:prstGeom prst="rect">
            <a:avLst/>
          </a:prstGeom>
        </p:spPr>
      </p:pic>
      <p:pic>
        <p:nvPicPr>
          <p:cNvPr name="Picture 20" id="20"/>
          <p:cNvPicPr>
            <a:picLocks noChangeAspect="true"/>
          </p:cNvPicPr>
          <p:nvPr/>
        </p:nvPicPr>
        <p:blipFill>
          <a:blip r:embed="rId18"/>
          <a:stretch>
            <a:fillRect/>
          </a:stretch>
        </p:blipFill>
        <p:spPr>
          <a:xfrm rot="0">
            <a:off x="8216900" y="6362700"/>
            <a:ext cx="1130300" cy="1054100"/>
          </a:xfrm>
          <a:prstGeom prst="rect">
            <a:avLst/>
          </a:prstGeom>
        </p:spPr>
      </p:pic>
      <p:sp>
        <p:nvSpPr>
          <p:cNvPr name="TextBox 21" id="21"/>
          <p:cNvSpPr txBox="true"/>
          <p:nvPr/>
        </p:nvSpPr>
        <p:spPr>
          <a:xfrm rot="0">
            <a:off x="5346700" y="4241800"/>
            <a:ext cx="16129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174" b="false" i="false" u="none" strike="noStrike">
                <a:solidFill>
                  <a:srgbClr val="000000"/>
                </a:solidFill>
                <a:ea typeface="Arial"/>
              </a:rPr>
              <a:t>보유</a:t>
            </a:r>
            <a:r>
              <a:rPr lang="en-US" sz="3174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174" b="false" i="false" u="none" strike="noStrike">
                <a:solidFill>
                  <a:srgbClr val="000000"/>
                </a:solidFill>
                <a:ea typeface="Arial"/>
              </a:rPr>
              <a:t>영웅</a:t>
            </a:r>
          </a:p>
        </p:txBody>
      </p:sp>
      <p:pic>
        <p:nvPicPr>
          <p:cNvPr name="Picture 22" id="22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1201400" y="8051800"/>
            <a:ext cx="3949700" cy="4419600"/>
          </a:xfrm>
          <a:prstGeom prst="rect">
            <a:avLst/>
          </a:prstGeom>
        </p:spPr>
      </p:pic>
      <p:pic>
        <p:nvPicPr>
          <p:cNvPr name="Picture 23" id="23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7277100" y="8051800"/>
            <a:ext cx="3937000" cy="4419600"/>
          </a:xfrm>
          <a:prstGeom prst="rect">
            <a:avLst/>
          </a:prstGeom>
        </p:spPr>
      </p:pic>
      <p:pic>
        <p:nvPicPr>
          <p:cNvPr name="Picture 24" id="24"/>
          <p:cNvPicPr>
            <a:picLocks noChangeAspect="true"/>
          </p:cNvPicPr>
          <p:nvPr/>
        </p:nvPicPr>
        <p:blipFill>
          <a:blip r:embed="rId20">
            <a:alphaModFix amt="80000"/>
          </a:blip>
          <a:stretch>
            <a:fillRect/>
          </a:stretch>
        </p:blipFill>
        <p:spPr>
          <a:xfrm rot="0">
            <a:off x="7759700" y="8420100"/>
            <a:ext cx="6908800" cy="3721100"/>
          </a:xfrm>
          <a:prstGeom prst="rect">
            <a:avLst/>
          </a:prstGeom>
        </p:spPr>
      </p:pic>
      <p:pic>
        <p:nvPicPr>
          <p:cNvPr name="Picture 25" id="25"/>
          <p:cNvPicPr>
            <a:picLocks noChangeAspect="true"/>
          </p:cNvPicPr>
          <p:nvPr/>
        </p:nvPicPr>
        <p:blipFill>
          <a:blip r:embed="rId21"/>
          <a:stretch>
            <a:fillRect/>
          </a:stretch>
        </p:blipFill>
        <p:spPr>
          <a:xfrm rot="0">
            <a:off x="8064500" y="8636000"/>
            <a:ext cx="3276600" cy="3276600"/>
          </a:xfrm>
          <a:prstGeom prst="rect">
            <a:avLst/>
          </a:prstGeom>
        </p:spPr>
      </p:pic>
      <p:sp>
        <p:nvSpPr>
          <p:cNvPr name="TextBox 26" id="26"/>
          <p:cNvSpPr txBox="true"/>
          <p:nvPr/>
        </p:nvSpPr>
        <p:spPr>
          <a:xfrm rot="0">
            <a:off x="12192000" y="8851900"/>
            <a:ext cx="8255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3174" b="false" i="false" u="none" strike="noStrike">
                <a:solidFill>
                  <a:srgbClr val="000000"/>
                </a:solidFill>
                <a:ea typeface="Arial"/>
              </a:rPr>
              <a:t>강화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887200" y="9804400"/>
            <a:ext cx="14351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3174" b="false" i="false" u="none" strike="noStrike">
                <a:solidFill>
                  <a:srgbClr val="000000"/>
                </a:solidFill>
                <a:highlight>
                  <a:srgbClr val="E4F0D5"/>
                </a:highlight>
                <a:latin typeface="Arial"/>
              </a:rPr>
              <a:t>str </a:t>
            </a:r>
            <a:r>
              <a:rPr lang="ko-KR" sz="3174" b="false" i="false" u="none" strike="noStrike">
                <a:solidFill>
                  <a:srgbClr val="000000"/>
                </a:solidFill>
                <a:highlight>
                  <a:srgbClr val="E4F0D5"/>
                </a:highlight>
                <a:ea typeface="Arial"/>
              </a:rPr>
              <a:t>강화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1899900" y="10515600"/>
            <a:ext cx="13970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3174" b="false" i="false" u="none" strike="noStrike">
                <a:solidFill>
                  <a:srgbClr val="000000"/>
                </a:solidFill>
                <a:highlight>
                  <a:srgbClr val="E4F0D5"/>
                </a:highlight>
                <a:latin typeface="Arial"/>
              </a:rPr>
              <a:t>hp </a:t>
            </a:r>
            <a:r>
              <a:rPr lang="ko-KR" sz="3174" b="false" i="false" u="none" strike="noStrike">
                <a:solidFill>
                  <a:srgbClr val="000000"/>
                </a:solidFill>
                <a:highlight>
                  <a:srgbClr val="E4F0D5"/>
                </a:highlight>
                <a:ea typeface="Arial"/>
              </a:rPr>
              <a:t>강화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557000" y="11226800"/>
            <a:ext cx="2082800" cy="558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3174" b="false" i="false" u="none" strike="noStrike">
                <a:solidFill>
                  <a:srgbClr val="000000"/>
                </a:solidFill>
                <a:highlight>
                  <a:srgbClr val="E4F0D5"/>
                </a:highlight>
                <a:latin typeface="Arial"/>
              </a:rPr>
              <a:t>speed </a:t>
            </a:r>
            <a:r>
              <a:rPr lang="ko-KR" sz="3174" b="false" i="false" u="none" strike="noStrike">
                <a:solidFill>
                  <a:srgbClr val="000000"/>
                </a:solidFill>
                <a:highlight>
                  <a:srgbClr val="E4F0D5"/>
                </a:highlight>
                <a:ea typeface="Arial"/>
              </a:rPr>
              <a:t>강화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849100" y="9309100"/>
            <a:ext cx="1447800" cy="3429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912" b="false" i="false" u="none" strike="noStrike">
                <a:solidFill>
                  <a:srgbClr val="000000"/>
                </a:solidFill>
                <a:ea typeface="Arial"/>
              </a:rPr>
              <a:t>보유</a:t>
            </a:r>
            <a:r>
              <a:rPr lang="en-US" sz="1912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912" b="false" i="false" u="none" strike="noStrike">
                <a:solidFill>
                  <a:srgbClr val="000000"/>
                </a:solidFill>
                <a:ea typeface="Arial"/>
              </a:rPr>
              <a:t>강화석</a:t>
            </a:r>
            <a:r>
              <a:rPr lang="en-US" sz="1912" b="false" i="false" u="none" strike="noStrike">
                <a:solidFill>
                  <a:srgbClr val="000000"/>
                </a:solidFill>
                <a:latin typeface="Arial"/>
              </a:rPr>
              <a:t>: 2</a:t>
            </a:r>
          </a:p>
        </p:txBody>
      </p:sp>
      <p:pic>
        <p:nvPicPr>
          <p:cNvPr name="Picture 31" id="31"/>
          <p:cNvPicPr>
            <a:picLocks noChangeAspect="true"/>
          </p:cNvPicPr>
          <p:nvPr/>
        </p:nvPicPr>
        <p:blipFill>
          <a:blip r:embed="rId19"/>
          <a:stretch>
            <a:fillRect/>
          </a:stretch>
        </p:blipFill>
        <p:spPr>
          <a:xfrm rot="0">
            <a:off x="17437100" y="3517900"/>
            <a:ext cx="3949700" cy="4419600"/>
          </a:xfrm>
          <a:prstGeom prst="rect">
            <a:avLst/>
          </a:prstGeom>
        </p:spPr>
      </p:pic>
      <p:pic>
        <p:nvPicPr>
          <p:cNvPr name="Picture 32" id="32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3525500" y="3517900"/>
            <a:ext cx="3937000" cy="4419600"/>
          </a:xfrm>
          <a:prstGeom prst="rect">
            <a:avLst/>
          </a:prstGeom>
        </p:spPr>
      </p:pic>
      <p:pic>
        <p:nvPicPr>
          <p:cNvPr name="Picture 33" id="33"/>
          <p:cNvPicPr>
            <a:picLocks noChangeAspect="true"/>
          </p:cNvPicPr>
          <p:nvPr/>
        </p:nvPicPr>
        <p:blipFill>
          <a:blip r:embed="rId22">
            <a:alphaModFix amt="80000"/>
          </a:blip>
          <a:stretch>
            <a:fillRect/>
          </a:stretch>
        </p:blipFill>
        <p:spPr>
          <a:xfrm rot="0">
            <a:off x="14008100" y="3886200"/>
            <a:ext cx="6908800" cy="3721100"/>
          </a:xfrm>
          <a:prstGeom prst="rect">
            <a:avLst/>
          </a:prstGeom>
        </p:spPr>
      </p:pic>
      <p:pic>
        <p:nvPicPr>
          <p:cNvPr name="Picture 34" id="34"/>
          <p:cNvPicPr>
            <a:picLocks noChangeAspect="true"/>
          </p:cNvPicPr>
          <p:nvPr/>
        </p:nvPicPr>
        <p:blipFill>
          <a:blip r:embed="rId23">
            <a:alphaModFix amt="80000"/>
          </a:blip>
          <a:stretch>
            <a:fillRect/>
          </a:stretch>
        </p:blipFill>
        <p:spPr>
          <a:xfrm rot="0">
            <a:off x="17449800" y="4102100"/>
            <a:ext cx="2984500" cy="3416300"/>
          </a:xfrm>
          <a:prstGeom prst="rect">
            <a:avLst/>
          </a:prstGeom>
        </p:spPr>
      </p:pic>
      <p:sp>
        <p:nvSpPr>
          <p:cNvPr name="TextBox 35" id="35"/>
          <p:cNvSpPr txBox="true"/>
          <p:nvPr/>
        </p:nvSpPr>
        <p:spPr>
          <a:xfrm rot="0">
            <a:off x="18681700" y="4241800"/>
            <a:ext cx="622300" cy="4318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" sz="2402" b="false" i="false" u="none" strike="noStrike">
                <a:solidFill>
                  <a:srgbClr val="000000"/>
                </a:solidFill>
                <a:ea typeface="Arial"/>
              </a:rPr>
              <a:t>결과</a:t>
            </a:r>
          </a:p>
        </p:txBody>
      </p:sp>
      <p:pic>
        <p:nvPicPr>
          <p:cNvPr name="Picture 36" id="36"/>
          <p:cNvPicPr>
            <a:picLocks noChangeAspect="true"/>
          </p:cNvPicPr>
          <p:nvPr/>
        </p:nvPicPr>
        <p:blipFill>
          <a:blip r:embed="rId24"/>
          <a:stretch>
            <a:fillRect/>
          </a:stretch>
        </p:blipFill>
        <p:spPr>
          <a:xfrm rot="0">
            <a:off x="14147800" y="4279900"/>
            <a:ext cx="3073400" cy="2082800"/>
          </a:xfrm>
          <a:prstGeom prst="rect">
            <a:avLst/>
          </a:prstGeom>
        </p:spPr>
      </p:pic>
      <p:sp>
        <p:nvSpPr>
          <p:cNvPr name="TextBox 37" id="37"/>
          <p:cNvSpPr txBox="true"/>
          <p:nvPr/>
        </p:nvSpPr>
        <p:spPr>
          <a:xfrm rot="0">
            <a:off x="15138400" y="6743700"/>
            <a:ext cx="1092200" cy="6223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en-US" sz="3468" b="false" i="false" u="none" strike="noStrike">
                <a:solidFill>
                  <a:srgbClr val="000000"/>
                </a:solidFill>
                <a:highlight>
                  <a:srgbClr val="CCD2F0"/>
                </a:highlight>
                <a:latin typeface="Arial"/>
              </a:rPr>
              <a:t> </a:t>
            </a:r>
            <a:r>
              <a:rPr lang="ko-KR" sz="3468" b="false" i="false" u="none" strike="noStrike">
                <a:solidFill>
                  <a:srgbClr val="000000"/>
                </a:solidFill>
                <a:highlight>
                  <a:srgbClr val="CCD2F0"/>
                </a:highlight>
                <a:ea typeface="Arial"/>
              </a:rPr>
              <a:t>뽑기</a:t>
            </a:r>
            <a:r>
              <a:rPr lang="en-US" sz="3468" b="false" i="false" u="none" strike="noStrike">
                <a:solidFill>
                  <a:srgbClr val="000000"/>
                </a:solidFill>
                <a:highlight>
                  <a:srgbClr val="CCD2F0"/>
                </a:highlight>
                <a:latin typeface="Arial"/>
              </a:rPr>
              <a:t> 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7602200" y="4787900"/>
            <a:ext cx="2692400" cy="1536700"/>
          </a:xfrm>
          <a:prstGeom prst="rect">
            <a:avLst/>
          </a:prstGeom>
        </p:spPr>
        <p:txBody>
          <a:bodyPr anchor="t" rtlCol="false"/>
          <a:lstStyle/>
          <a:p>
            <a:pPr algn="ctr" lvl="0">
              <a:lnSpc>
                <a:spcPct val="116199"/>
              </a:lnSpc>
            </a:pP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hor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을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(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를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)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뽑았다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.(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신규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)</a:t>
            </a:r>
          </a:p>
          <a:p>
            <a:pPr algn="ctr" lvl="0">
              <a:lnSpc>
                <a:spcPct val="116199"/>
              </a:lnSpc>
            </a:pP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강화석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을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(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를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)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뽑았다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 lvl="0">
              <a:lnSpc>
                <a:spcPct val="116199"/>
              </a:lnSpc>
            </a:pP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jenny 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을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(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를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)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뽑았다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 lvl="0">
              <a:lnSpc>
                <a:spcPct val="116199"/>
              </a:lnSpc>
            </a:pP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아무것도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없었다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.</a:t>
            </a:r>
          </a:p>
          <a:p>
            <a:pPr algn="ctr" lvl="0">
              <a:lnSpc>
                <a:spcPct val="116199"/>
              </a:lnSpc>
            </a:pP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edward 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을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(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를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) 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뽑았다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.(</a:t>
            </a:r>
            <a:r>
              <a:rPr lang="ko-KR" sz="1735" b="false" i="false" u="none" strike="noStrike">
                <a:solidFill>
                  <a:srgbClr val="000000"/>
                </a:solidFill>
                <a:ea typeface="Arial"/>
              </a:rPr>
              <a:t>중복</a:t>
            </a:r>
            <a:r>
              <a:rPr lang="en-US" sz="1735" b="false" i="false" u="none" strike="noStrike">
                <a:solidFill>
                  <a:srgbClr val="000000"/>
                </a:solidFill>
                <a:latin typeface="Arial"/>
              </a:rPr>
              <a:t>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1371600" y="1041400"/>
            <a:ext cx="21564600" cy="1163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150100" y="1409700"/>
            <a:ext cx="152400" cy="1625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1739900" y="1409700"/>
            <a:ext cx="5448300" cy="18542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게임</a:t>
            </a:r>
            <a:r>
              <a:rPr lang="en-US" sz="10409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규모</a:t>
            </a:r>
          </a:p>
        </p:txBody>
      </p: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6972300" y="6908800"/>
            <a:ext cx="5092700" cy="42418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612900" y="4699000"/>
            <a:ext cx="5092700" cy="42418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7678400" y="6807200"/>
            <a:ext cx="5092700" cy="4241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2319000" y="4699000"/>
            <a:ext cx="5092700" cy="42291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658100" y="2336800"/>
            <a:ext cx="7226300" cy="6985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여러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스테이지로</a:t>
            </a:r>
            <a:r>
              <a:rPr lang="en-US" sz="3931" b="tru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3931" b="true" i="false" u="none" strike="noStrike">
                <a:solidFill>
                  <a:srgbClr val="000000"/>
                </a:solidFill>
                <a:ea typeface="Arial"/>
              </a:rPr>
              <a:t>구성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 xmlns:r="http://schemas.openxmlformats.org/officeDocument/2006/relationships">
      <p:bgPr>
        <a:solidFill>
          <a:srgbClr val="FFFFFF"/>
        </a:solidFill>
      </p:bgPr>
    </p:bg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2153900" y="0"/>
            <a:ext cx="12230100" cy="13716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2192000" cy="137160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alphaModFix amt="80000"/>
          </a:blip>
          <a:stretch>
            <a:fillRect/>
          </a:stretch>
        </p:blipFill>
        <p:spPr>
          <a:xfrm rot="0">
            <a:off x="1371600" y="1041400"/>
            <a:ext cx="21564600" cy="11633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7632700" y="1206500"/>
            <a:ext cx="15036800" cy="11303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150100" y="1409700"/>
            <a:ext cx="152400" cy="16256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739900" y="1409700"/>
            <a:ext cx="5473700" cy="1854200"/>
          </a:xfrm>
          <a:prstGeom prst="rect">
            <a:avLst/>
          </a:prstGeom>
        </p:spPr>
        <p:txBody>
          <a:bodyPr anchor="t" rtlCol="false"/>
          <a:lstStyle/>
          <a:p>
            <a:pPr algn="l" lvl="0">
              <a:lnSpc>
                <a:spcPct val="116199"/>
              </a:lnSpc>
            </a:pP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제작</a:t>
            </a:r>
            <a:r>
              <a:rPr lang="en-US" sz="10409" b="false" i="false" u="none" strike="noStrike">
                <a:solidFill>
                  <a:srgbClr val="000000"/>
                </a:solidFill>
                <a:latin typeface="Arial"/>
              </a:rPr>
              <a:t> </a:t>
            </a:r>
            <a:r>
              <a:rPr lang="ko-KR" sz="10409" b="false" i="false" u="none" strike="noStrike">
                <a:solidFill>
                  <a:srgbClr val="000000"/>
                </a:solidFill>
                <a:ea typeface="Arial"/>
              </a:rPr>
              <a:t>일정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61600" y="1739900"/>
            <a:ext cx="3784600" cy="10579100"/>
          </a:xfrm>
          <a:prstGeom prst="rect">
            <a:avLst/>
          </a:prstGeom>
        </p:spPr>
        <p:txBody>
          <a:bodyPr anchor="ctr" rtlCol="false"/>
          <a:lstStyle/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캐릭터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제작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공격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이펙트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스테이지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전투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스테이지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전투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스테이지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전투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강화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및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재화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뽑기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및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캐릭터</a:t>
            </a:r>
          </a:p>
          <a:p>
            <a:pPr algn="ctr" lvl="0">
              <a:lnSpc>
                <a:spcPct val="192559"/>
              </a:lnSpc>
            </a:pPr>
            <a:r>
              <a:rPr lang="en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UI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마무리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검토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147800" y="1739900"/>
            <a:ext cx="8242300" cy="10579100"/>
          </a:xfrm>
          <a:prstGeom prst="rect">
            <a:avLst/>
          </a:prstGeom>
        </p:spPr>
        <p:txBody>
          <a:bodyPr anchor="ctr" rtlCol="false"/>
          <a:lstStyle/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캐릭터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class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제작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각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캐릭터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공격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모션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or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이펙트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전투를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위한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 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코드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작성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전투를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위한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 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코드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작성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전투를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위한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 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코드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작성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강화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및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재화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구현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뽑기와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보유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캐릭터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현황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등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구현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코드를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합치고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UI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연결</a:t>
            </a:r>
          </a:p>
          <a:p>
            <a:pPr algn="ctr" lvl="0">
              <a:lnSpc>
                <a:spcPct val="192559"/>
              </a:lnSpc>
            </a:pP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미흡한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부분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or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보완할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부분</a:t>
            </a: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 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수정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150100" y="1739900"/>
            <a:ext cx="3784600" cy="10579100"/>
          </a:xfrm>
          <a:prstGeom prst="rect">
            <a:avLst/>
          </a:prstGeom>
        </p:spPr>
        <p:txBody>
          <a:bodyPr anchor="ctr" rtlCol="false"/>
          <a:lstStyle/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1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2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3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4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5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6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7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8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  <a:p>
            <a:pPr algn="ctr" lvl="0">
              <a:lnSpc>
                <a:spcPct val="192559"/>
              </a:lnSpc>
            </a:pPr>
            <a:r>
              <a:rPr lang="en-US" sz="4173" b="false" i="false" u="none" strike="noStrike">
                <a:solidFill>
                  <a:srgbClr val="000000">
                    <a:alpha val="94902"/>
                  </a:srgbClr>
                </a:solidFill>
                <a:latin typeface="Arial"/>
              </a:rPr>
              <a:t>9</a:t>
            </a:r>
            <a:r>
              <a:rPr lang="ko-KR" sz="4173" b="false" i="false" u="none" strike="noStrike">
                <a:solidFill>
                  <a:srgbClr val="000000">
                    <a:alpha val="94902"/>
                  </a:srgbClr>
                </a:solidFill>
                <a:ea typeface="Arial"/>
              </a:rPr>
              <a:t>주차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