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6" r:id="rId3"/>
    <p:sldId id="304" r:id="rId4"/>
    <p:sldId id="346" r:id="rId5"/>
    <p:sldId id="331" r:id="rId6"/>
    <p:sldId id="329" r:id="rId7"/>
    <p:sldId id="343" r:id="rId8"/>
    <p:sldId id="345" r:id="rId9"/>
    <p:sldId id="313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NF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F4790"/>
    <a:srgbClr val="FF0000"/>
    <a:srgbClr val="843C0C"/>
    <a:srgbClr val="FFC000"/>
    <a:srgbClr val="70AD47"/>
    <a:srgbClr val="2E75B6"/>
    <a:srgbClr val="44546A"/>
    <a:srgbClr val="444B5E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707" autoAdjust="0"/>
  </p:normalViewPr>
  <p:slideViewPr>
    <p:cSldViewPr snapToGrid="0">
      <p:cViewPr varScale="1">
        <p:scale>
          <a:sx n="68" d="100"/>
          <a:sy n="68" d="100"/>
        </p:scale>
        <p:origin x="1350" y="72"/>
      </p:cViewPr>
      <p:guideLst>
        <p:guide orient="horz" pos="2205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D9D5-2161-4B0E-BCE9-77D3386955A7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9570F-628C-4E2D-A4B0-D5DEEA55981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4377-76E5-41ED-9DDF-BE6F3F240FD6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312C-8D5C-44E1-8179-8D43AF69319E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7443" y="5788479"/>
            <a:ext cx="7886700" cy="514350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1F6E-331B-4DE3-B4C6-1DC9DC36D4FE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62A-FF1B-4DC6-8776-D5211CA45F6F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5764557"/>
            <a:ext cx="74888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fr-FR" sz="24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Application de Gestion de la Comptabilité (GestCompta)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223" y="6305006"/>
            <a:ext cx="2751908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0985" y="2773607"/>
            <a:ext cx="78867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Merci pour votre Attention…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39105" y="84574"/>
            <a:ext cx="3052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SOMMAIRE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56131" y="3377326"/>
            <a:ext cx="230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7" name="Ellipse 6"/>
          <p:cNvSpPr/>
          <p:nvPr/>
        </p:nvSpPr>
        <p:spPr>
          <a:xfrm>
            <a:off x="717452" y="2445384"/>
            <a:ext cx="2569943" cy="2042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028" y="1221740"/>
            <a:ext cx="2355507" cy="732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fr-FR" sz="1400" b="1"/>
              <a:t>Contexte et Objectif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1028" y="2129790"/>
            <a:ext cx="2355507" cy="732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en-US" sz="1400" b="1"/>
              <a:t>Problématique &amp; solution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028" y="2969895"/>
            <a:ext cx="2355507" cy="732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en-US" sz="1400" b="1" dirty="0"/>
              <a:t>Méthode</a:t>
            </a:r>
            <a:r>
              <a:rPr lang="en-US" altLang="en-US" sz="1400" b="1" dirty="0"/>
              <a:t> et </a:t>
            </a:r>
            <a:r>
              <a:rPr lang="fr-FR" altLang="en-US" sz="1400" b="1" dirty="0"/>
              <a:t>technologie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1028" y="3844925"/>
            <a:ext cx="2355507" cy="7322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en-US" sz="1400" b="1" dirty="0"/>
              <a:t>Fonctionnalités de la solution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1028" y="4777740"/>
            <a:ext cx="2355507" cy="732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/>
              <a:t>Interfaces UI</a:t>
            </a:r>
          </a:p>
        </p:txBody>
      </p:sp>
      <p:cxnSp>
        <p:nvCxnSpPr>
          <p:cNvPr id="18" name="Connecteur droit 17"/>
          <p:cNvCxnSpPr>
            <a:cxnSpLocks/>
            <a:endCxn id="10" idx="1"/>
          </p:cNvCxnSpPr>
          <p:nvPr/>
        </p:nvCxnSpPr>
        <p:spPr>
          <a:xfrm flipV="1">
            <a:off x="2546252" y="1587844"/>
            <a:ext cx="1664776" cy="10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cxnSpLocks/>
            <a:endCxn id="12" idx="1"/>
          </p:cNvCxnSpPr>
          <p:nvPr/>
        </p:nvCxnSpPr>
        <p:spPr>
          <a:xfrm flipV="1">
            <a:off x="2911036" y="2495894"/>
            <a:ext cx="1299992" cy="36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6"/>
            <a:endCxn id="13" idx="1"/>
          </p:cNvCxnSpPr>
          <p:nvPr/>
        </p:nvCxnSpPr>
        <p:spPr>
          <a:xfrm flipV="1">
            <a:off x="3287395" y="3335999"/>
            <a:ext cx="923633" cy="13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4" idx="1"/>
          </p:cNvCxnSpPr>
          <p:nvPr/>
        </p:nvCxnSpPr>
        <p:spPr>
          <a:xfrm>
            <a:off x="2911036" y="4188518"/>
            <a:ext cx="1299992" cy="2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4"/>
            <a:endCxn id="15" idx="1"/>
          </p:cNvCxnSpPr>
          <p:nvPr/>
        </p:nvCxnSpPr>
        <p:spPr>
          <a:xfrm>
            <a:off x="2002424" y="4487593"/>
            <a:ext cx="2208604" cy="65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610" y="408768"/>
            <a:ext cx="5024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Contexte &amp; objectif</a:t>
            </a:r>
          </a:p>
        </p:txBody>
      </p:sp>
      <p:sp>
        <p:nvSpPr>
          <p:cNvPr id="3" name="Rectangle à coins arrondi 2"/>
          <p:cNvSpPr/>
          <p:nvPr/>
        </p:nvSpPr>
        <p:spPr>
          <a:xfrm>
            <a:off x="506437" y="1168089"/>
            <a:ext cx="3316898" cy="294671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dirty="0">
                <a:solidFill>
                  <a:schemeClr val="tx1"/>
                </a:solidFill>
              </a:rPr>
              <a:t>C'est dans </a:t>
            </a:r>
            <a:r>
              <a:rPr lang="fr-FR" altLang="en-US" dirty="0">
                <a:solidFill>
                  <a:schemeClr val="tx1"/>
                </a:solidFill>
              </a:rPr>
              <a:t>le soucis</a:t>
            </a:r>
            <a:r>
              <a:rPr lang="fr-FR" altLang="fr-FR" dirty="0">
                <a:solidFill>
                  <a:schemeClr val="tx1"/>
                </a:solidFill>
              </a:rPr>
              <a:t> d'optimiser la gestion des données comptable, en mutualisant les intrants, que la </a:t>
            </a:r>
            <a:r>
              <a:rPr lang="fr-FR" altLang="fr-FR" b="1" dirty="0">
                <a:solidFill>
                  <a:schemeClr val="tx1"/>
                </a:solidFill>
              </a:rPr>
              <a:t>Direction Financière </a:t>
            </a:r>
            <a:r>
              <a:rPr lang="fr-FR" altLang="fr-FR" dirty="0">
                <a:solidFill>
                  <a:schemeClr val="tx1"/>
                </a:solidFill>
              </a:rPr>
              <a:t>à travers le Service C</a:t>
            </a:r>
            <a:r>
              <a:rPr lang="fr-FR" altLang="en-US" dirty="0">
                <a:solidFill>
                  <a:schemeClr val="tx1"/>
                </a:solidFill>
              </a:rPr>
              <a:t>o</a:t>
            </a:r>
            <a:r>
              <a:rPr lang="fr-FR" altLang="fr-FR" dirty="0">
                <a:solidFill>
                  <a:schemeClr val="tx1"/>
                </a:solidFill>
              </a:rPr>
              <a:t>mptabilité a consulté le Département Recherche et développement. </a:t>
            </a:r>
          </a:p>
        </p:txBody>
      </p:sp>
      <p:sp>
        <p:nvSpPr>
          <p:cNvPr id="4" name="Rectangle à coins arrondi 3"/>
          <p:cNvSpPr/>
          <p:nvPr/>
        </p:nvSpPr>
        <p:spPr>
          <a:xfrm>
            <a:off x="4902835" y="1969477"/>
            <a:ext cx="3467442" cy="25104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Afin de mettre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</a:t>
            </a:r>
            <a:r>
              <a:rPr lang="en-US" altLang="fr-FR" dirty="0" err="1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en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place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une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application de gestion de la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comptabilité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permettant l'importation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,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l'actualisation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, la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mutualisation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des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données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comptables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, et la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visualisation</a:t>
            </a:r>
            <a:r>
              <a:rPr lang="en-US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 des tableaux de bord </a:t>
            </a:r>
            <a:r>
              <a:rPr lang="fr-FR" altLang="fr-FR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opérationnels</a:t>
            </a:r>
            <a:r>
              <a:rPr lang="" altLang="en-US" dirty="0">
                <a:solidFill>
                  <a:schemeClr val="tx1"/>
                </a:solidFill>
                <a:latin typeface="Century Schoolbook L" charset="0"/>
                <a:cs typeface="Century Schoolbook L" charset="0"/>
              </a:rPr>
              <a:t>.</a:t>
            </a:r>
          </a:p>
        </p:txBody>
      </p:sp>
      <p:sp>
        <p:nvSpPr>
          <p:cNvPr id="7" name="Flèche courbée vers le bas 6"/>
          <p:cNvSpPr/>
          <p:nvPr/>
        </p:nvSpPr>
        <p:spPr>
          <a:xfrm>
            <a:off x="3542665" y="4531360"/>
            <a:ext cx="2752090" cy="997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5" name="Rectangle à coins arrondi 4"/>
          <p:cNvSpPr/>
          <p:nvPr/>
        </p:nvSpPr>
        <p:spPr>
          <a:xfrm>
            <a:off x="2242185" y="3981450"/>
            <a:ext cx="2103120" cy="6153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fr-FR" b="1"/>
              <a:t>Contexte</a:t>
            </a:r>
          </a:p>
        </p:txBody>
      </p:sp>
      <p:sp>
        <p:nvSpPr>
          <p:cNvPr id="6" name="Rectangle à coins arrondi 5"/>
          <p:cNvSpPr/>
          <p:nvPr/>
        </p:nvSpPr>
        <p:spPr>
          <a:xfrm>
            <a:off x="5912485" y="1499479"/>
            <a:ext cx="2103120" cy="6153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/>
              <a:t>Objectif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92232" y="372937"/>
            <a:ext cx="72544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Problématique et Solution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44568" y="1371600"/>
            <a:ext cx="54864" cy="476313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1" name="Zone de texte 10"/>
          <p:cNvSpPr txBox="1"/>
          <p:nvPr/>
        </p:nvSpPr>
        <p:spPr>
          <a:xfrm>
            <a:off x="1254760" y="1259205"/>
            <a:ext cx="2086610" cy="36830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fr-FR">
                <a:solidFill>
                  <a:schemeClr val="bg1"/>
                </a:solidFill>
              </a:rPr>
              <a:t>Problématiques</a:t>
            </a:r>
          </a:p>
        </p:txBody>
      </p:sp>
      <p:sp>
        <p:nvSpPr>
          <p:cNvPr id="12" name="Zone de texte 11"/>
          <p:cNvSpPr txBox="1"/>
          <p:nvPr/>
        </p:nvSpPr>
        <p:spPr>
          <a:xfrm>
            <a:off x="640715" y="4116070"/>
            <a:ext cx="3773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" altLang="fr-FR" sz="1400"/>
              <a:t>Absence de sauvegardes des données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5721350" y="1259205"/>
            <a:ext cx="2086610" cy="36830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5118100" y="1975485"/>
            <a:ext cx="372364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" altLang="fr-FR" sz="1400"/>
              <a:t>Traitement automatisé</a:t>
            </a:r>
          </a:p>
        </p:txBody>
      </p:sp>
      <p:sp>
        <p:nvSpPr>
          <p:cNvPr id="17" name="Zone de texte 16"/>
          <p:cNvSpPr txBox="1"/>
          <p:nvPr/>
        </p:nvSpPr>
        <p:spPr>
          <a:xfrm>
            <a:off x="640715" y="1975485"/>
            <a:ext cx="3840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1400">
                <a:sym typeface="+mn-ea"/>
              </a:rPr>
              <a:t>Traitement non automatisé</a:t>
            </a:r>
            <a:endParaRPr lang="fr-FR" altLang="en-US" sz="1400"/>
          </a:p>
        </p:txBody>
      </p:sp>
      <p:sp>
        <p:nvSpPr>
          <p:cNvPr id="18" name="Zone de texte 17"/>
          <p:cNvSpPr txBox="1"/>
          <p:nvPr/>
        </p:nvSpPr>
        <p:spPr>
          <a:xfrm>
            <a:off x="640715" y="2375535"/>
            <a:ext cx="3840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Utilisation de plusieurs fichiers excel</a:t>
            </a:r>
            <a:endParaRPr lang="fr-FR" altLang="en-US" sz="1400"/>
          </a:p>
        </p:txBody>
      </p:sp>
      <p:sp>
        <p:nvSpPr>
          <p:cNvPr id="20" name="Zone de texte 19"/>
          <p:cNvSpPr txBox="1"/>
          <p:nvPr/>
        </p:nvSpPr>
        <p:spPr>
          <a:xfrm>
            <a:off x="640715" y="2885440"/>
            <a:ext cx="384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Difficulté à sortir les états statistiques et l’historique des opérations</a:t>
            </a:r>
            <a:endParaRPr lang="fr-FR" altLang="en-US" sz="1400"/>
          </a:p>
        </p:txBody>
      </p:sp>
      <p:sp>
        <p:nvSpPr>
          <p:cNvPr id="21" name="Zone de texte 20"/>
          <p:cNvSpPr txBox="1"/>
          <p:nvPr/>
        </p:nvSpPr>
        <p:spPr>
          <a:xfrm>
            <a:off x="640715" y="3500755"/>
            <a:ext cx="384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Difficulté à minimiser les erreurs, la redondance d’informations</a:t>
            </a:r>
            <a:endParaRPr lang="fr-FR" altLang="en-US" sz="1400"/>
          </a:p>
        </p:txBody>
      </p:sp>
      <p:sp>
        <p:nvSpPr>
          <p:cNvPr id="22" name="Zone de texte 21"/>
          <p:cNvSpPr txBox="1"/>
          <p:nvPr/>
        </p:nvSpPr>
        <p:spPr>
          <a:xfrm>
            <a:off x="640715" y="4561840"/>
            <a:ext cx="37141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 sz="1400" dirty="0">
                <a:sym typeface="+mn-ea"/>
              </a:rPr>
              <a:t>Manque de </a:t>
            </a:r>
            <a:r>
              <a:rPr lang="fr-FR" altLang="fr-FR" sz="1400" dirty="0">
                <a:sym typeface="+mn-ea"/>
              </a:rPr>
              <a:t>fiabilité</a:t>
            </a:r>
            <a:r>
              <a:rPr lang="en-US" altLang="fr-FR" sz="1400" dirty="0">
                <a:sym typeface="+mn-ea"/>
              </a:rPr>
              <a:t> dans la gestion </a:t>
            </a:r>
            <a:r>
              <a:rPr lang="fr-FR" altLang="fr-FR" sz="1400" dirty="0">
                <a:sym typeface="+mn-ea"/>
              </a:rPr>
              <a:t>comptable</a:t>
            </a:r>
            <a:endParaRPr lang="fr-FR" altLang="en-US" sz="1400" dirty="0"/>
          </a:p>
        </p:txBody>
      </p:sp>
      <p:sp>
        <p:nvSpPr>
          <p:cNvPr id="23" name="Zone de texte 22"/>
          <p:cNvSpPr txBox="1"/>
          <p:nvPr/>
        </p:nvSpPr>
        <p:spPr>
          <a:xfrm>
            <a:off x="5118100" y="2375535"/>
            <a:ext cx="2212340" cy="327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Sauvegarde des données</a:t>
            </a:r>
            <a:endParaRPr lang="fr-FR" altLang="en-US" sz="1400"/>
          </a:p>
        </p:txBody>
      </p:sp>
      <p:sp>
        <p:nvSpPr>
          <p:cNvPr id="25" name="Zone de texte 24"/>
          <p:cNvSpPr txBox="1"/>
          <p:nvPr/>
        </p:nvSpPr>
        <p:spPr>
          <a:xfrm>
            <a:off x="5118100" y="2885440"/>
            <a:ext cx="2973705" cy="327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Génération des etats et statistiques</a:t>
            </a:r>
            <a:endParaRPr lang="fr-FR" altLang="en-US" sz="1400"/>
          </a:p>
        </p:txBody>
      </p:sp>
      <p:sp>
        <p:nvSpPr>
          <p:cNvPr id="26" name="Zone de texte 25"/>
          <p:cNvSpPr txBox="1"/>
          <p:nvPr/>
        </p:nvSpPr>
        <p:spPr>
          <a:xfrm>
            <a:off x="5118100" y="3500755"/>
            <a:ext cx="3793490" cy="327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fr-FR" sz="1400">
                <a:sym typeface="+mn-ea"/>
              </a:rPr>
              <a:t>Suivi et Historique des opérations comptables</a:t>
            </a:r>
            <a:endParaRPr lang="fr-FR" altLang="en-US" sz="1400"/>
          </a:p>
        </p:txBody>
      </p:sp>
      <p:sp>
        <p:nvSpPr>
          <p:cNvPr id="27" name="Zone de texte 26"/>
          <p:cNvSpPr txBox="1"/>
          <p:nvPr/>
        </p:nvSpPr>
        <p:spPr>
          <a:xfrm>
            <a:off x="5118100" y="4105910"/>
            <a:ext cx="3619324" cy="31745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fr-FR" altLang="fr-FR" sz="1400">
                <a:sym typeface="+mn-ea"/>
              </a:rPr>
              <a:t>Fiabilité, sécurité et centralisation des données</a:t>
            </a:r>
            <a:endParaRPr lang="fr-FR" altLang="en-US" sz="1400"/>
          </a:p>
        </p:txBody>
      </p:sp>
      <p:sp>
        <p:nvSpPr>
          <p:cNvPr id="28" name="Rectangle 27"/>
          <p:cNvSpPr/>
          <p:nvPr/>
        </p:nvSpPr>
        <p:spPr>
          <a:xfrm>
            <a:off x="367030" y="2101850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9" name="Rectangle 28"/>
          <p:cNvSpPr/>
          <p:nvPr/>
        </p:nvSpPr>
        <p:spPr>
          <a:xfrm>
            <a:off x="367030" y="249110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Rectangle 29"/>
          <p:cNvSpPr/>
          <p:nvPr/>
        </p:nvSpPr>
        <p:spPr>
          <a:xfrm>
            <a:off x="367030" y="310832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Rectangle 30"/>
          <p:cNvSpPr/>
          <p:nvPr/>
        </p:nvSpPr>
        <p:spPr>
          <a:xfrm>
            <a:off x="367030" y="371538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Rectangle 31"/>
          <p:cNvSpPr/>
          <p:nvPr/>
        </p:nvSpPr>
        <p:spPr>
          <a:xfrm>
            <a:off x="367030" y="423227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Rectangle 32"/>
          <p:cNvSpPr/>
          <p:nvPr/>
        </p:nvSpPr>
        <p:spPr>
          <a:xfrm>
            <a:off x="367030" y="478472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Rectangle 33"/>
          <p:cNvSpPr/>
          <p:nvPr/>
        </p:nvSpPr>
        <p:spPr>
          <a:xfrm>
            <a:off x="4817110" y="2101850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5" name="Rectangle 34"/>
          <p:cNvSpPr/>
          <p:nvPr/>
        </p:nvSpPr>
        <p:spPr>
          <a:xfrm>
            <a:off x="4817110" y="2515870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6" name="Rectangle 35"/>
          <p:cNvSpPr/>
          <p:nvPr/>
        </p:nvSpPr>
        <p:spPr>
          <a:xfrm>
            <a:off x="4817110" y="3032760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Rectangle 36"/>
          <p:cNvSpPr/>
          <p:nvPr/>
        </p:nvSpPr>
        <p:spPr>
          <a:xfrm>
            <a:off x="4817110" y="3639820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8" name="Rectangle 37"/>
          <p:cNvSpPr/>
          <p:nvPr/>
        </p:nvSpPr>
        <p:spPr>
          <a:xfrm>
            <a:off x="4817110" y="4232275"/>
            <a:ext cx="182880" cy="75565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rcRect l="9543" t="23461" r="12272" b="22638"/>
          <a:stretch>
            <a:fillRect/>
          </a:stretch>
        </p:blipFill>
        <p:spPr>
          <a:xfrm>
            <a:off x="6503035" y="4784725"/>
            <a:ext cx="1463040" cy="100863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30" y="5012055"/>
            <a:ext cx="118872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44483" y="164927"/>
            <a:ext cx="731544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Méthode &amp; Technologie</a:t>
            </a:r>
          </a:p>
        </p:txBody>
      </p:sp>
      <p:sp>
        <p:nvSpPr>
          <p:cNvPr id="2" name="Zone de texte 1"/>
          <p:cNvSpPr txBox="1"/>
          <p:nvPr/>
        </p:nvSpPr>
        <p:spPr>
          <a:xfrm>
            <a:off x="1311550" y="5682673"/>
            <a:ext cx="694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fr-FR" b="1" dirty="0"/>
              <a:t>Application Web de gestion de la comptabilité (GestCOMPTA)</a:t>
            </a:r>
          </a:p>
        </p:txBody>
      </p:sp>
      <p:sp>
        <p:nvSpPr>
          <p:cNvPr id="6" name="Zone de texte 5"/>
          <p:cNvSpPr txBox="1"/>
          <p:nvPr/>
        </p:nvSpPr>
        <p:spPr>
          <a:xfrm>
            <a:off x="3437255" y="3157464"/>
            <a:ext cx="22694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" altLang="fr-FR" sz="2400" b="1" dirty="0">
                <a:ln/>
                <a:solidFill>
                  <a:srgbClr val="1F4E79"/>
                </a:solidFill>
                <a:effectLst/>
              </a:rPr>
              <a:t>Technologies</a:t>
            </a:r>
          </a:p>
        </p:txBody>
      </p:sp>
      <p:sp>
        <p:nvSpPr>
          <p:cNvPr id="7" name="Zone de texte 6"/>
          <p:cNvSpPr txBox="1"/>
          <p:nvPr/>
        </p:nvSpPr>
        <p:spPr>
          <a:xfrm>
            <a:off x="1242060" y="3903491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fr-FR" dirty="0"/>
              <a:t>Backend</a:t>
            </a:r>
          </a:p>
        </p:txBody>
      </p:sp>
      <p:pic>
        <p:nvPicPr>
          <p:cNvPr id="1026" name="Picture 2" descr="Description de l'image LaravelLogo.png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28" y="4733488"/>
            <a:ext cx="1188720" cy="8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1"/>
          <p:cNvSpPr txBox="1"/>
          <p:nvPr/>
        </p:nvSpPr>
        <p:spPr>
          <a:xfrm>
            <a:off x="1242695" y="4370851"/>
            <a:ext cx="124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B503B"/>
                </a:solidFill>
              </a:rPr>
              <a:t>LARAVEL 6</a:t>
            </a:r>
          </a:p>
        </p:txBody>
      </p:sp>
      <p:sp>
        <p:nvSpPr>
          <p:cNvPr id="9" name="Zone de texte 8"/>
          <p:cNvSpPr txBox="1"/>
          <p:nvPr/>
        </p:nvSpPr>
        <p:spPr>
          <a:xfrm>
            <a:off x="3624263" y="3668835"/>
            <a:ext cx="2103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dirty="0"/>
              <a:t>Base de données (SGBD)</a:t>
            </a:r>
          </a:p>
        </p:txBody>
      </p:sp>
      <p:pic>
        <p:nvPicPr>
          <p:cNvPr id="1030" name="Picture 6" descr="Description de l'image MariaDB Logo.pn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4709104"/>
            <a:ext cx="2103120" cy="6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8"/>
          <p:cNvSpPr txBox="1"/>
          <p:nvPr/>
        </p:nvSpPr>
        <p:spPr>
          <a:xfrm>
            <a:off x="3888105" y="4379741"/>
            <a:ext cx="157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444B5E"/>
                </a:solidFill>
              </a:rPr>
              <a:t>MySQL </a:t>
            </a:r>
            <a:r>
              <a:rPr lang="fr-FR" sz="1400" b="1" dirty="0" err="1">
                <a:solidFill>
                  <a:srgbClr val="444B5E"/>
                </a:solidFill>
              </a:rPr>
              <a:t>MariaDB</a:t>
            </a:r>
            <a:endParaRPr lang="fr-FR" sz="1400" b="1" dirty="0">
              <a:solidFill>
                <a:srgbClr val="444B5E"/>
              </a:solidFill>
            </a:endParaRPr>
          </a:p>
        </p:txBody>
      </p:sp>
      <p:sp>
        <p:nvSpPr>
          <p:cNvPr id="11" name="Zone de texte 10"/>
          <p:cNvSpPr txBox="1"/>
          <p:nvPr/>
        </p:nvSpPr>
        <p:spPr>
          <a:xfrm>
            <a:off x="6779260" y="3867879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dirty="0"/>
              <a:t>Frontend</a:t>
            </a:r>
          </a:p>
        </p:txBody>
      </p:sp>
      <p:pic>
        <p:nvPicPr>
          <p:cNvPr id="1028" name="Picture 4" descr="Description de l'image Vue.js Logo 2.svg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64" y="4650033"/>
            <a:ext cx="822960" cy="71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7"/>
          <p:cNvSpPr txBox="1"/>
          <p:nvPr/>
        </p:nvSpPr>
        <p:spPr>
          <a:xfrm>
            <a:off x="6950075" y="4287372"/>
            <a:ext cx="1018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41B883"/>
                </a:solidFill>
              </a:rPr>
              <a:t>Vue</a:t>
            </a:r>
            <a:r>
              <a:rPr lang="fr-FR" sz="1400" b="1" dirty="0">
                <a:solidFill>
                  <a:srgbClr val="FB503B"/>
                </a:solidFill>
              </a:rPr>
              <a:t> </a:t>
            </a:r>
            <a:r>
              <a:rPr lang="fr-FR" sz="1400" b="1" dirty="0">
                <a:solidFill>
                  <a:srgbClr val="34495E"/>
                </a:solidFill>
              </a:rPr>
              <a:t>JS</a:t>
            </a:r>
          </a:p>
        </p:txBody>
      </p:sp>
      <p:sp>
        <p:nvSpPr>
          <p:cNvPr id="3" name="Zone de texte 5">
            <a:extLst>
              <a:ext uri="{FF2B5EF4-FFF2-40B4-BE49-F238E27FC236}">
                <a16:creationId xmlns:a16="http://schemas.microsoft.com/office/drawing/2014/main" id="{01A515C8-E67C-4BD6-9FDB-B3E50CC18946}"/>
              </a:ext>
            </a:extLst>
          </p:cNvPr>
          <p:cNvSpPr txBox="1"/>
          <p:nvPr/>
        </p:nvSpPr>
        <p:spPr>
          <a:xfrm>
            <a:off x="3367461" y="1127479"/>
            <a:ext cx="22694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" altLang="fr-FR" sz="2400" b="1" dirty="0">
                <a:ln/>
                <a:solidFill>
                  <a:srgbClr val="1F4E79"/>
                </a:solidFill>
                <a:effectLst/>
              </a:rPr>
              <a:t>Methode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9FDA407-3C43-42B6-8A3A-B3631D761254}"/>
              </a:ext>
            </a:extLst>
          </p:cNvPr>
          <p:cNvCxnSpPr/>
          <p:nvPr/>
        </p:nvCxnSpPr>
        <p:spPr>
          <a:xfrm>
            <a:off x="506437" y="1560062"/>
            <a:ext cx="8102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AE7AE1-34D4-4336-A457-39BD7BBA6A28}"/>
              </a:ext>
            </a:extLst>
          </p:cNvPr>
          <p:cNvCxnSpPr/>
          <p:nvPr/>
        </p:nvCxnSpPr>
        <p:spPr>
          <a:xfrm>
            <a:off x="734458" y="3626631"/>
            <a:ext cx="8102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 de texte 6">
            <a:extLst>
              <a:ext uri="{FF2B5EF4-FFF2-40B4-BE49-F238E27FC236}">
                <a16:creationId xmlns:a16="http://schemas.microsoft.com/office/drawing/2014/main" id="{812C6335-BA2E-43D9-A27B-FFE598B51267}"/>
              </a:ext>
            </a:extLst>
          </p:cNvPr>
          <p:cNvSpPr txBox="1"/>
          <p:nvPr/>
        </p:nvSpPr>
        <p:spPr>
          <a:xfrm>
            <a:off x="1176289" y="2777788"/>
            <a:ext cx="19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fr-FR" dirty="0"/>
              <a:t>Méthode agile UP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43DA8F0-B73C-4EFB-BD11-D08FC11B44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32" y="1771203"/>
            <a:ext cx="1260532" cy="91703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9D9316-0188-4CDB-9CD3-B7143479CC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1599659"/>
            <a:ext cx="1570933" cy="1176945"/>
          </a:xfrm>
          <a:prstGeom prst="rect">
            <a:avLst/>
          </a:prstGeom>
        </p:spPr>
      </p:pic>
      <p:sp>
        <p:nvSpPr>
          <p:cNvPr id="21" name="Zone de texte 6">
            <a:extLst>
              <a:ext uri="{FF2B5EF4-FFF2-40B4-BE49-F238E27FC236}">
                <a16:creationId xmlns:a16="http://schemas.microsoft.com/office/drawing/2014/main" id="{F2008087-34E4-4176-BD72-EB8CD5A64217}"/>
              </a:ext>
            </a:extLst>
          </p:cNvPr>
          <p:cNvSpPr txBox="1"/>
          <p:nvPr/>
        </p:nvSpPr>
        <p:spPr>
          <a:xfrm>
            <a:off x="5580623" y="2677248"/>
            <a:ext cx="19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dirty="0"/>
              <a:t>M</a:t>
            </a:r>
            <a:r>
              <a:rPr lang="" altLang="fr-FR" dirty="0"/>
              <a:t>odelisation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44483" y="221199"/>
            <a:ext cx="73154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Les fonctionnalités de la solution </a:t>
            </a:r>
          </a:p>
        </p:txBody>
      </p:sp>
      <p:sp>
        <p:nvSpPr>
          <p:cNvPr id="2" name="Zone de texte 1"/>
          <p:cNvSpPr txBox="1"/>
          <p:nvPr/>
        </p:nvSpPr>
        <p:spPr>
          <a:xfrm>
            <a:off x="556260" y="1395730"/>
            <a:ext cx="1962150" cy="36830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" altLang="fr-FR">
                <a:solidFill>
                  <a:schemeClr val="bg1"/>
                </a:solidFill>
              </a:rPr>
              <a:t>Engagements</a:t>
            </a:r>
          </a:p>
        </p:txBody>
      </p:sp>
      <p:sp>
        <p:nvSpPr>
          <p:cNvPr id="4" name="Zone de texte 3"/>
          <p:cNvSpPr txBox="1"/>
          <p:nvPr/>
        </p:nvSpPr>
        <p:spPr>
          <a:xfrm>
            <a:off x="556260" y="2526348"/>
            <a:ext cx="1962150" cy="64516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chemeClr val="bg1"/>
                </a:solidFill>
              </a:rPr>
              <a:t>Ordonnances de paiement</a:t>
            </a:r>
          </a:p>
        </p:txBody>
      </p:sp>
      <p:sp>
        <p:nvSpPr>
          <p:cNvPr id="5" name="Zone de texte 4"/>
          <p:cNvSpPr txBox="1"/>
          <p:nvPr/>
        </p:nvSpPr>
        <p:spPr>
          <a:xfrm>
            <a:off x="556260" y="3827145"/>
            <a:ext cx="1962150" cy="36830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chemeClr val="bg1"/>
                </a:solidFill>
              </a:rPr>
              <a:t>Fournisseurs</a:t>
            </a:r>
          </a:p>
        </p:txBody>
      </p:sp>
      <p:sp>
        <p:nvSpPr>
          <p:cNvPr id="6" name="Zone de texte 5"/>
          <p:cNvSpPr txBox="1"/>
          <p:nvPr/>
        </p:nvSpPr>
        <p:spPr>
          <a:xfrm>
            <a:off x="556260" y="5078095"/>
            <a:ext cx="1962150" cy="36830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chemeClr val="bg1"/>
                </a:solidFill>
              </a:rPr>
              <a:t>Bordereaux</a:t>
            </a:r>
          </a:p>
        </p:txBody>
      </p:sp>
      <p:sp>
        <p:nvSpPr>
          <p:cNvPr id="7" name="Zone de texte 6"/>
          <p:cNvSpPr txBox="1"/>
          <p:nvPr/>
        </p:nvSpPr>
        <p:spPr>
          <a:xfrm>
            <a:off x="2775585" y="995680"/>
            <a:ext cx="54698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" altLang="fr-FR" sz="1400"/>
              <a:t>Liste des engagements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fr-FR" sz="1400"/>
              <a:t>Recherche multicritères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fr-FR" sz="1400"/>
              <a:t>Importation des engagements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fr-FR" sz="1400"/>
              <a:t>Ajout des OP à l'engagement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fr-FR" sz="1400"/>
              <a:t>Actualisation des engagements</a:t>
            </a:r>
          </a:p>
        </p:txBody>
      </p:sp>
      <p:sp>
        <p:nvSpPr>
          <p:cNvPr id="8" name="Zone de texte 7"/>
          <p:cNvSpPr txBox="1"/>
          <p:nvPr/>
        </p:nvSpPr>
        <p:spPr>
          <a:xfrm>
            <a:off x="2836545" y="2480310"/>
            <a:ext cx="5469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Liste des OP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Ajout d'une OP à un engagement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Validation ou Annulation de l'OP</a:t>
            </a:r>
          </a:p>
        </p:txBody>
      </p:sp>
      <p:sp>
        <p:nvSpPr>
          <p:cNvPr id="9" name="Zone de texte 8"/>
          <p:cNvSpPr txBox="1"/>
          <p:nvPr/>
        </p:nvSpPr>
        <p:spPr>
          <a:xfrm>
            <a:off x="2836545" y="3427095"/>
            <a:ext cx="54698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fr-FR" sz="1400"/>
              <a:t>Liste des </a:t>
            </a:r>
            <a:r>
              <a:rPr lang="" altLang="en-US" sz="1400"/>
              <a:t>fournisseurs</a:t>
            </a:r>
            <a:endParaRPr lang="en-US" altLang="fr-FR" sz="1400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Détails des fournisseurs (liste des engagements, liste des ordonnances de paiement)</a:t>
            </a:r>
            <a:endParaRPr lang="en-US" altLang="fr-FR" sz="1400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Impression situation des fournisseurs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Impression situation du fournisseur</a:t>
            </a:r>
            <a:endParaRPr lang="en-US" altLang="fr-FR" sz="1400"/>
          </a:p>
        </p:txBody>
      </p:sp>
      <p:sp>
        <p:nvSpPr>
          <p:cNvPr id="10" name="Zone de texte 9"/>
          <p:cNvSpPr txBox="1"/>
          <p:nvPr/>
        </p:nvSpPr>
        <p:spPr>
          <a:xfrm>
            <a:off x="2889250" y="5001260"/>
            <a:ext cx="5469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Saisie des journées comptables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" altLang="en-US" sz="1400"/>
              <a:t>Impression des bordereaux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44483" y="221199"/>
            <a:ext cx="731544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Interfaces UI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2140585"/>
            <a:ext cx="7911967" cy="384048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3533140" y="127127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fr-FR" b="1"/>
              <a:t>Tableau de bord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44483" y="221199"/>
            <a:ext cx="731544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Interfaces UI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rcRect r="1111"/>
          <a:stretch>
            <a:fillRect/>
          </a:stretch>
        </p:blipFill>
        <p:spPr>
          <a:xfrm>
            <a:off x="502920" y="1836420"/>
            <a:ext cx="8138160" cy="398589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2012315" y="109664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b="1"/>
              <a:t>Fournisseurs et Détails fournisseurs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610" y="296226"/>
            <a:ext cx="5024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Démonstration</a:t>
            </a:r>
          </a:p>
        </p:txBody>
      </p:sp>
      <p:pic>
        <p:nvPicPr>
          <p:cNvPr id="2050" name="Picture 2" descr="Résultat de recherche d'images pour &quot;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713254"/>
            <a:ext cx="6120000" cy="34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8FBFF9-E567-4C09-9815-7CFD36FDFD02}"/>
              </a:ext>
            </a:extLst>
          </p:cNvPr>
          <p:cNvSpPr txBox="1"/>
          <p:nvPr/>
        </p:nvSpPr>
        <p:spPr>
          <a:xfrm>
            <a:off x="858132" y="1195317"/>
            <a:ext cx="626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http://gestcompta.aninf.rag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297</Words>
  <Application>Microsoft Office PowerPoint</Application>
  <PresentationFormat>Affichage à l'écran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Schoolbook L</vt:lpstr>
      <vt:lpstr>Garamond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steave</cp:lastModifiedBy>
  <cp:revision>568</cp:revision>
  <dcterms:created xsi:type="dcterms:W3CDTF">2020-10-23T13:25:12Z</dcterms:created>
  <dcterms:modified xsi:type="dcterms:W3CDTF">2020-10-24T18:59:26Z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1036-10.1.0.6757</vt:lpwstr>
  </property>
</Properties>
</file>