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47F-8CD3-CCB2-8A54-67898CF3B7B1}" v="952" dt="2024-12-09T23:15:06.282"/>
    <p1510:client id="{AC157A89-8269-FB81-64C3-A3FB954ABE64}" v="526" dt="2024-12-09T02:31:3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739B8-0547-4B1C-90C6-A1E1B2907B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1CF432D-C383-4973-945F-663720497DA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Founded in 1982 by </a:t>
          </a:r>
          <a:r>
            <a:rPr lang="en-US">
              <a:latin typeface="Gill Sans MT" panose="02020404030301010803"/>
            </a:rPr>
            <a:t>goat wranglers,</a:t>
          </a:r>
          <a:r>
            <a:rPr lang="en-US"/>
            <a:t> based in Massachusetts ever since</a:t>
          </a:r>
        </a:p>
      </dgm:t>
    </dgm:pt>
    <dgm:pt modelId="{48BA2761-293C-442F-ADC7-81403CFBD3D4}" type="parTrans" cxnId="{98DC5E47-7B0E-4B71-BCCA-C154FB869D0A}">
      <dgm:prSet/>
      <dgm:spPr/>
      <dgm:t>
        <a:bodyPr/>
        <a:lstStyle/>
        <a:p>
          <a:endParaRPr lang="en-US"/>
        </a:p>
      </dgm:t>
    </dgm:pt>
    <dgm:pt modelId="{4FF5844F-5E97-46F2-94F7-293BE5A08608}" type="sibTrans" cxnId="{98DC5E47-7B0E-4B71-BCCA-C154FB869D0A}">
      <dgm:prSet/>
      <dgm:spPr/>
      <dgm:t>
        <a:bodyPr/>
        <a:lstStyle/>
        <a:p>
          <a:endParaRPr lang="en-US"/>
        </a:p>
      </dgm:t>
    </dgm:pt>
    <dgm:pt modelId="{6391DFEF-E422-4488-ABFA-C5CB9A54249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Despite a steady climb </a:t>
          </a:r>
          <a:r>
            <a:rPr lang="en-US">
              <a:latin typeface="Gill Sans MT" panose="02020404030301010803"/>
            </a:rPr>
            <a:t>focused in</a:t>
          </a:r>
          <a:r>
            <a:rPr lang="en-US"/>
            <a:t> the </a:t>
          </a:r>
          <a:r>
            <a:rPr lang="en-US">
              <a:latin typeface="Gill Sans MT" panose="02020404030301010803"/>
            </a:rPr>
            <a:t>northeast</a:t>
          </a:r>
          <a:r>
            <a:rPr lang="en-US"/>
            <a:t>, exploded over all regions of the US in the early 2000's </a:t>
          </a:r>
        </a:p>
      </dgm:t>
    </dgm:pt>
    <dgm:pt modelId="{90E35A26-6554-414C-8F53-8F25BC2D70B9}" type="parTrans" cxnId="{77FF7AA7-C583-4280-BD4D-75B775DC7873}">
      <dgm:prSet/>
      <dgm:spPr/>
      <dgm:t>
        <a:bodyPr/>
        <a:lstStyle/>
        <a:p>
          <a:endParaRPr lang="en-US"/>
        </a:p>
      </dgm:t>
    </dgm:pt>
    <dgm:pt modelId="{7D55BEFE-6255-42B7-8506-F1D63F7159FD}" type="sibTrans" cxnId="{77FF7AA7-C583-4280-BD4D-75B775DC7873}">
      <dgm:prSet/>
      <dgm:spPr/>
      <dgm:t>
        <a:bodyPr/>
        <a:lstStyle/>
        <a:p>
          <a:endParaRPr lang="en-US"/>
        </a:p>
      </dgm:t>
    </dgm:pt>
    <dgm:pt modelId="{226A3CC2-93AC-404D-8F01-319A18C44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Currently valued at roughly 12B due to numerous locations and banking platforms</a:t>
          </a:r>
        </a:p>
      </dgm:t>
    </dgm:pt>
    <dgm:pt modelId="{24A799A4-AC42-45E6-A0D7-D1032FB6ABD8}" type="parTrans" cxnId="{55B8A885-3930-4D1D-A150-76EAC8130491}">
      <dgm:prSet/>
      <dgm:spPr/>
      <dgm:t>
        <a:bodyPr/>
        <a:lstStyle/>
        <a:p>
          <a:endParaRPr lang="en-US"/>
        </a:p>
      </dgm:t>
    </dgm:pt>
    <dgm:pt modelId="{BDB034A3-9D2A-4500-8C04-84B623EA4E7E}" type="sibTrans" cxnId="{55B8A885-3930-4D1D-A150-76EAC8130491}">
      <dgm:prSet/>
      <dgm:spPr/>
      <dgm:t>
        <a:bodyPr/>
        <a:lstStyle/>
        <a:p>
          <a:endParaRPr lang="en-US"/>
        </a:p>
      </dgm:t>
    </dgm:pt>
    <dgm:pt modelId="{0C2DADB5-B801-4756-AFFA-226D46B775E3}" type="pres">
      <dgm:prSet presAssocID="{C6F739B8-0547-4B1C-90C6-A1E1B2907B4A}" presName="root" presStyleCnt="0">
        <dgm:presLayoutVars>
          <dgm:dir/>
          <dgm:resizeHandles val="exact"/>
        </dgm:presLayoutVars>
      </dgm:prSet>
      <dgm:spPr/>
    </dgm:pt>
    <dgm:pt modelId="{D5B47539-23C7-441E-BF3B-FEB1CC3B593D}" type="pres">
      <dgm:prSet presAssocID="{61CF432D-C383-4973-945F-663720497DA7}" presName="compNode" presStyleCnt="0"/>
      <dgm:spPr/>
    </dgm:pt>
    <dgm:pt modelId="{5F32FB32-F1BD-4774-93B5-601233CD6797}" type="pres">
      <dgm:prSet presAssocID="{61CF432D-C383-4973-945F-663720497DA7}" presName="bgRect" presStyleLbl="bgShp" presStyleIdx="0" presStyleCnt="3"/>
      <dgm:spPr/>
    </dgm:pt>
    <dgm:pt modelId="{1455E002-81A2-434E-A598-D33C5832A99C}" type="pres">
      <dgm:prSet presAssocID="{61CF432D-C383-4973-945F-663720497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5041F960-0F38-456E-B278-A35ABF65A6DB}" type="pres">
      <dgm:prSet presAssocID="{61CF432D-C383-4973-945F-663720497DA7}" presName="spaceRect" presStyleCnt="0"/>
      <dgm:spPr/>
    </dgm:pt>
    <dgm:pt modelId="{8F0A64DE-C294-40CD-B81C-DFACD8ED560A}" type="pres">
      <dgm:prSet presAssocID="{61CF432D-C383-4973-945F-663720497DA7}" presName="parTx" presStyleLbl="revTx" presStyleIdx="0" presStyleCnt="3">
        <dgm:presLayoutVars>
          <dgm:chMax val="0"/>
          <dgm:chPref val="0"/>
        </dgm:presLayoutVars>
      </dgm:prSet>
      <dgm:spPr/>
    </dgm:pt>
    <dgm:pt modelId="{E7D64A4D-75E5-4354-908A-D275B04E46D7}" type="pres">
      <dgm:prSet presAssocID="{4FF5844F-5E97-46F2-94F7-293BE5A08608}" presName="sibTrans" presStyleCnt="0"/>
      <dgm:spPr/>
    </dgm:pt>
    <dgm:pt modelId="{440EC22F-EB6F-4EEE-B280-A9108247E175}" type="pres">
      <dgm:prSet presAssocID="{6391DFEF-E422-4488-ABFA-C5CB9A542495}" presName="compNode" presStyleCnt="0"/>
      <dgm:spPr/>
    </dgm:pt>
    <dgm:pt modelId="{E6C7AFFA-35D4-4DBA-BCE2-09D34CEF9856}" type="pres">
      <dgm:prSet presAssocID="{6391DFEF-E422-4488-ABFA-C5CB9A542495}" presName="bgRect" presStyleLbl="bgShp" presStyleIdx="1" presStyleCnt="3"/>
      <dgm:spPr/>
    </dgm:pt>
    <dgm:pt modelId="{A84C1F94-1F47-4E96-8B8B-60A92F6FEF1F}" type="pres">
      <dgm:prSet presAssocID="{6391DFEF-E422-4488-ABFA-C5CB9A5424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B23A70BE-3368-46D5-900C-A221B3652079}" type="pres">
      <dgm:prSet presAssocID="{6391DFEF-E422-4488-ABFA-C5CB9A542495}" presName="spaceRect" presStyleCnt="0"/>
      <dgm:spPr/>
    </dgm:pt>
    <dgm:pt modelId="{5CF49029-E61D-4088-BFC9-D8FF6F61B9CF}" type="pres">
      <dgm:prSet presAssocID="{6391DFEF-E422-4488-ABFA-C5CB9A542495}" presName="parTx" presStyleLbl="revTx" presStyleIdx="1" presStyleCnt="3">
        <dgm:presLayoutVars>
          <dgm:chMax val="0"/>
          <dgm:chPref val="0"/>
        </dgm:presLayoutVars>
      </dgm:prSet>
      <dgm:spPr/>
    </dgm:pt>
    <dgm:pt modelId="{E76E0E3B-0E73-4199-91FA-398B54CBF2A4}" type="pres">
      <dgm:prSet presAssocID="{7D55BEFE-6255-42B7-8506-F1D63F7159FD}" presName="sibTrans" presStyleCnt="0"/>
      <dgm:spPr/>
    </dgm:pt>
    <dgm:pt modelId="{9DCCCB88-D692-4F2E-9893-5C16B808ED1F}" type="pres">
      <dgm:prSet presAssocID="{226A3CC2-93AC-404D-8F01-319A18C44375}" presName="compNode" presStyleCnt="0"/>
      <dgm:spPr/>
    </dgm:pt>
    <dgm:pt modelId="{2D7783D1-E693-4971-977B-77030402427D}" type="pres">
      <dgm:prSet presAssocID="{226A3CC2-93AC-404D-8F01-319A18C44375}" presName="bgRect" presStyleLbl="bgShp" presStyleIdx="2" presStyleCnt="3"/>
      <dgm:spPr/>
    </dgm:pt>
    <dgm:pt modelId="{B73B406E-EABA-48B0-9E8A-01237F43C0C5}" type="pres">
      <dgm:prSet presAssocID="{226A3CC2-93AC-404D-8F01-319A18C44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A6D7547-54D6-45E5-82AE-9FD8120D8AEE}" type="pres">
      <dgm:prSet presAssocID="{226A3CC2-93AC-404D-8F01-319A18C44375}" presName="spaceRect" presStyleCnt="0"/>
      <dgm:spPr/>
    </dgm:pt>
    <dgm:pt modelId="{95843C56-FADD-468F-8A07-2C1C839696F8}" type="pres">
      <dgm:prSet presAssocID="{226A3CC2-93AC-404D-8F01-319A18C443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60B61A-6530-409F-991A-C984375E2D9E}" type="presOf" srcId="{C6F739B8-0547-4B1C-90C6-A1E1B2907B4A}" destId="{0C2DADB5-B801-4756-AFFA-226D46B775E3}" srcOrd="0" destOrd="0" presId="urn:microsoft.com/office/officeart/2018/2/layout/IconVerticalSolidList"/>
    <dgm:cxn modelId="{79BF2541-8D59-4E6F-825D-0A7BD3D0796A}" type="presOf" srcId="{226A3CC2-93AC-404D-8F01-319A18C44375}" destId="{95843C56-FADD-468F-8A07-2C1C839696F8}" srcOrd="0" destOrd="0" presId="urn:microsoft.com/office/officeart/2018/2/layout/IconVerticalSolidList"/>
    <dgm:cxn modelId="{98DC5E47-7B0E-4B71-BCCA-C154FB869D0A}" srcId="{C6F739B8-0547-4B1C-90C6-A1E1B2907B4A}" destId="{61CF432D-C383-4973-945F-663720497DA7}" srcOrd="0" destOrd="0" parTransId="{48BA2761-293C-442F-ADC7-81403CFBD3D4}" sibTransId="{4FF5844F-5E97-46F2-94F7-293BE5A08608}"/>
    <dgm:cxn modelId="{343CEE4E-43C9-4F2E-9DA4-FC9411F54327}" type="presOf" srcId="{6391DFEF-E422-4488-ABFA-C5CB9A542495}" destId="{5CF49029-E61D-4088-BFC9-D8FF6F61B9CF}" srcOrd="0" destOrd="0" presId="urn:microsoft.com/office/officeart/2018/2/layout/IconVerticalSolidList"/>
    <dgm:cxn modelId="{55B8A885-3930-4D1D-A150-76EAC8130491}" srcId="{C6F739B8-0547-4B1C-90C6-A1E1B2907B4A}" destId="{226A3CC2-93AC-404D-8F01-319A18C44375}" srcOrd="2" destOrd="0" parTransId="{24A799A4-AC42-45E6-A0D7-D1032FB6ABD8}" sibTransId="{BDB034A3-9D2A-4500-8C04-84B623EA4E7E}"/>
    <dgm:cxn modelId="{77FF7AA7-C583-4280-BD4D-75B775DC7873}" srcId="{C6F739B8-0547-4B1C-90C6-A1E1B2907B4A}" destId="{6391DFEF-E422-4488-ABFA-C5CB9A542495}" srcOrd="1" destOrd="0" parTransId="{90E35A26-6554-414C-8F53-8F25BC2D70B9}" sibTransId="{7D55BEFE-6255-42B7-8506-F1D63F7159FD}"/>
    <dgm:cxn modelId="{D51736E5-4ED0-4D7D-955C-C4D2148DD708}" type="presOf" srcId="{61CF432D-C383-4973-945F-663720497DA7}" destId="{8F0A64DE-C294-40CD-B81C-DFACD8ED560A}" srcOrd="0" destOrd="0" presId="urn:microsoft.com/office/officeart/2018/2/layout/IconVerticalSolidList"/>
    <dgm:cxn modelId="{9A34EF30-4C89-4F80-9029-3A2AE93475FE}" type="presParOf" srcId="{0C2DADB5-B801-4756-AFFA-226D46B775E3}" destId="{D5B47539-23C7-441E-BF3B-FEB1CC3B593D}" srcOrd="0" destOrd="0" presId="urn:microsoft.com/office/officeart/2018/2/layout/IconVerticalSolidList"/>
    <dgm:cxn modelId="{C2380E05-C8D1-448F-9E92-87A8793D6407}" type="presParOf" srcId="{D5B47539-23C7-441E-BF3B-FEB1CC3B593D}" destId="{5F32FB32-F1BD-4774-93B5-601233CD6797}" srcOrd="0" destOrd="0" presId="urn:microsoft.com/office/officeart/2018/2/layout/IconVerticalSolidList"/>
    <dgm:cxn modelId="{4AB0FC9E-285A-4F84-9D88-978DD2180D5B}" type="presParOf" srcId="{D5B47539-23C7-441E-BF3B-FEB1CC3B593D}" destId="{1455E002-81A2-434E-A598-D33C5832A99C}" srcOrd="1" destOrd="0" presId="urn:microsoft.com/office/officeart/2018/2/layout/IconVerticalSolidList"/>
    <dgm:cxn modelId="{E36F2706-641D-403C-907E-9CCB61CBB87E}" type="presParOf" srcId="{D5B47539-23C7-441E-BF3B-FEB1CC3B593D}" destId="{5041F960-0F38-456E-B278-A35ABF65A6DB}" srcOrd="2" destOrd="0" presId="urn:microsoft.com/office/officeart/2018/2/layout/IconVerticalSolidList"/>
    <dgm:cxn modelId="{8E2F1A3D-F455-46C0-866D-C24EB91B56F7}" type="presParOf" srcId="{D5B47539-23C7-441E-BF3B-FEB1CC3B593D}" destId="{8F0A64DE-C294-40CD-B81C-DFACD8ED560A}" srcOrd="3" destOrd="0" presId="urn:microsoft.com/office/officeart/2018/2/layout/IconVerticalSolidList"/>
    <dgm:cxn modelId="{1AFCFB3C-9B47-463B-8B0A-12B166E656C4}" type="presParOf" srcId="{0C2DADB5-B801-4756-AFFA-226D46B775E3}" destId="{E7D64A4D-75E5-4354-908A-D275B04E46D7}" srcOrd="1" destOrd="0" presId="urn:microsoft.com/office/officeart/2018/2/layout/IconVerticalSolidList"/>
    <dgm:cxn modelId="{546C73A2-5C93-49AB-95E2-65A8CF4C30ED}" type="presParOf" srcId="{0C2DADB5-B801-4756-AFFA-226D46B775E3}" destId="{440EC22F-EB6F-4EEE-B280-A9108247E175}" srcOrd="2" destOrd="0" presId="urn:microsoft.com/office/officeart/2018/2/layout/IconVerticalSolidList"/>
    <dgm:cxn modelId="{EDB63E34-46B9-455A-A592-F0A49237E522}" type="presParOf" srcId="{440EC22F-EB6F-4EEE-B280-A9108247E175}" destId="{E6C7AFFA-35D4-4DBA-BCE2-09D34CEF9856}" srcOrd="0" destOrd="0" presId="urn:microsoft.com/office/officeart/2018/2/layout/IconVerticalSolidList"/>
    <dgm:cxn modelId="{34BBBCE5-BE1A-498F-8A50-1C5E7A64FFCB}" type="presParOf" srcId="{440EC22F-EB6F-4EEE-B280-A9108247E175}" destId="{A84C1F94-1F47-4E96-8B8B-60A92F6FEF1F}" srcOrd="1" destOrd="0" presId="urn:microsoft.com/office/officeart/2018/2/layout/IconVerticalSolidList"/>
    <dgm:cxn modelId="{516BF7FC-F6BC-446D-85FD-53C0FC15D510}" type="presParOf" srcId="{440EC22F-EB6F-4EEE-B280-A9108247E175}" destId="{B23A70BE-3368-46D5-900C-A221B3652079}" srcOrd="2" destOrd="0" presId="urn:microsoft.com/office/officeart/2018/2/layout/IconVerticalSolidList"/>
    <dgm:cxn modelId="{C944808B-2F4A-4589-BC7F-90624BDAA870}" type="presParOf" srcId="{440EC22F-EB6F-4EEE-B280-A9108247E175}" destId="{5CF49029-E61D-4088-BFC9-D8FF6F61B9CF}" srcOrd="3" destOrd="0" presId="urn:microsoft.com/office/officeart/2018/2/layout/IconVerticalSolidList"/>
    <dgm:cxn modelId="{387FE42E-C1CB-47E8-98AC-6D5B95804DFF}" type="presParOf" srcId="{0C2DADB5-B801-4756-AFFA-226D46B775E3}" destId="{E76E0E3B-0E73-4199-91FA-398B54CBF2A4}" srcOrd="3" destOrd="0" presId="urn:microsoft.com/office/officeart/2018/2/layout/IconVerticalSolidList"/>
    <dgm:cxn modelId="{7DC28E30-81DC-495E-9818-4B58FE2F8115}" type="presParOf" srcId="{0C2DADB5-B801-4756-AFFA-226D46B775E3}" destId="{9DCCCB88-D692-4F2E-9893-5C16B808ED1F}" srcOrd="4" destOrd="0" presId="urn:microsoft.com/office/officeart/2018/2/layout/IconVerticalSolidList"/>
    <dgm:cxn modelId="{5448E8B2-2BA4-44C5-8E64-9CE13C6FB9DF}" type="presParOf" srcId="{9DCCCB88-D692-4F2E-9893-5C16B808ED1F}" destId="{2D7783D1-E693-4971-977B-77030402427D}" srcOrd="0" destOrd="0" presId="urn:microsoft.com/office/officeart/2018/2/layout/IconVerticalSolidList"/>
    <dgm:cxn modelId="{DFE072EE-1ADE-4A3A-A081-092C1DB72218}" type="presParOf" srcId="{9DCCCB88-D692-4F2E-9893-5C16B808ED1F}" destId="{B73B406E-EABA-48B0-9E8A-01237F43C0C5}" srcOrd="1" destOrd="0" presId="urn:microsoft.com/office/officeart/2018/2/layout/IconVerticalSolidList"/>
    <dgm:cxn modelId="{53388DF4-C0BE-46E8-B9B9-AB1836AAD682}" type="presParOf" srcId="{9DCCCB88-D692-4F2E-9893-5C16B808ED1F}" destId="{FA6D7547-54D6-45E5-82AE-9FD8120D8AEE}" srcOrd="2" destOrd="0" presId="urn:microsoft.com/office/officeart/2018/2/layout/IconVerticalSolidList"/>
    <dgm:cxn modelId="{CB5B1C37-2648-4FC5-9920-9AE666387E6B}" type="presParOf" srcId="{9DCCCB88-D692-4F2E-9893-5C16B808ED1F}" destId="{95843C56-FADD-468F-8A07-2C1C839696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F34D1-9679-44EF-AF74-B3AB4B0E0D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30E94A-79BA-4D30-95C2-7233CEE032E8}">
      <dgm:prSet/>
      <dgm:spPr/>
      <dgm:t>
        <a:bodyPr/>
        <a:lstStyle/>
        <a:p>
          <a:pPr>
            <a:defRPr b="1"/>
          </a:pPr>
          <a:r>
            <a:rPr lang="en-US"/>
            <a:t>Industry leaders &amp; early adopters</a:t>
          </a:r>
        </a:p>
      </dgm:t>
    </dgm:pt>
    <dgm:pt modelId="{985C200B-CC36-459C-BC69-E6866920E063}" type="parTrans" cxnId="{CC86BB65-EBB2-496B-A74A-3C73D828D649}">
      <dgm:prSet/>
      <dgm:spPr/>
      <dgm:t>
        <a:bodyPr/>
        <a:lstStyle/>
        <a:p>
          <a:endParaRPr lang="en-US"/>
        </a:p>
      </dgm:t>
    </dgm:pt>
    <dgm:pt modelId="{B7BDC2A8-3A9C-4AF3-8F3B-D7470BAF655E}" type="sibTrans" cxnId="{CC86BB65-EBB2-496B-A74A-3C73D828D649}">
      <dgm:prSet/>
      <dgm:spPr/>
      <dgm:t>
        <a:bodyPr/>
        <a:lstStyle/>
        <a:p>
          <a:endParaRPr lang="en-US"/>
        </a:p>
      </dgm:t>
    </dgm:pt>
    <dgm:pt modelId="{AB0D2ACA-26CF-4851-9593-3C2F42DF65FA}">
      <dgm:prSet/>
      <dgm:spPr/>
      <dgm:t>
        <a:bodyPr/>
        <a:lstStyle/>
        <a:p>
          <a:pPr rtl="0"/>
          <a:r>
            <a:rPr lang="en-US">
              <a:latin typeface="Gill Sans MT" panose="02020404030301010803"/>
            </a:rPr>
            <a:t>From SMS to </a:t>
          </a:r>
          <a:r>
            <a:rPr lang="en-US"/>
            <a:t>Online banking in the late 90's </a:t>
          </a:r>
          <a:r>
            <a:rPr lang="en-US">
              <a:latin typeface="Gill Sans MT" panose="02020404030301010803"/>
            </a:rPr>
            <a:t>and  </a:t>
          </a:r>
          <a:r>
            <a:rPr lang="en-US"/>
            <a:t>early 2000's </a:t>
          </a:r>
        </a:p>
      </dgm:t>
    </dgm:pt>
    <dgm:pt modelId="{DE81427D-7ACD-43FF-BCB6-69173223D5AB}" type="parTrans" cxnId="{189C8C86-F5EF-475D-BA93-2417790E61D2}">
      <dgm:prSet/>
      <dgm:spPr/>
      <dgm:t>
        <a:bodyPr/>
        <a:lstStyle/>
        <a:p>
          <a:endParaRPr lang="en-US"/>
        </a:p>
      </dgm:t>
    </dgm:pt>
    <dgm:pt modelId="{6A3A2AF9-5AC6-44FC-891A-3592B073E62F}" type="sibTrans" cxnId="{189C8C86-F5EF-475D-BA93-2417790E61D2}">
      <dgm:prSet/>
      <dgm:spPr/>
      <dgm:t>
        <a:bodyPr/>
        <a:lstStyle/>
        <a:p>
          <a:endParaRPr lang="en-US"/>
        </a:p>
      </dgm:t>
    </dgm:pt>
    <dgm:pt modelId="{4AC8358E-8F4A-4953-B5B7-04419E3ADC15}">
      <dgm:prSet/>
      <dgm:spPr/>
      <dgm:t>
        <a:bodyPr/>
        <a:lstStyle/>
        <a:p>
          <a:pPr>
            <a:defRPr b="1"/>
          </a:pPr>
          <a:r>
            <a:rPr lang="en-US"/>
            <a:t>Customer oriented</a:t>
          </a:r>
        </a:p>
      </dgm:t>
    </dgm:pt>
    <dgm:pt modelId="{E37EAC41-C717-4E7B-AACD-6565FFF3D877}" type="parTrans" cxnId="{7DFFDA68-CEBF-4838-A36F-E2D88BF7B9E7}">
      <dgm:prSet/>
      <dgm:spPr/>
      <dgm:t>
        <a:bodyPr/>
        <a:lstStyle/>
        <a:p>
          <a:endParaRPr lang="en-US"/>
        </a:p>
      </dgm:t>
    </dgm:pt>
    <dgm:pt modelId="{FA6A1B7E-410C-45A5-90DF-7336A2A3BE51}" type="sibTrans" cxnId="{7DFFDA68-CEBF-4838-A36F-E2D88BF7B9E7}">
      <dgm:prSet/>
      <dgm:spPr/>
      <dgm:t>
        <a:bodyPr/>
        <a:lstStyle/>
        <a:p>
          <a:endParaRPr lang="en-US"/>
        </a:p>
      </dgm:t>
    </dgm:pt>
    <dgm:pt modelId="{231839D6-F0ED-4D77-A3B2-0E6DCC09F33B}">
      <dgm:prSet/>
      <dgm:spPr/>
      <dgm:t>
        <a:bodyPr/>
        <a:lstStyle/>
        <a:p>
          <a:r>
            <a:rPr lang="en-US"/>
            <a:t>Continuing to support numerous in-person locations today</a:t>
          </a:r>
        </a:p>
      </dgm:t>
    </dgm:pt>
    <dgm:pt modelId="{B8ECEC72-1CD8-428A-A23D-E48AE65137AF}" type="parTrans" cxnId="{35A5F67D-7C68-45CB-94F0-375E7DBC2CDD}">
      <dgm:prSet/>
      <dgm:spPr/>
      <dgm:t>
        <a:bodyPr/>
        <a:lstStyle/>
        <a:p>
          <a:endParaRPr lang="en-US"/>
        </a:p>
      </dgm:t>
    </dgm:pt>
    <dgm:pt modelId="{F638F5D0-7550-4C95-8520-6A463AA40ED6}" type="sibTrans" cxnId="{35A5F67D-7C68-45CB-94F0-375E7DBC2CDD}">
      <dgm:prSet/>
      <dgm:spPr/>
      <dgm:t>
        <a:bodyPr/>
        <a:lstStyle/>
        <a:p>
          <a:endParaRPr lang="en-US"/>
        </a:p>
      </dgm:t>
    </dgm:pt>
    <dgm:pt modelId="{6DB763DB-9912-4915-9380-1200CDC1116A}">
      <dgm:prSet/>
      <dgm:spPr/>
      <dgm:t>
        <a:bodyPr/>
        <a:lstStyle/>
        <a:p>
          <a:pPr>
            <a:defRPr b="1"/>
          </a:pPr>
          <a:r>
            <a:rPr lang="en-US"/>
            <a:t>Forward thinking</a:t>
          </a:r>
        </a:p>
      </dgm:t>
    </dgm:pt>
    <dgm:pt modelId="{FE588684-23CD-4819-8107-D0FAF25C9813}" type="parTrans" cxnId="{65ADDD4A-8BE8-4C05-B4EF-E4D20D5EAAE8}">
      <dgm:prSet/>
      <dgm:spPr/>
      <dgm:t>
        <a:bodyPr/>
        <a:lstStyle/>
        <a:p>
          <a:endParaRPr lang="en-US"/>
        </a:p>
      </dgm:t>
    </dgm:pt>
    <dgm:pt modelId="{61C4BFEF-9C26-475E-A6AC-A0614B46678D}" type="sibTrans" cxnId="{65ADDD4A-8BE8-4C05-B4EF-E4D20D5EAAE8}">
      <dgm:prSet/>
      <dgm:spPr/>
      <dgm:t>
        <a:bodyPr/>
        <a:lstStyle/>
        <a:p>
          <a:endParaRPr lang="en-US"/>
        </a:p>
      </dgm:t>
    </dgm:pt>
    <dgm:pt modelId="{2CAC73F6-C0A3-4C30-BD90-46389E26E1D8}">
      <dgm:prSet/>
      <dgm:spPr/>
      <dgm:t>
        <a:bodyPr/>
        <a:lstStyle/>
        <a:p>
          <a:r>
            <a:rPr lang="en-US"/>
            <a:t>Improvements to operations cascades throughout the business</a:t>
          </a:r>
          <a:br>
            <a:rPr lang="en-US"/>
          </a:br>
          <a:endParaRPr lang="en-US"/>
        </a:p>
      </dgm:t>
    </dgm:pt>
    <dgm:pt modelId="{18A8C519-1409-47AF-9D72-A386F7BBEA39}" type="parTrans" cxnId="{95136122-2329-41F3-B964-3162E51C1FD6}">
      <dgm:prSet/>
      <dgm:spPr/>
      <dgm:t>
        <a:bodyPr/>
        <a:lstStyle/>
        <a:p>
          <a:endParaRPr lang="en-US"/>
        </a:p>
      </dgm:t>
    </dgm:pt>
    <dgm:pt modelId="{3977B526-8199-47BC-9BA9-97FA52ADDCA3}" type="sibTrans" cxnId="{95136122-2329-41F3-B964-3162E51C1FD6}">
      <dgm:prSet/>
      <dgm:spPr/>
      <dgm:t>
        <a:bodyPr/>
        <a:lstStyle/>
        <a:p>
          <a:endParaRPr lang="en-US"/>
        </a:p>
      </dgm:t>
    </dgm:pt>
    <dgm:pt modelId="{992878A3-2A8F-4521-9AA7-2FA8D8C5F79B}" type="pres">
      <dgm:prSet presAssocID="{745F34D1-9679-44EF-AF74-B3AB4B0E0D64}" presName="root" presStyleCnt="0">
        <dgm:presLayoutVars>
          <dgm:dir/>
          <dgm:resizeHandles val="exact"/>
        </dgm:presLayoutVars>
      </dgm:prSet>
      <dgm:spPr/>
    </dgm:pt>
    <dgm:pt modelId="{EE2CC917-AA50-4F42-96F5-30921C3E8969}" type="pres">
      <dgm:prSet presAssocID="{0930E94A-79BA-4D30-95C2-7233CEE032E8}" presName="compNode" presStyleCnt="0"/>
      <dgm:spPr/>
    </dgm:pt>
    <dgm:pt modelId="{FE6FCEBB-CCCC-49BB-B613-1A5DC87F1A21}" type="pres">
      <dgm:prSet presAssocID="{0930E94A-79BA-4D30-95C2-7233CEE032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2CD768C-9F9E-4FB3-8FD5-901C637633A3}" type="pres">
      <dgm:prSet presAssocID="{0930E94A-79BA-4D30-95C2-7233CEE032E8}" presName="iconSpace" presStyleCnt="0"/>
      <dgm:spPr/>
    </dgm:pt>
    <dgm:pt modelId="{1D8F3A4A-A2E6-4686-ADA1-E8D5F598519B}" type="pres">
      <dgm:prSet presAssocID="{0930E94A-79BA-4D30-95C2-7233CEE032E8}" presName="parTx" presStyleLbl="revTx" presStyleIdx="0" presStyleCnt="6">
        <dgm:presLayoutVars>
          <dgm:chMax val="0"/>
          <dgm:chPref val="0"/>
        </dgm:presLayoutVars>
      </dgm:prSet>
      <dgm:spPr/>
    </dgm:pt>
    <dgm:pt modelId="{9BB00C2C-4F6C-4A9B-AB3C-6729300FEE96}" type="pres">
      <dgm:prSet presAssocID="{0930E94A-79BA-4D30-95C2-7233CEE032E8}" presName="txSpace" presStyleCnt="0"/>
      <dgm:spPr/>
    </dgm:pt>
    <dgm:pt modelId="{C78FE879-3C2E-4F1E-B88D-07FD65B9E2BA}" type="pres">
      <dgm:prSet presAssocID="{0930E94A-79BA-4D30-95C2-7233CEE032E8}" presName="desTx" presStyleLbl="revTx" presStyleIdx="1" presStyleCnt="6">
        <dgm:presLayoutVars/>
      </dgm:prSet>
      <dgm:spPr/>
    </dgm:pt>
    <dgm:pt modelId="{D246B257-C3ED-4179-9AEF-C9B75E3AEBE3}" type="pres">
      <dgm:prSet presAssocID="{B7BDC2A8-3A9C-4AF3-8F3B-D7470BAF655E}" presName="sibTrans" presStyleCnt="0"/>
      <dgm:spPr/>
    </dgm:pt>
    <dgm:pt modelId="{21BB490E-8B63-440C-9623-9A52D043C508}" type="pres">
      <dgm:prSet presAssocID="{4AC8358E-8F4A-4953-B5B7-04419E3ADC15}" presName="compNode" presStyleCnt="0"/>
      <dgm:spPr/>
    </dgm:pt>
    <dgm:pt modelId="{38406736-D43F-42CF-9D3E-22A08BE3CABE}" type="pres">
      <dgm:prSet presAssocID="{4AC8358E-8F4A-4953-B5B7-04419E3ADC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C3A27B6-BF45-42BB-B921-64E103600401}" type="pres">
      <dgm:prSet presAssocID="{4AC8358E-8F4A-4953-B5B7-04419E3ADC15}" presName="iconSpace" presStyleCnt="0"/>
      <dgm:spPr/>
    </dgm:pt>
    <dgm:pt modelId="{4526FD18-9DAC-4347-8162-C464582C2283}" type="pres">
      <dgm:prSet presAssocID="{4AC8358E-8F4A-4953-B5B7-04419E3ADC15}" presName="parTx" presStyleLbl="revTx" presStyleIdx="2" presStyleCnt="6">
        <dgm:presLayoutVars>
          <dgm:chMax val="0"/>
          <dgm:chPref val="0"/>
        </dgm:presLayoutVars>
      </dgm:prSet>
      <dgm:spPr/>
    </dgm:pt>
    <dgm:pt modelId="{2B6CA29E-2701-406A-801F-A4622DA96B73}" type="pres">
      <dgm:prSet presAssocID="{4AC8358E-8F4A-4953-B5B7-04419E3ADC15}" presName="txSpace" presStyleCnt="0"/>
      <dgm:spPr/>
    </dgm:pt>
    <dgm:pt modelId="{E688A732-B771-4722-A85F-64D6922213F3}" type="pres">
      <dgm:prSet presAssocID="{4AC8358E-8F4A-4953-B5B7-04419E3ADC15}" presName="desTx" presStyleLbl="revTx" presStyleIdx="3" presStyleCnt="6">
        <dgm:presLayoutVars/>
      </dgm:prSet>
      <dgm:spPr/>
    </dgm:pt>
    <dgm:pt modelId="{B543737E-7DDA-49D6-8283-066D269C49BA}" type="pres">
      <dgm:prSet presAssocID="{FA6A1B7E-410C-45A5-90DF-7336A2A3BE51}" presName="sibTrans" presStyleCnt="0"/>
      <dgm:spPr/>
    </dgm:pt>
    <dgm:pt modelId="{787DDD14-0687-4341-9510-1407C22A5501}" type="pres">
      <dgm:prSet presAssocID="{6DB763DB-9912-4915-9380-1200CDC1116A}" presName="compNode" presStyleCnt="0"/>
      <dgm:spPr/>
    </dgm:pt>
    <dgm:pt modelId="{354B02CC-57D5-47EB-84CC-A6518D4613EF}" type="pres">
      <dgm:prSet presAssocID="{6DB763DB-9912-4915-9380-1200CDC111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E403C7-7940-463E-A636-72DF51A94E43}" type="pres">
      <dgm:prSet presAssocID="{6DB763DB-9912-4915-9380-1200CDC1116A}" presName="iconSpace" presStyleCnt="0"/>
      <dgm:spPr/>
    </dgm:pt>
    <dgm:pt modelId="{F653E12F-0225-4A92-AD99-5F0658D229AE}" type="pres">
      <dgm:prSet presAssocID="{6DB763DB-9912-4915-9380-1200CDC1116A}" presName="parTx" presStyleLbl="revTx" presStyleIdx="4" presStyleCnt="6">
        <dgm:presLayoutVars>
          <dgm:chMax val="0"/>
          <dgm:chPref val="0"/>
        </dgm:presLayoutVars>
      </dgm:prSet>
      <dgm:spPr/>
    </dgm:pt>
    <dgm:pt modelId="{5214334C-C38C-4BA9-9565-BCDC4B99D623}" type="pres">
      <dgm:prSet presAssocID="{6DB763DB-9912-4915-9380-1200CDC1116A}" presName="txSpace" presStyleCnt="0"/>
      <dgm:spPr/>
    </dgm:pt>
    <dgm:pt modelId="{08E721FC-B788-4832-91F2-6FDDD6C89912}" type="pres">
      <dgm:prSet presAssocID="{6DB763DB-9912-4915-9380-1200CDC1116A}" presName="desTx" presStyleLbl="revTx" presStyleIdx="5" presStyleCnt="6">
        <dgm:presLayoutVars/>
      </dgm:prSet>
      <dgm:spPr/>
    </dgm:pt>
  </dgm:ptLst>
  <dgm:cxnLst>
    <dgm:cxn modelId="{51591A03-DDF1-4B93-81A5-1D7C90B3A794}" type="presOf" srcId="{4AC8358E-8F4A-4953-B5B7-04419E3ADC15}" destId="{4526FD18-9DAC-4347-8162-C464582C2283}" srcOrd="0" destOrd="0" presId="urn:microsoft.com/office/officeart/2018/5/layout/CenteredIconLabelDescriptionList"/>
    <dgm:cxn modelId="{A1C8D61F-9BF7-4D81-915C-5C9612A6029E}" type="presOf" srcId="{6DB763DB-9912-4915-9380-1200CDC1116A}" destId="{F653E12F-0225-4A92-AD99-5F0658D229AE}" srcOrd="0" destOrd="0" presId="urn:microsoft.com/office/officeart/2018/5/layout/CenteredIconLabelDescriptionList"/>
    <dgm:cxn modelId="{95136122-2329-41F3-B964-3162E51C1FD6}" srcId="{6DB763DB-9912-4915-9380-1200CDC1116A}" destId="{2CAC73F6-C0A3-4C30-BD90-46389E26E1D8}" srcOrd="0" destOrd="0" parTransId="{18A8C519-1409-47AF-9D72-A386F7BBEA39}" sibTransId="{3977B526-8199-47BC-9BA9-97FA52ADDCA3}"/>
    <dgm:cxn modelId="{65ADDD4A-8BE8-4C05-B4EF-E4D20D5EAAE8}" srcId="{745F34D1-9679-44EF-AF74-B3AB4B0E0D64}" destId="{6DB763DB-9912-4915-9380-1200CDC1116A}" srcOrd="2" destOrd="0" parTransId="{FE588684-23CD-4819-8107-D0FAF25C9813}" sibTransId="{61C4BFEF-9C26-475E-A6AC-A0614B46678D}"/>
    <dgm:cxn modelId="{CC86BB65-EBB2-496B-A74A-3C73D828D649}" srcId="{745F34D1-9679-44EF-AF74-B3AB4B0E0D64}" destId="{0930E94A-79BA-4D30-95C2-7233CEE032E8}" srcOrd="0" destOrd="0" parTransId="{985C200B-CC36-459C-BC69-E6866920E063}" sibTransId="{B7BDC2A8-3A9C-4AF3-8F3B-D7470BAF655E}"/>
    <dgm:cxn modelId="{7DFFDA68-CEBF-4838-A36F-E2D88BF7B9E7}" srcId="{745F34D1-9679-44EF-AF74-B3AB4B0E0D64}" destId="{4AC8358E-8F4A-4953-B5B7-04419E3ADC15}" srcOrd="1" destOrd="0" parTransId="{E37EAC41-C717-4E7B-AACD-6565FFF3D877}" sibTransId="{FA6A1B7E-410C-45A5-90DF-7336A2A3BE51}"/>
    <dgm:cxn modelId="{05FB9A6F-3103-4279-9586-DD3E0CC75D31}" type="presOf" srcId="{0930E94A-79BA-4D30-95C2-7233CEE032E8}" destId="{1D8F3A4A-A2E6-4686-ADA1-E8D5F598519B}" srcOrd="0" destOrd="0" presId="urn:microsoft.com/office/officeart/2018/5/layout/CenteredIconLabelDescriptionList"/>
    <dgm:cxn modelId="{35A5F67D-7C68-45CB-94F0-375E7DBC2CDD}" srcId="{4AC8358E-8F4A-4953-B5B7-04419E3ADC15}" destId="{231839D6-F0ED-4D77-A3B2-0E6DCC09F33B}" srcOrd="0" destOrd="0" parTransId="{B8ECEC72-1CD8-428A-A23D-E48AE65137AF}" sibTransId="{F638F5D0-7550-4C95-8520-6A463AA40ED6}"/>
    <dgm:cxn modelId="{189C8C86-F5EF-475D-BA93-2417790E61D2}" srcId="{0930E94A-79BA-4D30-95C2-7233CEE032E8}" destId="{AB0D2ACA-26CF-4851-9593-3C2F42DF65FA}" srcOrd="0" destOrd="0" parTransId="{DE81427D-7ACD-43FF-BCB6-69173223D5AB}" sibTransId="{6A3A2AF9-5AC6-44FC-891A-3592B073E62F}"/>
    <dgm:cxn modelId="{28C63E96-3198-4E7D-B759-A96FD4629C61}" type="presOf" srcId="{AB0D2ACA-26CF-4851-9593-3C2F42DF65FA}" destId="{C78FE879-3C2E-4F1E-B88D-07FD65B9E2BA}" srcOrd="0" destOrd="0" presId="urn:microsoft.com/office/officeart/2018/5/layout/CenteredIconLabelDescriptionList"/>
    <dgm:cxn modelId="{DDCE299E-4B99-4618-AA6E-1AE4AD1AFE9C}" type="presOf" srcId="{231839D6-F0ED-4D77-A3B2-0E6DCC09F33B}" destId="{E688A732-B771-4722-A85F-64D6922213F3}" srcOrd="0" destOrd="0" presId="urn:microsoft.com/office/officeart/2018/5/layout/CenteredIconLabelDescriptionList"/>
    <dgm:cxn modelId="{4CF9E4D2-2B89-4C3A-8321-52ADB260B2B2}" type="presOf" srcId="{745F34D1-9679-44EF-AF74-B3AB4B0E0D64}" destId="{992878A3-2A8F-4521-9AA7-2FA8D8C5F79B}" srcOrd="0" destOrd="0" presId="urn:microsoft.com/office/officeart/2018/5/layout/CenteredIconLabelDescriptionList"/>
    <dgm:cxn modelId="{A00B77D6-D8B9-43BC-8053-FADC18853763}" type="presOf" srcId="{2CAC73F6-C0A3-4C30-BD90-46389E26E1D8}" destId="{08E721FC-B788-4832-91F2-6FDDD6C89912}" srcOrd="0" destOrd="0" presId="urn:microsoft.com/office/officeart/2018/5/layout/CenteredIconLabelDescriptionList"/>
    <dgm:cxn modelId="{B59F337B-A9CE-454F-86D2-AE271942E56C}" type="presParOf" srcId="{992878A3-2A8F-4521-9AA7-2FA8D8C5F79B}" destId="{EE2CC917-AA50-4F42-96F5-30921C3E8969}" srcOrd="0" destOrd="0" presId="urn:microsoft.com/office/officeart/2018/5/layout/CenteredIconLabelDescriptionList"/>
    <dgm:cxn modelId="{69830C95-ADCE-43AB-A287-0EBF28D811E0}" type="presParOf" srcId="{EE2CC917-AA50-4F42-96F5-30921C3E8969}" destId="{FE6FCEBB-CCCC-49BB-B613-1A5DC87F1A21}" srcOrd="0" destOrd="0" presId="urn:microsoft.com/office/officeart/2018/5/layout/CenteredIconLabelDescriptionList"/>
    <dgm:cxn modelId="{AB8BA065-96F6-4AD7-B9AC-86A1D5CA8039}" type="presParOf" srcId="{EE2CC917-AA50-4F42-96F5-30921C3E8969}" destId="{72CD768C-9F9E-4FB3-8FD5-901C637633A3}" srcOrd="1" destOrd="0" presId="urn:microsoft.com/office/officeart/2018/5/layout/CenteredIconLabelDescriptionList"/>
    <dgm:cxn modelId="{D1B38186-1FD4-418A-B4AD-44B62267EFCB}" type="presParOf" srcId="{EE2CC917-AA50-4F42-96F5-30921C3E8969}" destId="{1D8F3A4A-A2E6-4686-ADA1-E8D5F598519B}" srcOrd="2" destOrd="0" presId="urn:microsoft.com/office/officeart/2018/5/layout/CenteredIconLabelDescriptionList"/>
    <dgm:cxn modelId="{4AFEA4F8-1B97-41CB-9AAB-72E880819431}" type="presParOf" srcId="{EE2CC917-AA50-4F42-96F5-30921C3E8969}" destId="{9BB00C2C-4F6C-4A9B-AB3C-6729300FEE96}" srcOrd="3" destOrd="0" presId="urn:microsoft.com/office/officeart/2018/5/layout/CenteredIconLabelDescriptionList"/>
    <dgm:cxn modelId="{9036F475-5830-40B1-B100-ADA3D7AD5655}" type="presParOf" srcId="{EE2CC917-AA50-4F42-96F5-30921C3E8969}" destId="{C78FE879-3C2E-4F1E-B88D-07FD65B9E2BA}" srcOrd="4" destOrd="0" presId="urn:microsoft.com/office/officeart/2018/5/layout/CenteredIconLabelDescriptionList"/>
    <dgm:cxn modelId="{8E48631E-85FF-42BD-8436-DE3EF6011B79}" type="presParOf" srcId="{992878A3-2A8F-4521-9AA7-2FA8D8C5F79B}" destId="{D246B257-C3ED-4179-9AEF-C9B75E3AEBE3}" srcOrd="1" destOrd="0" presId="urn:microsoft.com/office/officeart/2018/5/layout/CenteredIconLabelDescriptionList"/>
    <dgm:cxn modelId="{E411F145-C414-4F6E-AA12-0A5FACBD4A0A}" type="presParOf" srcId="{992878A3-2A8F-4521-9AA7-2FA8D8C5F79B}" destId="{21BB490E-8B63-440C-9623-9A52D043C508}" srcOrd="2" destOrd="0" presId="urn:microsoft.com/office/officeart/2018/5/layout/CenteredIconLabelDescriptionList"/>
    <dgm:cxn modelId="{0B182E09-58F7-4E7C-A8DE-B60C767A0D3A}" type="presParOf" srcId="{21BB490E-8B63-440C-9623-9A52D043C508}" destId="{38406736-D43F-42CF-9D3E-22A08BE3CABE}" srcOrd="0" destOrd="0" presId="urn:microsoft.com/office/officeart/2018/5/layout/CenteredIconLabelDescriptionList"/>
    <dgm:cxn modelId="{F6DD0FDB-FE59-4AA2-BDF8-A4E2EF596F27}" type="presParOf" srcId="{21BB490E-8B63-440C-9623-9A52D043C508}" destId="{1C3A27B6-BF45-42BB-B921-64E103600401}" srcOrd="1" destOrd="0" presId="urn:microsoft.com/office/officeart/2018/5/layout/CenteredIconLabelDescriptionList"/>
    <dgm:cxn modelId="{535459FF-3F7C-4547-9A2C-F87C9EC2180E}" type="presParOf" srcId="{21BB490E-8B63-440C-9623-9A52D043C508}" destId="{4526FD18-9DAC-4347-8162-C464582C2283}" srcOrd="2" destOrd="0" presId="urn:microsoft.com/office/officeart/2018/5/layout/CenteredIconLabelDescriptionList"/>
    <dgm:cxn modelId="{BBD168ED-AEA6-4461-9B83-4FADD8AEFC76}" type="presParOf" srcId="{21BB490E-8B63-440C-9623-9A52D043C508}" destId="{2B6CA29E-2701-406A-801F-A4622DA96B73}" srcOrd="3" destOrd="0" presId="urn:microsoft.com/office/officeart/2018/5/layout/CenteredIconLabelDescriptionList"/>
    <dgm:cxn modelId="{8AB71A43-F25F-462C-8B19-58921724EB94}" type="presParOf" srcId="{21BB490E-8B63-440C-9623-9A52D043C508}" destId="{E688A732-B771-4722-A85F-64D6922213F3}" srcOrd="4" destOrd="0" presId="urn:microsoft.com/office/officeart/2018/5/layout/CenteredIconLabelDescriptionList"/>
    <dgm:cxn modelId="{7B74170D-5B9B-40C3-8F98-A967E29B3DC1}" type="presParOf" srcId="{992878A3-2A8F-4521-9AA7-2FA8D8C5F79B}" destId="{B543737E-7DDA-49D6-8283-066D269C49BA}" srcOrd="3" destOrd="0" presId="urn:microsoft.com/office/officeart/2018/5/layout/CenteredIconLabelDescriptionList"/>
    <dgm:cxn modelId="{3AF92F92-246D-4AC4-8ECD-FBD8BDE70476}" type="presParOf" srcId="{992878A3-2A8F-4521-9AA7-2FA8D8C5F79B}" destId="{787DDD14-0687-4341-9510-1407C22A5501}" srcOrd="4" destOrd="0" presId="urn:microsoft.com/office/officeart/2018/5/layout/CenteredIconLabelDescriptionList"/>
    <dgm:cxn modelId="{82A8F5B8-2407-43AC-9D38-9A08E95833ED}" type="presParOf" srcId="{787DDD14-0687-4341-9510-1407C22A5501}" destId="{354B02CC-57D5-47EB-84CC-A6518D4613EF}" srcOrd="0" destOrd="0" presId="urn:microsoft.com/office/officeart/2018/5/layout/CenteredIconLabelDescriptionList"/>
    <dgm:cxn modelId="{64E41B09-EB5E-4B78-B850-679C20EA35F5}" type="presParOf" srcId="{787DDD14-0687-4341-9510-1407C22A5501}" destId="{4DE403C7-7940-463E-A636-72DF51A94E43}" srcOrd="1" destOrd="0" presId="urn:microsoft.com/office/officeart/2018/5/layout/CenteredIconLabelDescriptionList"/>
    <dgm:cxn modelId="{5A06C960-879B-4EA4-9E0B-0B664F4F3B9E}" type="presParOf" srcId="{787DDD14-0687-4341-9510-1407C22A5501}" destId="{F653E12F-0225-4A92-AD99-5F0658D229AE}" srcOrd="2" destOrd="0" presId="urn:microsoft.com/office/officeart/2018/5/layout/CenteredIconLabelDescriptionList"/>
    <dgm:cxn modelId="{C632F6AC-56A2-4D16-A509-50E6676B7508}" type="presParOf" srcId="{787DDD14-0687-4341-9510-1407C22A5501}" destId="{5214334C-C38C-4BA9-9565-BCDC4B99D623}" srcOrd="3" destOrd="0" presId="urn:microsoft.com/office/officeart/2018/5/layout/CenteredIconLabelDescriptionList"/>
    <dgm:cxn modelId="{62237B8E-8767-4ED8-881A-5C33DAD3C691}" type="presParOf" srcId="{787DDD14-0687-4341-9510-1407C22A5501}" destId="{08E721FC-B788-4832-91F2-6FDDD6C899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B32-F1BD-4774-93B5-601233CD6797}">
      <dsp:nvSpPr>
        <dsp:cNvPr id="0" name=""/>
        <dsp:cNvSpPr/>
      </dsp:nvSpPr>
      <dsp:spPr>
        <a:xfrm>
          <a:off x="0" y="430"/>
          <a:ext cx="10058399" cy="100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E002-81A2-434E-A598-D33C5832A99C}">
      <dsp:nvSpPr>
        <dsp:cNvPr id="0" name=""/>
        <dsp:cNvSpPr/>
      </dsp:nvSpPr>
      <dsp:spPr>
        <a:xfrm>
          <a:off x="305070" y="227342"/>
          <a:ext cx="554673" cy="554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A64DE-C294-40CD-B81C-DFACD8ED560A}">
      <dsp:nvSpPr>
        <dsp:cNvPr id="0" name=""/>
        <dsp:cNvSpPr/>
      </dsp:nvSpPr>
      <dsp:spPr>
        <a:xfrm>
          <a:off x="1164813" y="430"/>
          <a:ext cx="8893586" cy="100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33" tIns="106733" rIns="106733" bIns="106733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Founded in 1982 by </a:t>
          </a:r>
          <a:r>
            <a:rPr lang="en-US" sz="2500" kern="1200">
              <a:latin typeface="Gill Sans MT" panose="02020404030301010803"/>
            </a:rPr>
            <a:t>goat wranglers,</a:t>
          </a:r>
          <a:r>
            <a:rPr lang="en-US" sz="2500" kern="1200"/>
            <a:t> based in Massachusetts ever since</a:t>
          </a:r>
        </a:p>
      </dsp:txBody>
      <dsp:txXfrm>
        <a:off x="1164813" y="430"/>
        <a:ext cx="8893586" cy="1008496"/>
      </dsp:txXfrm>
    </dsp:sp>
    <dsp:sp modelId="{E6C7AFFA-35D4-4DBA-BCE2-09D34CEF9856}">
      <dsp:nvSpPr>
        <dsp:cNvPr id="0" name=""/>
        <dsp:cNvSpPr/>
      </dsp:nvSpPr>
      <dsp:spPr>
        <a:xfrm>
          <a:off x="0" y="1261051"/>
          <a:ext cx="10058399" cy="100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C1F94-1F47-4E96-8B8B-60A92F6FEF1F}">
      <dsp:nvSpPr>
        <dsp:cNvPr id="0" name=""/>
        <dsp:cNvSpPr/>
      </dsp:nvSpPr>
      <dsp:spPr>
        <a:xfrm>
          <a:off x="305070" y="1487963"/>
          <a:ext cx="554673" cy="5546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9029-E61D-4088-BFC9-D8FF6F61B9CF}">
      <dsp:nvSpPr>
        <dsp:cNvPr id="0" name=""/>
        <dsp:cNvSpPr/>
      </dsp:nvSpPr>
      <dsp:spPr>
        <a:xfrm>
          <a:off x="1164813" y="1261051"/>
          <a:ext cx="8893586" cy="100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33" tIns="106733" rIns="106733" bIns="106733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Despite a steady climb </a:t>
          </a:r>
          <a:r>
            <a:rPr lang="en-US" sz="2500" kern="1200">
              <a:latin typeface="Gill Sans MT" panose="02020404030301010803"/>
            </a:rPr>
            <a:t>focused in</a:t>
          </a:r>
          <a:r>
            <a:rPr lang="en-US" sz="2500" kern="1200"/>
            <a:t> the </a:t>
          </a:r>
          <a:r>
            <a:rPr lang="en-US" sz="2500" kern="1200">
              <a:latin typeface="Gill Sans MT" panose="02020404030301010803"/>
            </a:rPr>
            <a:t>northeast</a:t>
          </a:r>
          <a:r>
            <a:rPr lang="en-US" sz="2500" kern="1200"/>
            <a:t>, exploded over all regions of the US in the early 2000's </a:t>
          </a:r>
        </a:p>
      </dsp:txBody>
      <dsp:txXfrm>
        <a:off x="1164813" y="1261051"/>
        <a:ext cx="8893586" cy="1008496"/>
      </dsp:txXfrm>
    </dsp:sp>
    <dsp:sp modelId="{2D7783D1-E693-4971-977B-77030402427D}">
      <dsp:nvSpPr>
        <dsp:cNvPr id="0" name=""/>
        <dsp:cNvSpPr/>
      </dsp:nvSpPr>
      <dsp:spPr>
        <a:xfrm>
          <a:off x="0" y="2521672"/>
          <a:ext cx="10058399" cy="100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B406E-EABA-48B0-9E8A-01237F43C0C5}">
      <dsp:nvSpPr>
        <dsp:cNvPr id="0" name=""/>
        <dsp:cNvSpPr/>
      </dsp:nvSpPr>
      <dsp:spPr>
        <a:xfrm>
          <a:off x="305070" y="2748584"/>
          <a:ext cx="554673" cy="5546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43C56-FADD-468F-8A07-2C1C839696F8}">
      <dsp:nvSpPr>
        <dsp:cNvPr id="0" name=""/>
        <dsp:cNvSpPr/>
      </dsp:nvSpPr>
      <dsp:spPr>
        <a:xfrm>
          <a:off x="1164813" y="2521672"/>
          <a:ext cx="8893586" cy="100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33" tIns="106733" rIns="106733" bIns="1067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Currently valued at roughly 12B due to numerous locations and banking platforms</a:t>
          </a:r>
        </a:p>
      </dsp:txBody>
      <dsp:txXfrm>
        <a:off x="1164813" y="2521672"/>
        <a:ext cx="8893586" cy="100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CEBB-CCCC-49BB-B613-1A5DC87F1A21}">
      <dsp:nvSpPr>
        <dsp:cNvPr id="0" name=""/>
        <dsp:cNvSpPr/>
      </dsp:nvSpPr>
      <dsp:spPr>
        <a:xfrm>
          <a:off x="979832" y="765635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F3A4A-A2E6-4686-ADA1-E8D5F598519B}">
      <dsp:nvSpPr>
        <dsp:cNvPr id="0" name=""/>
        <dsp:cNvSpPr/>
      </dsp:nvSpPr>
      <dsp:spPr>
        <a:xfrm>
          <a:off x="4985" y="1909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Industry leaders &amp; early adopters</a:t>
          </a:r>
        </a:p>
      </dsp:txBody>
      <dsp:txXfrm>
        <a:off x="4985" y="1909828"/>
        <a:ext cx="2999531" cy="449929"/>
      </dsp:txXfrm>
    </dsp:sp>
    <dsp:sp modelId="{C78FE879-3C2E-4F1E-B88D-07FD65B9E2BA}">
      <dsp:nvSpPr>
        <dsp:cNvPr id="0" name=""/>
        <dsp:cNvSpPr/>
      </dsp:nvSpPr>
      <dsp:spPr>
        <a:xfrm>
          <a:off x="4985" y="2403644"/>
          <a:ext cx="2999531" cy="556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20404030301010803"/>
            </a:rPr>
            <a:t>From SMS to </a:t>
          </a:r>
          <a:r>
            <a:rPr lang="en-US" sz="1300" kern="1200"/>
            <a:t>Online banking in the late 90's </a:t>
          </a:r>
          <a:r>
            <a:rPr lang="en-US" sz="1300" kern="1200">
              <a:latin typeface="Gill Sans MT" panose="02020404030301010803"/>
            </a:rPr>
            <a:t>and  </a:t>
          </a:r>
          <a:r>
            <a:rPr lang="en-US" sz="1300" kern="1200"/>
            <a:t>early 2000's </a:t>
          </a:r>
        </a:p>
      </dsp:txBody>
      <dsp:txXfrm>
        <a:off x="4985" y="2403644"/>
        <a:ext cx="2999531" cy="556331"/>
      </dsp:txXfrm>
    </dsp:sp>
    <dsp:sp modelId="{38406736-D43F-42CF-9D3E-22A08BE3CABE}">
      <dsp:nvSpPr>
        <dsp:cNvPr id="0" name=""/>
        <dsp:cNvSpPr/>
      </dsp:nvSpPr>
      <dsp:spPr>
        <a:xfrm>
          <a:off x="4504282" y="765635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6FD18-9DAC-4347-8162-C464582C2283}">
      <dsp:nvSpPr>
        <dsp:cNvPr id="0" name=""/>
        <dsp:cNvSpPr/>
      </dsp:nvSpPr>
      <dsp:spPr>
        <a:xfrm>
          <a:off x="3529434" y="1909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Customer oriented</a:t>
          </a:r>
        </a:p>
      </dsp:txBody>
      <dsp:txXfrm>
        <a:off x="3529434" y="1909828"/>
        <a:ext cx="2999531" cy="449929"/>
      </dsp:txXfrm>
    </dsp:sp>
    <dsp:sp modelId="{E688A732-B771-4722-A85F-64D6922213F3}">
      <dsp:nvSpPr>
        <dsp:cNvPr id="0" name=""/>
        <dsp:cNvSpPr/>
      </dsp:nvSpPr>
      <dsp:spPr>
        <a:xfrm>
          <a:off x="3529434" y="2403644"/>
          <a:ext cx="2999531" cy="556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Continuing to support numerous in-person locations today</a:t>
          </a:r>
        </a:p>
      </dsp:txBody>
      <dsp:txXfrm>
        <a:off x="3529434" y="2403644"/>
        <a:ext cx="2999531" cy="556331"/>
      </dsp:txXfrm>
    </dsp:sp>
    <dsp:sp modelId="{354B02CC-57D5-47EB-84CC-A6518D4613EF}">
      <dsp:nvSpPr>
        <dsp:cNvPr id="0" name=""/>
        <dsp:cNvSpPr/>
      </dsp:nvSpPr>
      <dsp:spPr>
        <a:xfrm>
          <a:off x="8028731" y="765635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3E12F-0225-4A92-AD99-5F0658D229AE}">
      <dsp:nvSpPr>
        <dsp:cNvPr id="0" name=""/>
        <dsp:cNvSpPr/>
      </dsp:nvSpPr>
      <dsp:spPr>
        <a:xfrm>
          <a:off x="7053883" y="1909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Forward thinking</a:t>
          </a:r>
        </a:p>
      </dsp:txBody>
      <dsp:txXfrm>
        <a:off x="7053883" y="1909828"/>
        <a:ext cx="2999531" cy="449929"/>
      </dsp:txXfrm>
    </dsp:sp>
    <dsp:sp modelId="{08E721FC-B788-4832-91F2-6FDDD6C89912}">
      <dsp:nvSpPr>
        <dsp:cNvPr id="0" name=""/>
        <dsp:cNvSpPr/>
      </dsp:nvSpPr>
      <dsp:spPr>
        <a:xfrm>
          <a:off x="7053883" y="2403644"/>
          <a:ext cx="2999531" cy="556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Improvements to operations cascades throughout the business</a:t>
          </a:r>
          <a:br>
            <a:rPr lang="en-US" sz="1300" kern="1200"/>
          </a:br>
          <a:endParaRPr lang="en-US" sz="1300" kern="1200"/>
        </a:p>
      </dsp:txBody>
      <dsp:txXfrm>
        <a:off x="7053883" y="2403644"/>
        <a:ext cx="2999531" cy="55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8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82B44-C0E3-77EE-65FE-3ACEEC4F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12" r="-2" b="79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Trin Financial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Ben </a:t>
            </a:r>
            <a:r>
              <a:rPr lang="en-US" err="1">
                <a:solidFill>
                  <a:schemeClr val="tx1"/>
                </a:solidFill>
              </a:rPr>
              <a:t>Bejoian</a:t>
            </a:r>
            <a:r>
              <a:rPr lang="en-US">
                <a:solidFill>
                  <a:schemeClr val="tx1"/>
                </a:solidFill>
              </a:rPr>
              <a:t> and Kwaku Agyapong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868A-8FA7-3CE6-12E4-B8EA5CAF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Who are we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21DA8-A671-4EE4-65C2-B317715ED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13426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37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11FB7-5135-A115-05AE-5F03A45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we do well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AF897D-2A69-2402-6FF2-0CBB10971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193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7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F8059-5500-CFC4-7B29-23187D8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change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F767-9DDB-2B0F-AD3E-483FEE05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Generative AI is a unique solution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Improves as we grow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Potential to optimize &amp; streamline operational changes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VERY, cost effective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en-US" sz="2000">
              <a:solidFill>
                <a:srgbClr val="FFFFFF"/>
              </a:solidFill>
            </a:endParaRPr>
          </a:p>
          <a:p>
            <a:pPr>
              <a:buClr>
                <a:srgbClr val="262626"/>
              </a:buClr>
            </a:pPr>
            <a:r>
              <a:rPr lang="en-US" sz="2200" u="sng">
                <a:solidFill>
                  <a:srgbClr val="FFFFFF"/>
                </a:solidFill>
              </a:rPr>
              <a:t>Where </a:t>
            </a:r>
            <a:r>
              <a:rPr lang="en-US" sz="2200">
                <a:solidFill>
                  <a:srgbClr val="FFFFFF"/>
                </a:solidFill>
              </a:rPr>
              <a:t>do we start ?</a:t>
            </a:r>
          </a:p>
          <a:p>
            <a:pPr>
              <a:buClr>
                <a:srgbClr val="262626"/>
              </a:buClr>
            </a:pPr>
            <a:endParaRPr lang="en-US" sz="2000">
              <a:solidFill>
                <a:srgbClr val="FFFFFF"/>
              </a:solidFill>
            </a:endParaRPr>
          </a:p>
          <a:p>
            <a:pPr>
              <a:buClr>
                <a:srgbClr val="262626"/>
              </a:buClr>
            </a:pPr>
            <a:endParaRPr lang="en-US" sz="2000">
              <a:solidFill>
                <a:srgbClr val="FFFFFF"/>
              </a:solidFill>
            </a:endParaRPr>
          </a:p>
          <a:p>
            <a:pPr>
              <a:buClr>
                <a:srgbClr val="262626"/>
              </a:buClr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47E-2836-67AE-90A9-14A94409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needs to change.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0CDF-A460-27FB-6898-906B90E7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the past few years our rate of new customers has slowed while competitors show no sign of slowing down</a:t>
            </a:r>
          </a:p>
          <a:p>
            <a:pPr>
              <a:buClr>
                <a:srgbClr val="262626"/>
              </a:buClr>
            </a:pPr>
            <a:r>
              <a:rPr lang="en-US"/>
              <a:t>New innovations have brought the rise of technical companies that can offer banking solutions</a:t>
            </a:r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F40B-2F3C-8501-3B9F-AECB62F1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Client Base.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C551-C4C5-8576-4B22-063EFB8F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What does the activity of our customers look like over time? 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This analysis gives us insight into what normal customer activity looks like, to better detect when potential fraud cases occur.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F35A-2A4E-D78E-17B4-B5DBA2E5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Interaction.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C10-DBA1-F2D6-16DC-27D66779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How do our customers interact with TFG?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In order to better understand our customers' needs, we need to understand the different demographics that make up our customers. </a:t>
            </a:r>
            <a:endParaRPr lang="en-US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This will provide insightful marketing data for which of our products is being utilized most. </a:t>
            </a:r>
          </a:p>
        </p:txBody>
      </p:sp>
    </p:spTree>
    <p:extLst>
      <p:ext uri="{BB962C8B-B14F-4D97-AF65-F5344CB8AC3E}">
        <p14:creationId xmlns:p14="http://schemas.microsoft.com/office/powerpoint/2010/main" val="172859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B9D4-70FA-AE19-94BA-6D0AF548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Proofing.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19A5-11DA-BEB6-FF46-B53FADF2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What can TFG look like in the future and how can it grow? </a:t>
            </a:r>
          </a:p>
          <a:p>
            <a:pPr marL="0" lvl="2" indent="0">
              <a:buNone/>
            </a:pPr>
            <a:endParaRPr lang="en-US" sz="2800"/>
          </a:p>
          <a:p>
            <a:pPr marL="0" lvl="2" indent="0">
              <a:buNone/>
            </a:pPr>
            <a:r>
              <a:rPr lang="en-US" sz="2800"/>
              <a:t>We will gauge the </a:t>
            </a:r>
            <a:r>
              <a:rPr lang="en-US" sz="2800">
                <a:latin typeface="Gill Sans MT"/>
              </a:rPr>
              <a:t>effectiveness/popularity of new initiatives, features, products that the bank offers to users. </a:t>
            </a:r>
            <a:endParaRPr lang="en-US"/>
          </a:p>
          <a:p>
            <a:pPr marL="0" lvl="2" indent="0">
              <a:buNone/>
            </a:pPr>
            <a:endParaRPr lang="en-US" sz="2800"/>
          </a:p>
          <a:p>
            <a:pPr marL="0" lvl="2" indent="0">
              <a:buNone/>
            </a:pPr>
            <a:r>
              <a:rPr lang="en-US" sz="2800"/>
              <a:t>Here we can analyze our retention and usage over time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9460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54B67"/>
      </a:accent1>
      <a:accent2>
        <a:srgbClr val="B33988"/>
      </a:accent2>
      <a:accent3>
        <a:srgbClr val="BD4BC5"/>
      </a:accent3>
      <a:accent4>
        <a:srgbClr val="7939B3"/>
      </a:accent4>
      <a:accent5>
        <a:srgbClr val="584BC5"/>
      </a:accent5>
      <a:accent6>
        <a:srgbClr val="395FB3"/>
      </a:accent6>
      <a:hlink>
        <a:srgbClr val="7354C6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Garamond</vt:lpstr>
      <vt:lpstr>Gill Sans MT</vt:lpstr>
      <vt:lpstr>SavonVTI</vt:lpstr>
      <vt:lpstr>Trin Financial Group</vt:lpstr>
      <vt:lpstr>Who are we ?</vt:lpstr>
      <vt:lpstr>What we do well</vt:lpstr>
      <vt:lpstr>Why change ?</vt:lpstr>
      <vt:lpstr>What needs to change.</vt:lpstr>
      <vt:lpstr>Our Client Base.</vt:lpstr>
      <vt:lpstr>Customer Interaction.</vt:lpstr>
      <vt:lpstr>Future Proofing.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Bejoian, Ben J. (Student)</cp:lastModifiedBy>
  <cp:revision>2</cp:revision>
  <dcterms:created xsi:type="dcterms:W3CDTF">2024-12-03T22:23:16Z</dcterms:created>
  <dcterms:modified xsi:type="dcterms:W3CDTF">2024-12-13T18:44:48Z</dcterms:modified>
</cp:coreProperties>
</file>