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6" r:id="rId7"/>
    <p:sldId id="267" r:id="rId8"/>
    <p:sldId id="265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字版面配置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文字版面配置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大標題文字</a:t>
            </a:r>
          </a:p>
        </p:txBody>
      </p:sp>
      <p:sp>
        <p:nvSpPr>
          <p:cNvPr id="83" name="圖片版面配置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vr.land.moi.gov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標題 1"/>
          <p:cNvSpPr txBox="1">
            <a:spLocks noGrp="1"/>
          </p:cNvSpPr>
          <p:nvPr>
            <p:ph type="ctrTitle"/>
          </p:nvPr>
        </p:nvSpPr>
        <p:spPr>
          <a:xfrm>
            <a:off x="1527940" y="1318683"/>
            <a:ext cx="9144001" cy="2387601"/>
          </a:xfrm>
          <a:prstGeom prst="rect">
            <a:avLst/>
          </a:prstGeom>
        </p:spPr>
        <p:txBody>
          <a:bodyPr lIns="45719" tIns="45720" rIns="45719" bIns="45720" anchor="b">
            <a:normAutofit/>
          </a:bodyPr>
          <a:lstStyle>
            <a:lvl1pPr>
              <a:defRPr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3700" dirty="0">
                <a:solidFill>
                  <a:schemeClr val="tx1"/>
                </a:solidFill>
              </a:rPr>
              <a:t>內政部不動產實價登錄</a:t>
            </a:r>
            <a:r>
              <a:rPr lang="en-US" altLang="zh-TW" sz="3700" dirty="0">
                <a:solidFill>
                  <a:schemeClr val="tx1"/>
                </a:solidFill>
              </a:rPr>
              <a:t>:</a:t>
            </a:r>
            <a:r>
              <a:rPr lang="zh-TW" altLang="en-US" sz="3700" dirty="0">
                <a:solidFill>
                  <a:schemeClr val="tx1"/>
                </a:solidFill>
              </a:rPr>
              <a:t> 房價分析</a:t>
            </a:r>
            <a:br>
              <a:rPr lang="en-US" altLang="zh-TW" sz="3700" dirty="0">
                <a:solidFill>
                  <a:schemeClr val="tx1"/>
                </a:solidFill>
              </a:rPr>
            </a:br>
            <a:r>
              <a:rPr lang="en-US" altLang="zh-TW" sz="3000" dirty="0">
                <a:solidFill>
                  <a:schemeClr val="tx1"/>
                </a:solidFill>
              </a:rPr>
              <a:t>Real Estate Analysis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95" name="副標題 2"/>
          <p:cNvSpPr txBox="1">
            <a:spLocks noGrp="1"/>
          </p:cNvSpPr>
          <p:nvPr>
            <p:ph type="subTitle" sz="quarter" idx="1"/>
          </p:nvPr>
        </p:nvSpPr>
        <p:spPr>
          <a:xfrm>
            <a:off x="2472267" y="3536975"/>
            <a:ext cx="7247467" cy="1232429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>
              <a:lnSpc>
                <a:spcPct val="100000"/>
              </a:lnSpc>
              <a:defRPr sz="3600">
                <a:solidFill>
                  <a:srgbClr val="FFFFFF"/>
                </a:solidFill>
              </a:defRPr>
            </a:pPr>
            <a:endParaRPr sz="2900" dirty="0"/>
          </a:p>
          <a:p>
            <a:pPr>
              <a:lnSpc>
                <a:spcPct val="100000"/>
              </a:lnSpc>
              <a:defRPr sz="36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100" dirty="0">
                <a:solidFill>
                  <a:schemeClr val="tx1"/>
                </a:solidFill>
              </a:rPr>
              <a:t>Oliver Chen</a:t>
            </a:r>
          </a:p>
          <a:p>
            <a:pPr>
              <a:lnSpc>
                <a:spcPct val="100000"/>
              </a:lnSpc>
              <a:defRPr sz="36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100" dirty="0">
                <a:solidFill>
                  <a:schemeClr val="tx1"/>
                </a:solidFill>
              </a:rPr>
              <a:t>陳則安</a:t>
            </a:r>
            <a:endParaRPr sz="21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8C90AB-F6E5-4652-9A97-F43A0A067825}"/>
              </a:ext>
            </a:extLst>
          </p:cNvPr>
          <p:cNvSpPr/>
          <p:nvPr/>
        </p:nvSpPr>
        <p:spPr>
          <a:xfrm>
            <a:off x="9892145" y="6557818"/>
            <a:ext cx="1958110" cy="230909"/>
          </a:xfrm>
          <a:prstGeom prst="rect">
            <a:avLst/>
          </a:prstGeom>
          <a:solidFill>
            <a:srgbClr val="0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CE718AC-86B7-443D-B42D-69F15C236044}"/>
              </a:ext>
            </a:extLst>
          </p:cNvPr>
          <p:cNvSpPr txBox="1"/>
          <p:nvPr/>
        </p:nvSpPr>
        <p:spPr>
          <a:xfrm>
            <a:off x="618745" y="1114305"/>
            <a:ext cx="194649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600" dirty="0"/>
              <a:t>研究目的</a:t>
            </a:r>
            <a:endParaRPr kumimoji="0" lang="zh-TW" altLang="en-US" sz="2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1DF264-2342-48C2-AE7C-269A1F598E71}"/>
              </a:ext>
            </a:extLst>
          </p:cNvPr>
          <p:cNvSpPr txBox="1"/>
          <p:nvPr/>
        </p:nvSpPr>
        <p:spPr>
          <a:xfrm>
            <a:off x="618745" y="1859314"/>
            <a:ext cx="11083728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台灣不動產市場因地緣因素、以及中央政策的影響，房地產可視作生財工具，而非民生必需品。加上實價登錄的推行，讓傳統的「市價比較法」有了更透明的比較依據，每筆不動產的交易都會依據其特徵而訂定該物件的市場價格，其中特徵包括</a:t>
            </a:r>
            <a:r>
              <a:rPr kumimoji="0" lang="zh-TW" altLang="en-US" sz="15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屋齡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</a:t>
            </a:r>
            <a:r>
              <a:rPr kumimoji="0" lang="zh-TW" altLang="en-US" sz="15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所在行政區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</a:t>
            </a:r>
            <a:r>
              <a:rPr kumimoji="0" lang="zh-TW" altLang="en-US" sz="15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土地使用分區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</a:t>
            </a:r>
            <a:r>
              <a:rPr kumimoji="0" lang="zh-TW" altLang="en-US" sz="15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建物型態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</a:t>
            </a:r>
            <a:r>
              <a:rPr kumimoji="0" lang="zh-TW" altLang="en-US" sz="15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主要建材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等等。本次報告的研究重點除了</a:t>
            </a:r>
            <a:r>
              <a:rPr kumimoji="0" lang="zh-TW" altLang="en-US" sz="1500" b="0" i="0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資料分析前的處理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以及針對一筆不動產交易作價格</a:t>
            </a:r>
            <a:r>
              <a:rPr kumimoji="0" lang="zh-TW" altLang="en-US" sz="1500" b="0" i="0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房價預測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之外，也延伸探討</a:t>
            </a:r>
            <a:r>
              <a:rPr kumimoji="0" lang="zh-TW" altLang="en-US" sz="1500" b="0" i="0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特徵的影響力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D6DE7-C3FA-4C42-AF04-39B45DD5C002}"/>
              </a:ext>
            </a:extLst>
          </p:cNvPr>
          <p:cNvSpPr/>
          <p:nvPr/>
        </p:nvSpPr>
        <p:spPr>
          <a:xfrm>
            <a:off x="9892145" y="6557818"/>
            <a:ext cx="1958110" cy="230909"/>
          </a:xfrm>
          <a:prstGeom prst="rect">
            <a:avLst/>
          </a:prstGeom>
          <a:solidFill>
            <a:srgbClr val="0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90F6D7-5014-4610-99EC-419FC0425F04}"/>
              </a:ext>
            </a:extLst>
          </p:cNvPr>
          <p:cNvSpPr/>
          <p:nvPr/>
        </p:nvSpPr>
        <p:spPr>
          <a:xfrm>
            <a:off x="9892145" y="6557818"/>
            <a:ext cx="1958110" cy="230909"/>
          </a:xfrm>
          <a:prstGeom prst="rect">
            <a:avLst/>
          </a:prstGeom>
          <a:solidFill>
            <a:srgbClr val="0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667204-C947-4D1E-B953-E3A3E7A9F87A}"/>
              </a:ext>
            </a:extLst>
          </p:cNvPr>
          <p:cNvSpPr txBox="1"/>
          <p:nvPr/>
        </p:nvSpPr>
        <p:spPr>
          <a:xfrm>
            <a:off x="646455" y="6365495"/>
            <a:ext cx="609600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https://lvr.land.moi.gov.tw/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E5C8A8-2141-4DFF-8E6B-B69B7405D245}"/>
              </a:ext>
            </a:extLst>
          </p:cNvPr>
          <p:cNvSpPr txBox="1"/>
          <p:nvPr/>
        </p:nvSpPr>
        <p:spPr>
          <a:xfrm>
            <a:off x="646455" y="641224"/>
            <a:ext cx="3648455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100" dirty="0"/>
              <a:t>內政部不動產實價登錄</a:t>
            </a:r>
            <a:endParaRPr kumimoji="0" lang="zh-TW" altLang="en-US" sz="2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FC6966-D04D-488B-89C7-0FC555E9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8"/>
          <a:stretch/>
        </p:blipFill>
        <p:spPr>
          <a:xfrm>
            <a:off x="646455" y="2341001"/>
            <a:ext cx="6262345" cy="3801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2EBDAF6-3CE9-421D-B536-06E35495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136" y="2341001"/>
            <a:ext cx="4385378" cy="38015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68FA006-BB18-4A62-B719-A44461F35A81}"/>
              </a:ext>
            </a:extLst>
          </p:cNvPr>
          <p:cNvSpPr txBox="1"/>
          <p:nvPr/>
        </p:nvSpPr>
        <p:spPr>
          <a:xfrm>
            <a:off x="646455" y="1223204"/>
            <a:ext cx="11083728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TW" altLang="en-US" sz="1500" dirty="0"/>
              <a:t>實價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登</a:t>
            </a:r>
            <a:r>
              <a:rPr lang="zh-TW" altLang="en-US" sz="1500" dirty="0"/>
              <a:t>錄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服務網分三大部分</a:t>
            </a:r>
            <a:r>
              <a:rPr kumimoji="0" lang="en-US" altLang="zh-TW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買賣、租賃、以及預售屋。左圖為一般查詢方式，可透過條件篩選查詢期間內的所有交易紀錄。為了資料完整性，內政部將每</a:t>
            </a:r>
            <a:r>
              <a:rPr kumimoji="0" lang="en-US" altLang="zh-TW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10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日公布的交易資訊統整為一整季的資料提供下載，透過左圖的連結可至右圖的網頁進行資料下載，本次研究選取 </a:t>
            </a:r>
            <a:r>
              <a:rPr kumimoji="0" lang="en-US" altLang="zh-TW" sz="1500" b="0" i="0" u="none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2021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en-US" altLang="zh-TW" sz="1500" b="0" i="0" u="none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Q1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zh-TW" alt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的資料作為研究對象。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5F7597-B287-482D-A434-5DCD356589D9}"/>
              </a:ext>
            </a:extLst>
          </p:cNvPr>
          <p:cNvSpPr/>
          <p:nvPr/>
        </p:nvSpPr>
        <p:spPr>
          <a:xfrm>
            <a:off x="5634182" y="3357482"/>
            <a:ext cx="591127" cy="835829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noFill/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9564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160BED-59F2-43C6-ACB9-930ADD3391F7}"/>
              </a:ext>
            </a:extLst>
          </p:cNvPr>
          <p:cNvSpPr/>
          <p:nvPr/>
        </p:nvSpPr>
        <p:spPr>
          <a:xfrm>
            <a:off x="9892145" y="6557818"/>
            <a:ext cx="1958110" cy="230909"/>
          </a:xfrm>
          <a:prstGeom prst="rect">
            <a:avLst/>
          </a:prstGeom>
          <a:solidFill>
            <a:srgbClr val="0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85C60F-B8D7-49A1-A39D-E4180E92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4" y="2899104"/>
            <a:ext cx="7426036" cy="32615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2F858A-1801-4887-AB60-77FAA79C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1" y="697344"/>
            <a:ext cx="3707504" cy="546330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5238B99-596A-41D9-A9C5-930B448D00D6}"/>
              </a:ext>
            </a:extLst>
          </p:cNvPr>
          <p:cNvSpPr txBox="1"/>
          <p:nvPr/>
        </p:nvSpPr>
        <p:spPr>
          <a:xfrm>
            <a:off x="646455" y="582456"/>
            <a:ext cx="3648455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100" dirty="0"/>
              <a:t>Data Preprocessing</a:t>
            </a:r>
            <a:endParaRPr kumimoji="0" lang="zh-TW" altLang="en-US" sz="2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2BEAC2-355C-43B1-AD31-C60B7F766D07}"/>
              </a:ext>
            </a:extLst>
          </p:cNvPr>
          <p:cNvSpPr txBox="1"/>
          <p:nvPr/>
        </p:nvSpPr>
        <p:spPr>
          <a:xfrm>
            <a:off x="628074" y="1136073"/>
            <a:ext cx="680719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400" dirty="0"/>
              <a:t>因資料量的緣故，本次僅針對臺北市「不動產買賣」作分析，光是</a:t>
            </a:r>
            <a:r>
              <a:rPr lang="en-US" altLang="zh-TW" sz="1400" dirty="0"/>
              <a:t>2021</a:t>
            </a:r>
            <a:r>
              <a:rPr lang="zh-TW" altLang="en-US" sz="1400" dirty="0"/>
              <a:t> </a:t>
            </a:r>
            <a:r>
              <a:rPr lang="en-US" altLang="zh-TW" sz="1400" dirty="0"/>
              <a:t>Q1</a:t>
            </a:r>
            <a:r>
              <a:rPr lang="zh-TW" altLang="en-US" sz="1400" dirty="0"/>
              <a:t>，資料筆數就多達 </a:t>
            </a:r>
            <a:r>
              <a:rPr lang="en-US" altLang="zh-TW" sz="1400" dirty="0"/>
              <a:t>6543</a:t>
            </a:r>
            <a:r>
              <a:rPr lang="zh-TW" altLang="en-US" sz="1400" dirty="0"/>
              <a:t> 筆。右方可見資料庫的基本資訊。</a:t>
            </a:r>
            <a:endParaRPr kumimoji="0" lang="zh-TW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50581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ABF2A3A-6B69-46D4-BF66-28A7FC6D350D}"/>
              </a:ext>
            </a:extLst>
          </p:cNvPr>
          <p:cNvSpPr txBox="1"/>
          <p:nvPr/>
        </p:nvSpPr>
        <p:spPr>
          <a:xfrm>
            <a:off x="646455" y="582456"/>
            <a:ext cx="3648455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100" dirty="0"/>
              <a:t>Data Preprocessing</a:t>
            </a:r>
            <a:endParaRPr kumimoji="0" lang="zh-TW" altLang="en-US" sz="2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9FE092-A9AE-4259-8FD9-7FFEBE5E30F2}"/>
              </a:ext>
            </a:extLst>
          </p:cNvPr>
          <p:cNvSpPr txBox="1"/>
          <p:nvPr/>
        </p:nvSpPr>
        <p:spPr>
          <a:xfrm>
            <a:off x="628074" y="1136073"/>
            <a:ext cx="4276435" cy="1061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400" dirty="0"/>
              <a:t>針對各個特徵來對房產單價</a:t>
            </a:r>
            <a:r>
              <a:rPr lang="en-US" altLang="zh-TW" sz="1400" dirty="0"/>
              <a:t>(</a:t>
            </a:r>
            <a:r>
              <a:rPr lang="zh-TW" altLang="en-US" sz="1400" dirty="0"/>
              <a:t>元</a:t>
            </a:r>
            <a:r>
              <a:rPr lang="en-US" altLang="zh-TW" sz="1400" dirty="0"/>
              <a:t>/</a:t>
            </a:r>
            <a:r>
              <a:rPr lang="zh-TW" altLang="en-US" sz="1400" dirty="0"/>
              <a:t>平方公尺</a:t>
            </a:r>
            <a:r>
              <a:rPr lang="en-US" altLang="zh-TW" sz="1400" dirty="0"/>
              <a:t>)</a:t>
            </a:r>
            <a:r>
              <a:rPr lang="zh-TW" altLang="en-US" sz="1400" dirty="0"/>
              <a:t>來作測相關係數 </a:t>
            </a:r>
            <a:r>
              <a:rPr lang="en-US" altLang="zh-TW" sz="1400" dirty="0"/>
              <a:t>(Correlation Coefficient)</a:t>
            </a:r>
            <a:r>
              <a:rPr lang="zh-TW" altLang="en-US" sz="1400" dirty="0"/>
              <a:t>，順序如下，可見土地位置建物門牌的影響數遠高於其他特徵。</a:t>
            </a:r>
            <a:endParaRPr lang="en-US" altLang="zh-TW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160BED-59F2-43C6-ACB9-930ADD3391F7}"/>
              </a:ext>
            </a:extLst>
          </p:cNvPr>
          <p:cNvSpPr/>
          <p:nvPr/>
        </p:nvSpPr>
        <p:spPr>
          <a:xfrm>
            <a:off x="9892145" y="6548931"/>
            <a:ext cx="1958110" cy="230560"/>
          </a:xfrm>
          <a:prstGeom prst="rect">
            <a:avLst/>
          </a:prstGeom>
          <a:solidFill>
            <a:srgbClr val="0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28C80B-352D-46AC-AB2E-0B3A0B7319A0}"/>
              </a:ext>
            </a:extLst>
          </p:cNvPr>
          <p:cNvGrpSpPr/>
          <p:nvPr/>
        </p:nvGrpSpPr>
        <p:grpSpPr>
          <a:xfrm>
            <a:off x="5597236" y="670782"/>
            <a:ext cx="6253018" cy="5138891"/>
            <a:chOff x="5800436" y="670782"/>
            <a:chExt cx="6049818" cy="45408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3BABEC3-2EBE-4448-85D4-0796D551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6273" y="670782"/>
              <a:ext cx="5573981" cy="4540897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260BEFC-FF7A-41CE-9545-B7FE0B330538}"/>
                </a:ext>
              </a:extLst>
            </p:cNvPr>
            <p:cNvSpPr txBox="1"/>
            <p:nvPr/>
          </p:nvSpPr>
          <p:spPr>
            <a:xfrm>
              <a:off x="5906492" y="1753273"/>
              <a:ext cx="679036" cy="39950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000" dirty="0"/>
                <a:t>土地位置建物門牌</a:t>
              </a:r>
              <a:endParaRPr kumimoji="0" lang="zh-TW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543848E-37A4-42FF-98F3-077FCFA7A571}"/>
                </a:ext>
              </a:extLst>
            </p:cNvPr>
            <p:cNvSpPr txBox="1"/>
            <p:nvPr/>
          </p:nvSpPr>
          <p:spPr>
            <a:xfrm>
              <a:off x="5906492" y="2741537"/>
              <a:ext cx="679036" cy="24584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000" dirty="0"/>
                <a:t>電梯</a:t>
              </a:r>
              <a:endParaRPr kumimoji="0" lang="zh-TW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337DE5D-9011-4965-9205-7A6999EE803B}"/>
                </a:ext>
              </a:extLst>
            </p:cNvPr>
            <p:cNvSpPr txBox="1"/>
            <p:nvPr/>
          </p:nvSpPr>
          <p:spPr>
            <a:xfrm>
              <a:off x="5906492" y="3644108"/>
              <a:ext cx="679036" cy="39950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都市土地使用分區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BEBC243-3235-41B4-A620-FF921B8EF0CE}"/>
                </a:ext>
              </a:extLst>
            </p:cNvPr>
            <p:cNvSpPr txBox="1"/>
            <p:nvPr/>
          </p:nvSpPr>
          <p:spPr>
            <a:xfrm>
              <a:off x="5800436" y="4604706"/>
              <a:ext cx="794328" cy="24584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交易年月日</a:t>
              </a: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0325E2C8-5B62-413B-8219-25C31F25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4" y="2455449"/>
            <a:ext cx="4212676" cy="48921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4738A5-7FA0-4A35-8FEC-B42A1D8639B7}"/>
              </a:ext>
            </a:extLst>
          </p:cNvPr>
          <p:cNvSpPr txBox="1"/>
          <p:nvPr/>
        </p:nvSpPr>
        <p:spPr>
          <a:xfrm>
            <a:off x="637264" y="3179493"/>
            <a:ext cx="4194295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土地位置建物門牌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電梯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都市土地使用分區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交易年月日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主要建材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總樓層數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土地移轉總面積平方公尺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鄉鎮市區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移轉層次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建物移轉總面積平方公尺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建物型態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 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交易標的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主要用途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建築完成年月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總價元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</a:p>
          <a:p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單價元平方公尺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']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56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160BED-59F2-43C6-ACB9-930ADD3391F7}"/>
              </a:ext>
            </a:extLst>
          </p:cNvPr>
          <p:cNvSpPr/>
          <p:nvPr/>
        </p:nvSpPr>
        <p:spPr>
          <a:xfrm>
            <a:off x="9892145" y="6557818"/>
            <a:ext cx="1958110" cy="230909"/>
          </a:xfrm>
          <a:prstGeom prst="rect">
            <a:avLst/>
          </a:prstGeom>
          <a:solidFill>
            <a:srgbClr val="0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6AA43C-19FE-496A-8E92-4AE0BC8C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95" y="1627549"/>
            <a:ext cx="7849160" cy="43952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6F12EC1-CF11-4675-9F04-59A281D54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5"/>
          <a:stretch/>
        </p:blipFill>
        <p:spPr>
          <a:xfrm>
            <a:off x="680026" y="1699492"/>
            <a:ext cx="3852391" cy="32696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25F16EB-8F03-4FF9-8F21-F73587FFD8E8}"/>
              </a:ext>
            </a:extLst>
          </p:cNvPr>
          <p:cNvSpPr txBox="1"/>
          <p:nvPr/>
        </p:nvSpPr>
        <p:spPr>
          <a:xfrm>
            <a:off x="646455" y="582456"/>
            <a:ext cx="3648455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2100" dirty="0"/>
              <a:t>Data Preprocessing</a:t>
            </a:r>
            <a:endParaRPr kumimoji="0" lang="zh-TW" altLang="en-US" sz="2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E107C9-6B56-4F76-AD78-E41D446B546A}"/>
              </a:ext>
            </a:extLst>
          </p:cNvPr>
          <p:cNvSpPr txBox="1"/>
          <p:nvPr/>
        </p:nvSpPr>
        <p:spPr>
          <a:xfrm>
            <a:off x="680025" y="1071702"/>
            <a:ext cx="11059393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1400" dirty="0"/>
              <a:t>完成資料清理，下一張介紹</a:t>
            </a:r>
            <a:r>
              <a:rPr lang="en-US" altLang="zh-TW" sz="1400" dirty="0" err="1"/>
              <a:t>sweetviz</a:t>
            </a:r>
            <a:r>
              <a:rPr lang="zh-TW" altLang="en-US" sz="1400" dirty="0"/>
              <a:t>的套件延伸，針對我們整理好的資料集自動產出各個特徵值資料圖形化，並統整相關資訊，相當便利。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0829953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160BED-59F2-43C6-ACB9-930ADD3391F7}"/>
              </a:ext>
            </a:extLst>
          </p:cNvPr>
          <p:cNvSpPr/>
          <p:nvPr/>
        </p:nvSpPr>
        <p:spPr>
          <a:xfrm>
            <a:off x="9892145" y="6557818"/>
            <a:ext cx="1958110" cy="230909"/>
          </a:xfrm>
          <a:prstGeom prst="rect">
            <a:avLst/>
          </a:prstGeom>
          <a:solidFill>
            <a:srgbClr val="0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E4ED52-72E7-4FE1-8CD4-B81262C14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17"/>
          <a:stretch/>
        </p:blipFill>
        <p:spPr>
          <a:xfrm>
            <a:off x="932873" y="1159201"/>
            <a:ext cx="4215408" cy="11504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0374762-CDAC-41EA-9531-49C8A154A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01" y="773545"/>
            <a:ext cx="5435726" cy="53109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72310DB-C29E-4089-BAE5-0D466BC16A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10"/>
          <a:stretch/>
        </p:blipFill>
        <p:spPr>
          <a:xfrm>
            <a:off x="932873" y="2309625"/>
            <a:ext cx="4215408" cy="377483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304AE14-3EA9-48BD-91E5-9D9E662B8992}"/>
              </a:ext>
            </a:extLst>
          </p:cNvPr>
          <p:cNvSpPr txBox="1"/>
          <p:nvPr/>
        </p:nvSpPr>
        <p:spPr>
          <a:xfrm>
            <a:off x="655691" y="565797"/>
            <a:ext cx="3648455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SweetViz</a:t>
            </a:r>
            <a:endParaRPr kumimoji="0" lang="zh-TW" altLang="en-US" sz="2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7389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160BED-59F2-43C6-ACB9-930ADD3391F7}"/>
              </a:ext>
            </a:extLst>
          </p:cNvPr>
          <p:cNvSpPr/>
          <p:nvPr/>
        </p:nvSpPr>
        <p:spPr>
          <a:xfrm>
            <a:off x="9892145" y="6557818"/>
            <a:ext cx="1958110" cy="230909"/>
          </a:xfrm>
          <a:prstGeom prst="rect">
            <a:avLst/>
          </a:prstGeom>
          <a:solidFill>
            <a:srgbClr val="00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371664-6DC8-47C4-9D6E-0269D5A5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27" y="1484137"/>
            <a:ext cx="5639666" cy="40207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D05CB8C-7B33-4BE6-860F-9F026A6B81D5}"/>
              </a:ext>
            </a:extLst>
          </p:cNvPr>
          <p:cNvSpPr txBox="1"/>
          <p:nvPr/>
        </p:nvSpPr>
        <p:spPr>
          <a:xfrm>
            <a:off x="729582" y="909637"/>
            <a:ext cx="3648455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2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Random Forest</a:t>
            </a:r>
            <a:endParaRPr kumimoji="0" lang="zh-TW" altLang="en-US" sz="2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FFAA50-498C-4DA5-93F6-E51FC2AA0017}"/>
              </a:ext>
            </a:extLst>
          </p:cNvPr>
          <p:cNvSpPr txBox="1"/>
          <p:nvPr/>
        </p:nvSpPr>
        <p:spPr>
          <a:xfrm>
            <a:off x="729582" y="1487055"/>
            <a:ext cx="4673691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/>
              <a:t>最後使用</a:t>
            </a:r>
            <a:r>
              <a:rPr lang="en-US" altLang="zh-TW" sz="1400" dirty="0"/>
              <a:t>Random Forest</a:t>
            </a:r>
            <a:r>
              <a:rPr lang="zh-TW" altLang="en-US" sz="1400" dirty="0"/>
              <a:t>將整理好的資料集作</a:t>
            </a:r>
            <a:r>
              <a:rPr lang="en-US" altLang="zh-TW" sz="1400" dirty="0"/>
              <a:t>Training</a:t>
            </a:r>
            <a:r>
              <a:rPr lang="zh-TW" altLang="en-US" sz="1400" dirty="0"/>
              <a:t>，並用</a:t>
            </a:r>
            <a:r>
              <a:rPr lang="en-US" altLang="zh-TW" sz="1400" dirty="0"/>
              <a:t>r2 score</a:t>
            </a:r>
            <a:r>
              <a:rPr lang="zh-TW" altLang="en-US" sz="1400" dirty="0"/>
              <a:t>作為模型準確率的評斷依據。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zh-TW" altLang="en-US" sz="1400" dirty="0"/>
              <a:t>對於本次不動產實價登錄的研究，因為各個特徵的類別分得非常細，以致使用</a:t>
            </a:r>
            <a:r>
              <a:rPr lang="en-US" altLang="zh-TW" sz="1400" dirty="0"/>
              <a:t>random forest</a:t>
            </a:r>
            <a:r>
              <a:rPr lang="zh-TW" altLang="en-US" sz="1400" dirty="0"/>
              <a:t>的樹狀將產生非常多的</a:t>
            </a:r>
            <a:r>
              <a:rPr lang="en-US" altLang="zh-TW" sz="1400" dirty="0"/>
              <a:t>decision</a:t>
            </a:r>
            <a:r>
              <a:rPr lang="zh-TW" altLang="en-US" sz="1400" dirty="0"/>
              <a:t> </a:t>
            </a:r>
            <a:r>
              <a:rPr lang="en-US" altLang="zh-TW" sz="1400" dirty="0"/>
              <a:t>tree</a:t>
            </a:r>
            <a:r>
              <a:rPr lang="zh-TW" altLang="en-US" sz="1400" dirty="0"/>
              <a:t>，故提高準確率。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zh-TW" altLang="en-US" sz="1400" dirty="0"/>
              <a:t>雖然本次僅針對一季的資料作分析，若是將單季資料作為 </a:t>
            </a:r>
            <a:r>
              <a:rPr lang="en-US" altLang="zh-TW" sz="1400" dirty="0"/>
              <a:t>Training data, </a:t>
            </a:r>
            <a:r>
              <a:rPr lang="zh-TW" altLang="en-US" sz="1400" dirty="0"/>
              <a:t>次季作為 </a:t>
            </a:r>
            <a:r>
              <a:rPr lang="en-US" altLang="zh-TW" sz="1400" dirty="0"/>
              <a:t>Testing Data, </a:t>
            </a:r>
            <a:r>
              <a:rPr lang="zh-TW" altLang="en-US" sz="1400" dirty="0"/>
              <a:t>在時間拉長的情形下，房價變動的幅度應該也會相對的更大。然而比對不同季度的資料，</a:t>
            </a:r>
            <a:r>
              <a:rPr lang="en-US" altLang="zh-TW" sz="1400" dirty="0"/>
              <a:t>r2</a:t>
            </a:r>
            <a:r>
              <a:rPr lang="zh-TW" altLang="en-US" sz="1400" dirty="0"/>
              <a:t> </a:t>
            </a:r>
            <a:r>
              <a:rPr lang="en-US" altLang="zh-TW" sz="1400" dirty="0"/>
              <a:t>score</a:t>
            </a:r>
            <a:r>
              <a:rPr lang="zh-TW" altLang="en-US" sz="1400" dirty="0"/>
              <a:t>就不會僅僅是驗證模型的準確度，反而能呈現房市是否依附著前期、甚至是歷年來的成長趨勢。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4536302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9560</TotalTime>
  <Words>584</Words>
  <Application>Microsoft Office PowerPoint</Application>
  <PresentationFormat>寬螢幕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內政部不動產實價登錄: 房價分析 Real Estate 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瀚寓酒店</dc:title>
  <dc:creator>Oliver Chen (陳則安)</dc:creator>
  <cp:lastModifiedBy>Oliver Chen (陳則安)</cp:lastModifiedBy>
  <cp:revision>14</cp:revision>
  <dcterms:modified xsi:type="dcterms:W3CDTF">2021-12-27T03:56:59Z</dcterms:modified>
</cp:coreProperties>
</file>