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6"/>
  </p:notesMasterIdLst>
  <p:sldIdLst>
    <p:sldId id="256" r:id="rId2"/>
    <p:sldId id="257" r:id="rId3"/>
    <p:sldId id="265" r:id="rId4"/>
    <p:sldId id="258" r:id="rId5"/>
    <p:sldId id="259" r:id="rId6"/>
    <p:sldId id="267" r:id="rId7"/>
    <p:sldId id="261" r:id="rId8"/>
    <p:sldId id="269" r:id="rId9"/>
    <p:sldId id="266" r:id="rId10"/>
    <p:sldId id="260" r:id="rId11"/>
    <p:sldId id="262" r:id="rId12"/>
    <p:sldId id="263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61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5165" autoAdjust="0"/>
  </p:normalViewPr>
  <p:slideViewPr>
    <p:cSldViewPr snapToGrid="0">
      <p:cViewPr varScale="1">
        <p:scale>
          <a:sx n="89" d="100"/>
          <a:sy n="89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xmlns="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xmlns="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xmlns="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xmlns="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xmlns="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xmlns="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xmlns="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mailto:antonio.rados@fer.hr" TargetMode="External"/><Relationship Id="rId3" Type="http://schemas.openxmlformats.org/officeDocument/2006/relationships/hyperlink" Target="mailto:mirta.krajinovic@fer.hr" TargetMode="External"/><Relationship Id="rId7" Type="http://schemas.openxmlformats.org/officeDocument/2006/relationships/hyperlink" Target="mailto:marko.zagar@fer.hr" TargetMode="External"/><Relationship Id="rId2" Type="http://schemas.openxmlformats.org/officeDocument/2006/relationships/hyperlink" Target="mailto:nora.ivic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bruno.mikan@fer.hr" TargetMode="External"/><Relationship Id="rId5" Type="http://schemas.openxmlformats.org/officeDocument/2006/relationships/hyperlink" Target="mailto:ivan.zinic@fer.hr" TargetMode="External"/><Relationship Id="rId4" Type="http://schemas.openxmlformats.org/officeDocument/2006/relationships/hyperlink" Target="mailto:marta.matulic@fer.hr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dirty="0"/>
              <a:t>Nestali ljubimci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I’m</a:t>
            </a:r>
            <a:r>
              <a:rPr lang="hr-HR" dirty="0" smtClean="0"/>
              <a:t> </a:t>
            </a:r>
            <a:r>
              <a:rPr lang="en-US" dirty="0" smtClean="0"/>
              <a:t>a</a:t>
            </a:r>
            <a:r>
              <a:rPr lang="hr-HR" dirty="0" smtClean="0"/>
              <a:t> </a:t>
            </a:r>
            <a:r>
              <a:rPr lang="en-US" dirty="0" smtClean="0"/>
              <a:t>teapot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hr-HR" sz="2800" b="1" dirty="0" err="1"/>
              <a:t>Frontend</a:t>
            </a:r>
            <a:r>
              <a:rPr lang="en-US" sz="2800" b="1" dirty="0"/>
              <a:t>: </a:t>
            </a:r>
            <a:r>
              <a:rPr lang="hr-HR" sz="2800" dirty="0"/>
              <a:t>K</a:t>
            </a:r>
            <a:r>
              <a:rPr lang="en-US" sz="2800" dirty="0" err="1"/>
              <a:t>otlin</a:t>
            </a:r>
            <a:r>
              <a:rPr lang="hr-HR" sz="2800" dirty="0"/>
              <a:t>, </a:t>
            </a:r>
            <a:r>
              <a:rPr lang="en-US" sz="2800" dirty="0"/>
              <a:t>Android </a:t>
            </a:r>
            <a:r>
              <a:rPr lang="hr-HR" sz="2800" dirty="0"/>
              <a:t>S</a:t>
            </a:r>
            <a:r>
              <a:rPr lang="en-US" sz="2800" dirty="0" err="1"/>
              <a:t>tudi</a:t>
            </a:r>
            <a:r>
              <a:rPr lang="hr-HR" sz="2800" dirty="0"/>
              <a:t>o IDE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b="1" dirty="0"/>
              <a:t>B</a:t>
            </a:r>
            <a:r>
              <a:rPr lang="hr-HR" sz="2800" b="1" dirty="0" err="1"/>
              <a:t>ackend</a:t>
            </a:r>
            <a:r>
              <a:rPr lang="en-US" sz="2800" b="1" dirty="0"/>
              <a:t>: </a:t>
            </a:r>
            <a:r>
              <a:rPr lang="hr-HR" sz="2800" dirty="0"/>
              <a:t>P</a:t>
            </a:r>
            <a:r>
              <a:rPr lang="en-US" sz="2800" dirty="0" err="1"/>
              <a:t>ython</a:t>
            </a:r>
            <a:r>
              <a:rPr lang="hr-HR" sz="2800" dirty="0"/>
              <a:t>, </a:t>
            </a:r>
            <a:r>
              <a:rPr lang="en-US" sz="2800" dirty="0"/>
              <a:t>PyCharm</a:t>
            </a:r>
            <a:r>
              <a:rPr lang="hr-HR" sz="2800" dirty="0"/>
              <a:t> IDE,</a:t>
            </a:r>
            <a:r>
              <a:rPr lang="en-US" sz="2800" dirty="0"/>
              <a:t> </a:t>
            </a:r>
            <a:r>
              <a:rPr lang="en-US" sz="2800" dirty="0" err="1"/>
              <a:t>FastAPI</a:t>
            </a:r>
            <a:r>
              <a:rPr lang="hr-HR" sz="2800" dirty="0"/>
              <a:t> </a:t>
            </a:r>
            <a:r>
              <a:rPr lang="hr-HR" sz="2800" i="1" dirty="0" err="1" smtClean="0"/>
              <a:t>framework</a:t>
            </a:r>
            <a:endParaRPr lang="hr-HR" sz="2800" i="1" dirty="0"/>
          </a:p>
          <a:p>
            <a:pPr>
              <a:lnSpc>
                <a:spcPct val="100000"/>
              </a:lnSpc>
            </a:pPr>
            <a:r>
              <a:rPr lang="hr-HR" dirty="0"/>
              <a:t>Popis korištenih alata</a:t>
            </a:r>
          </a:p>
          <a:p>
            <a:pPr lvl="1">
              <a:lnSpc>
                <a:spcPct val="100000"/>
              </a:lnSpc>
            </a:pPr>
            <a:r>
              <a:rPr lang="en-US" sz="2800" b="1" dirty="0" err="1"/>
              <a:t>Komunikacija</a:t>
            </a:r>
            <a:r>
              <a:rPr lang="hr-HR" sz="2800" b="1" dirty="0"/>
              <a:t>:</a:t>
            </a:r>
            <a:r>
              <a:rPr lang="en-US" sz="2800" dirty="0"/>
              <a:t> WhatsApp</a:t>
            </a:r>
            <a:r>
              <a:rPr lang="hr-HR" sz="2800" dirty="0"/>
              <a:t>, </a:t>
            </a:r>
            <a:r>
              <a:rPr lang="en-US" sz="2800" dirty="0"/>
              <a:t>Discord</a:t>
            </a:r>
          </a:p>
          <a:p>
            <a:pPr lvl="1">
              <a:lnSpc>
                <a:spcPct val="100000"/>
              </a:lnSpc>
            </a:pPr>
            <a:r>
              <a:rPr lang="hr-HR" sz="2800" b="1" dirty="0"/>
              <a:t>UML</a:t>
            </a:r>
            <a:r>
              <a:rPr lang="en-US" sz="2800" b="1" dirty="0"/>
              <a:t> </a:t>
            </a:r>
            <a:r>
              <a:rPr lang="en-US" sz="2800" b="1" dirty="0" err="1"/>
              <a:t>dijagrami</a:t>
            </a:r>
            <a:r>
              <a:rPr lang="en-US" sz="2800" b="1" dirty="0"/>
              <a:t>: </a:t>
            </a:r>
            <a:r>
              <a:rPr lang="hr-HR" sz="2800" dirty="0" err="1"/>
              <a:t>Astah</a:t>
            </a:r>
            <a:r>
              <a:rPr lang="hr-HR" sz="2800" dirty="0"/>
              <a:t> Professional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b="1" dirty="0" err="1"/>
              <a:t>Upravljanje</a:t>
            </a:r>
            <a:r>
              <a:rPr lang="en-US" sz="2800" b="1" dirty="0"/>
              <a:t> </a:t>
            </a:r>
            <a:r>
              <a:rPr lang="en-US" sz="2800" b="1" dirty="0" err="1"/>
              <a:t>kodom</a:t>
            </a:r>
            <a:r>
              <a:rPr lang="en-US" sz="2800" b="1" dirty="0"/>
              <a:t>: </a:t>
            </a:r>
            <a:r>
              <a:rPr lang="hr-HR" sz="2800" dirty="0" err="1"/>
              <a:t>Git</a:t>
            </a:r>
            <a:r>
              <a:rPr lang="hr-HR" sz="2800" dirty="0"/>
              <a:t>, </a:t>
            </a:r>
            <a:r>
              <a:rPr lang="hr-HR" sz="2800" dirty="0" err="1"/>
              <a:t>GitHub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hr-HR" sz="2800" b="1" dirty="0"/>
              <a:t>Poslužitelj baze podataka: </a:t>
            </a:r>
            <a:r>
              <a:rPr lang="en-US" sz="2800" dirty="0"/>
              <a:t>Render</a:t>
            </a:r>
            <a:endParaRPr lang="hr-HR" sz="28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dirty="0"/>
              <a:t>Vremenska linija razvoja</a:t>
            </a:r>
          </a:p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endParaRPr lang="hr-HR" sz="2000" dirty="0"/>
          </a:p>
          <a:p>
            <a:pPr lvl="1">
              <a:lnSpc>
                <a:spcPct val="100000"/>
              </a:lnSpc>
            </a:pPr>
            <a:endParaRPr lang="hr-HR" sz="2000" dirty="0"/>
          </a:p>
          <a:p>
            <a:pPr lvl="1">
              <a:lnSpc>
                <a:spcPct val="100000"/>
              </a:lnSpc>
            </a:pP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20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800" dirty="0"/>
              <a:t>Proces razvoja najsličniji je inkrementalnom modelu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dirty="0"/>
              <a:t>Svaki član tima </a:t>
            </a:r>
            <a:r>
              <a:rPr lang="hr-HR"/>
              <a:t>≈ </a:t>
            </a:r>
            <a:r>
              <a:rPr lang="hr-HR" smtClean="0"/>
              <a:t>100 </a:t>
            </a:r>
            <a:r>
              <a:rPr lang="hr-HR" dirty="0"/>
              <a:t>sati rada</a:t>
            </a: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A8518F94-E12C-68ED-2C84-33CAA6DD3597}"/>
              </a:ext>
            </a:extLst>
          </p:cNvPr>
          <p:cNvGrpSpPr/>
          <p:nvPr/>
        </p:nvGrpSpPr>
        <p:grpSpPr>
          <a:xfrm>
            <a:off x="381971" y="2202024"/>
            <a:ext cx="8380057" cy="851188"/>
            <a:chOff x="223935" y="2332653"/>
            <a:chExt cx="8380057" cy="85118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E0FD6821-3DE2-1A79-C5C5-6382A5DD0754}"/>
                </a:ext>
              </a:extLst>
            </p:cNvPr>
            <p:cNvSpPr/>
            <p:nvPr/>
          </p:nvSpPr>
          <p:spPr>
            <a:xfrm>
              <a:off x="223935" y="2332653"/>
              <a:ext cx="1791478" cy="84483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Specifikacija, dokumentiranje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964E6BCF-0C0B-E919-BF8D-96035B0CE33F}"/>
                </a:ext>
              </a:extLst>
            </p:cNvPr>
            <p:cNvSpPr/>
            <p:nvPr/>
          </p:nvSpPr>
          <p:spPr>
            <a:xfrm>
              <a:off x="2420128" y="2332653"/>
              <a:ext cx="1791478" cy="84483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Implementacija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7D1A7D7E-1864-072F-AF1D-C9A0D1ED6958}"/>
                </a:ext>
              </a:extLst>
            </p:cNvPr>
            <p:cNvSpPr/>
            <p:nvPr/>
          </p:nvSpPr>
          <p:spPr>
            <a:xfrm>
              <a:off x="4616321" y="2332653"/>
              <a:ext cx="1791478" cy="84483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Ispitivanje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E2177C3E-9920-9B69-D7D7-2F81AA82752C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2015413" y="2755072"/>
              <a:ext cx="4047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4D5D989B-184A-DA40-798E-F9F6C197A359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4211606" y="2755072"/>
              <a:ext cx="4047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0F1C6F37-8D09-F792-F07F-4401E8474F90}"/>
                </a:ext>
              </a:extLst>
            </p:cNvPr>
            <p:cNvSpPr/>
            <p:nvPr/>
          </p:nvSpPr>
          <p:spPr>
            <a:xfrm>
              <a:off x="6812514" y="2332653"/>
              <a:ext cx="1791478" cy="84483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Konačni proizvod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38BAA53C-DCC8-FEA0-50A7-3790F05148B9}"/>
                </a:ext>
              </a:extLst>
            </p:cNvPr>
            <p:cNvCxnSpPr>
              <a:stCxn id="7" idx="3"/>
              <a:endCxn id="13" idx="1"/>
            </p:cNvCxnSpPr>
            <p:nvPr/>
          </p:nvCxnSpPr>
          <p:spPr>
            <a:xfrm>
              <a:off x="6407799" y="2755072"/>
              <a:ext cx="4047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xmlns="" id="{E872C037-7139-AFA8-F50C-95B8384BBB5A}"/>
                </a:ext>
              </a:extLst>
            </p:cNvPr>
            <p:cNvCxnSpPr>
              <a:stCxn id="7" idx="2"/>
              <a:endCxn id="5" idx="2"/>
            </p:cNvCxnSpPr>
            <p:nvPr/>
          </p:nvCxnSpPr>
          <p:spPr>
            <a:xfrm rot="5400000">
              <a:off x="3315867" y="981298"/>
              <a:ext cx="12700" cy="4392386"/>
            </a:xfrm>
            <a:prstGeom prst="bentConnector3">
              <a:avLst>
                <a:gd name="adj1" fmla="val 260816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Uvijek p</a:t>
            </a:r>
            <a:r>
              <a:rPr lang="hr-HR" dirty="0" smtClean="0"/>
              <a:t>rovjeriti unaprijed koje mogućnosti ima (ili bolje rečeno nema) free verzija </a:t>
            </a:r>
            <a:r>
              <a:rPr lang="hr-HR" i="1" dirty="0" smtClean="0"/>
              <a:t>software-a</a:t>
            </a:r>
            <a:r>
              <a:rPr lang="hr-HR" dirty="0" smtClean="0"/>
              <a:t> koji se koristi</a:t>
            </a:r>
          </a:p>
          <a:p>
            <a:endParaRPr lang="hr-HR" dirty="0">
              <a:sym typeface="Wingdings" panose="05000000000000000000" pitchFamily="2" charset="2"/>
            </a:endParaRPr>
          </a:p>
          <a:p>
            <a:endParaRPr lang="hr-HR" dirty="0" smtClean="0">
              <a:sym typeface="Wingdings" panose="05000000000000000000" pitchFamily="2" charset="2"/>
            </a:endParaRPr>
          </a:p>
          <a:p>
            <a:endParaRPr lang="hr-HR" dirty="0">
              <a:sym typeface="Wingdings" panose="05000000000000000000" pitchFamily="2" charset="2"/>
            </a:endParaRPr>
          </a:p>
          <a:p>
            <a:endParaRPr lang="hr-HR" dirty="0" smtClean="0">
              <a:sym typeface="Wingdings" panose="05000000000000000000" pitchFamily="2" charset="2"/>
            </a:endParaRPr>
          </a:p>
          <a:p>
            <a:r>
              <a:rPr lang="hr-HR" dirty="0" smtClean="0">
                <a:sym typeface="Wingdings" panose="05000000000000000000" pitchFamily="2" charset="2"/>
              </a:rPr>
              <a:t>Kava je bolja u 808 nego u Havani</a:t>
            </a:r>
          </a:p>
          <a:p>
            <a:r>
              <a:rPr lang="hr-HR" dirty="0" smtClean="0">
                <a:sym typeface="Wingdings" panose="05000000000000000000" pitchFamily="2" charset="2"/>
              </a:rPr>
              <a:t>Jako je teško naći mjesta u kafiću za 7 ljudi u okolici FER-a</a:t>
            </a:r>
            <a:endParaRPr lang="hr-HR" dirty="0">
              <a:sym typeface="Wingdings" panose="05000000000000000000" pitchFamily="2" charset="2"/>
            </a:endParaRP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2"/>
          <a:srcRect l="35755" t="45388" r="12169" b="34486"/>
          <a:stretch/>
        </p:blipFill>
        <p:spPr>
          <a:xfrm>
            <a:off x="523644" y="2757036"/>
            <a:ext cx="7991706" cy="173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11BB8-22BF-5263-CC08-D1897FEE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Popis članova tima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576A63-69A6-4F3C-0D6D-8FD2E5A9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Nora Ivić – </a:t>
            </a:r>
            <a:r>
              <a:rPr lang="hr-HR" dirty="0">
                <a:hlinkClick r:id="rId2"/>
              </a:rPr>
              <a:t>nora.ivic@fer.hr</a:t>
            </a:r>
            <a:endParaRPr lang="hr-HR" dirty="0"/>
          </a:p>
          <a:p>
            <a:r>
              <a:rPr lang="hr-HR" dirty="0"/>
              <a:t>Mirta Krajinović – </a:t>
            </a:r>
            <a:r>
              <a:rPr lang="hr-HR" dirty="0">
                <a:hlinkClick r:id="rId3"/>
              </a:rPr>
              <a:t>mirta.krajinovic@fer.hr</a:t>
            </a:r>
            <a:endParaRPr lang="hr-HR" dirty="0"/>
          </a:p>
          <a:p>
            <a:r>
              <a:rPr lang="hr-HR" dirty="0"/>
              <a:t>Marta </a:t>
            </a:r>
            <a:r>
              <a:rPr lang="hr-HR" dirty="0" err="1"/>
              <a:t>Matulić</a:t>
            </a:r>
            <a:r>
              <a:rPr lang="hr-HR" dirty="0"/>
              <a:t> – </a:t>
            </a:r>
            <a:r>
              <a:rPr lang="hr-HR" dirty="0">
                <a:hlinkClick r:id="rId4"/>
              </a:rPr>
              <a:t>marta.matulic@fer.hr</a:t>
            </a:r>
            <a:endParaRPr lang="hr-HR" dirty="0"/>
          </a:p>
          <a:p>
            <a:r>
              <a:rPr lang="hr-HR" dirty="0"/>
              <a:t>Ivan Žinić – </a:t>
            </a:r>
            <a:r>
              <a:rPr lang="hr-HR" dirty="0">
                <a:hlinkClick r:id="rId5"/>
              </a:rPr>
              <a:t>ivan.zinic@fer.hr</a:t>
            </a:r>
            <a:endParaRPr lang="hr-HR" dirty="0"/>
          </a:p>
          <a:p>
            <a:r>
              <a:rPr lang="hr-HR" dirty="0"/>
              <a:t>Bruno Mikan – </a:t>
            </a:r>
            <a:r>
              <a:rPr lang="hr-HR" dirty="0">
                <a:hlinkClick r:id="rId6"/>
              </a:rPr>
              <a:t>bruno.mikan@fer.hr</a:t>
            </a:r>
            <a:endParaRPr lang="hr-HR" dirty="0"/>
          </a:p>
          <a:p>
            <a:r>
              <a:rPr lang="hr-HR" dirty="0"/>
              <a:t>Marko Žagar – </a:t>
            </a:r>
            <a:r>
              <a:rPr lang="hr-HR" dirty="0">
                <a:hlinkClick r:id="rId7"/>
              </a:rPr>
              <a:t>marko.zagar@fer.hr</a:t>
            </a:r>
            <a:endParaRPr lang="hr-HR" dirty="0"/>
          </a:p>
          <a:p>
            <a:r>
              <a:rPr lang="hr-HR" dirty="0"/>
              <a:t>Antonio Radoš – </a:t>
            </a:r>
            <a:r>
              <a:rPr lang="hr-HR" dirty="0">
                <a:hlinkClick r:id="rId8"/>
              </a:rPr>
              <a:t>antonio.rados@fer.hr</a:t>
            </a:r>
            <a:endParaRPr lang="hr-HR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4C0A52-697C-81CE-C12A-BBC2E4E6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30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HVALA NA PAŽNJI</a:t>
            </a: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08463" y="1466491"/>
            <a:ext cx="3127074" cy="3127074"/>
          </a:xfrm>
          <a:prstGeom prst="rect">
            <a:avLst/>
          </a:prstGeom>
        </p:spPr>
      </p:pic>
      <p:sp>
        <p:nvSpPr>
          <p:cNvPr id="7" name="TekstniOkvir 6"/>
          <p:cNvSpPr txBox="1"/>
          <p:nvPr/>
        </p:nvSpPr>
        <p:spPr>
          <a:xfrm>
            <a:off x="1399018" y="4850091"/>
            <a:ext cx="63459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200" b="1" dirty="0" smtClean="0">
                <a:solidFill>
                  <a:srgbClr val="A86121"/>
                </a:solidFill>
                <a:latin typeface="Comic Sans MS" panose="030F0702030302020204" pitchFamily="66" charset="0"/>
              </a:rPr>
              <a:t>ZEKO TRAŽI POTOČIĆ,</a:t>
            </a:r>
          </a:p>
          <a:p>
            <a:pPr algn="ctr"/>
            <a:r>
              <a:rPr lang="hr-HR" sz="3200" b="1" dirty="0" smtClean="0">
                <a:solidFill>
                  <a:srgbClr val="A86121"/>
                </a:solidFill>
                <a:latin typeface="Comic Sans MS" panose="030F0702030302020204" pitchFamily="66" charset="0"/>
              </a:rPr>
              <a:t>MI TRAŽIMO ZEKU!</a:t>
            </a:r>
            <a:endParaRPr lang="hr-HR" sz="3200" b="1" dirty="0">
              <a:solidFill>
                <a:srgbClr val="A8612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7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 smtClean="0"/>
              <a:t>Arhitektura sustava</a:t>
            </a:r>
          </a:p>
          <a:p>
            <a:r>
              <a:rPr lang="hr-HR" dirty="0" smtClean="0"/>
              <a:t>Ispitivanje sustava</a:t>
            </a:r>
            <a:endParaRPr lang="hr-HR" dirty="0" smtClean="0"/>
          </a:p>
          <a:p>
            <a:r>
              <a:rPr lang="hr-HR" dirty="0"/>
              <a:t>Korišteni alati i tehnologije</a:t>
            </a:r>
          </a:p>
          <a:p>
            <a:r>
              <a:rPr lang="hr-HR" dirty="0" smtClean="0"/>
              <a:t>Organizacija </a:t>
            </a:r>
            <a:r>
              <a:rPr lang="hr-HR" dirty="0"/>
              <a:t>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Nora </a:t>
            </a:r>
            <a:r>
              <a:rPr lang="en-US" dirty="0" err="1"/>
              <a:t>Ivić</a:t>
            </a:r>
            <a:r>
              <a:rPr lang="en-US" dirty="0"/>
              <a:t> – </a:t>
            </a:r>
            <a:r>
              <a:rPr lang="en-US" dirty="0" err="1"/>
              <a:t>voditeljica</a:t>
            </a:r>
            <a:r>
              <a:rPr lang="en-US" dirty="0"/>
              <a:t> </a:t>
            </a:r>
            <a:r>
              <a:rPr lang="hr-HR" dirty="0"/>
              <a:t>tima</a:t>
            </a:r>
            <a:r>
              <a:rPr lang="en-US" dirty="0"/>
              <a:t>, </a:t>
            </a:r>
            <a:r>
              <a:rPr lang="en-US" i="1" dirty="0"/>
              <a:t>backend</a:t>
            </a:r>
            <a:r>
              <a:rPr lang="hr-HR" dirty="0"/>
              <a:t>, </a:t>
            </a:r>
            <a:r>
              <a:rPr lang="hr-HR" i="1" dirty="0" err="1" smtClean="0"/>
              <a:t>DevOps</a:t>
            </a:r>
            <a:endParaRPr lang="en-US" i="1" dirty="0"/>
          </a:p>
          <a:p>
            <a:r>
              <a:rPr lang="en-US" dirty="0"/>
              <a:t>Mirta Krajinović – </a:t>
            </a:r>
            <a:r>
              <a:rPr lang="en-US" i="1" dirty="0"/>
              <a:t>backend</a:t>
            </a:r>
            <a:r>
              <a:rPr lang="hr-HR" dirty="0"/>
              <a:t>, administracija baze </a:t>
            </a:r>
            <a:r>
              <a:rPr lang="hr-HR" dirty="0" smtClean="0"/>
              <a:t>podataka, QA</a:t>
            </a:r>
            <a:endParaRPr lang="en-US" dirty="0"/>
          </a:p>
          <a:p>
            <a:r>
              <a:rPr lang="en-US" dirty="0"/>
              <a:t>Marta </a:t>
            </a:r>
            <a:r>
              <a:rPr lang="en-US" dirty="0" err="1"/>
              <a:t>Matulić</a:t>
            </a:r>
            <a:r>
              <a:rPr lang="en-US" dirty="0"/>
              <a:t> – </a:t>
            </a:r>
            <a:r>
              <a:rPr lang="en-US" dirty="0" err="1" smtClean="0"/>
              <a:t>dokumentacija</a:t>
            </a:r>
            <a:r>
              <a:rPr lang="hr-HR" dirty="0" smtClean="0"/>
              <a:t>, QA</a:t>
            </a:r>
            <a:endParaRPr lang="en-US" dirty="0"/>
          </a:p>
          <a:p>
            <a:r>
              <a:rPr lang="en-US" dirty="0"/>
              <a:t>Ivan </a:t>
            </a:r>
            <a:r>
              <a:rPr lang="en-US" dirty="0" err="1"/>
              <a:t>Žinić</a:t>
            </a:r>
            <a:r>
              <a:rPr lang="en-US" dirty="0"/>
              <a:t> – </a:t>
            </a:r>
            <a:r>
              <a:rPr lang="en-US" dirty="0" err="1" smtClean="0"/>
              <a:t>dokumentacija</a:t>
            </a:r>
            <a:r>
              <a:rPr lang="hr-HR" dirty="0" smtClean="0"/>
              <a:t>, QA</a:t>
            </a:r>
            <a:endParaRPr lang="hr-HR" dirty="0"/>
          </a:p>
          <a:p>
            <a:r>
              <a:rPr lang="en-US" dirty="0"/>
              <a:t>Bruno Mikan – </a:t>
            </a:r>
            <a:r>
              <a:rPr lang="en-US" i="1" dirty="0" smtClean="0"/>
              <a:t>frontend</a:t>
            </a:r>
            <a:r>
              <a:rPr lang="hr-HR" dirty="0" smtClean="0"/>
              <a:t>, QA</a:t>
            </a:r>
            <a:endParaRPr lang="en-US" dirty="0"/>
          </a:p>
          <a:p>
            <a:r>
              <a:rPr lang="en-US" dirty="0"/>
              <a:t>Marko </a:t>
            </a:r>
            <a:r>
              <a:rPr lang="en-US" dirty="0" err="1"/>
              <a:t>Žagar</a:t>
            </a:r>
            <a:r>
              <a:rPr lang="en-US" dirty="0"/>
              <a:t> – </a:t>
            </a:r>
            <a:r>
              <a:rPr lang="en-US" i="1" dirty="0" smtClean="0"/>
              <a:t>frontend</a:t>
            </a:r>
            <a:r>
              <a:rPr lang="hr-HR" dirty="0" smtClean="0"/>
              <a:t>, QA</a:t>
            </a:r>
            <a:endParaRPr lang="en-US" dirty="0"/>
          </a:p>
          <a:p>
            <a:r>
              <a:rPr lang="en-US" dirty="0"/>
              <a:t>Antonio </a:t>
            </a:r>
            <a:r>
              <a:rPr lang="en-US" dirty="0" err="1"/>
              <a:t>Radoš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hr-HR" dirty="0" smtClean="0"/>
              <a:t> </a:t>
            </a:r>
            <a:r>
              <a:rPr lang="en-US" i="1" dirty="0" smtClean="0"/>
              <a:t>frontend</a:t>
            </a:r>
            <a:endParaRPr lang="hr-H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Velik broj kućnih ljubimaca iz raznih razloga odluta od svojih vlasnika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Društvene</a:t>
            </a:r>
            <a:r>
              <a:rPr lang="en-US" sz="2400" dirty="0"/>
              <a:t> </a:t>
            </a:r>
            <a:r>
              <a:rPr lang="en-US" sz="2400" dirty="0" err="1"/>
              <a:t>mreže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oglasnici</a:t>
            </a:r>
            <a:r>
              <a:rPr lang="en-US" sz="2400" dirty="0"/>
              <a:t> </a:t>
            </a:r>
            <a:r>
              <a:rPr lang="en-US" sz="2400" dirty="0" err="1"/>
              <a:t>nisu</a:t>
            </a:r>
            <a:r>
              <a:rPr lang="en-US" sz="2400" dirty="0"/>
              <a:t> </a:t>
            </a:r>
            <a:r>
              <a:rPr lang="en-US" sz="2400" dirty="0" err="1"/>
              <a:t>praktični</a:t>
            </a:r>
            <a:r>
              <a:rPr lang="en-US" sz="2400" dirty="0"/>
              <a:t> 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Rješenje</a:t>
            </a:r>
            <a:r>
              <a:rPr lang="en-US" sz="2400" dirty="0"/>
              <a:t> </a:t>
            </a:r>
            <a:r>
              <a:rPr lang="hr-HR" sz="2400" dirty="0"/>
              <a:t>=&gt;</a:t>
            </a:r>
            <a:r>
              <a:rPr lang="en-US" sz="2400" dirty="0"/>
              <a:t> </a:t>
            </a:r>
            <a:r>
              <a:rPr lang="en-US" sz="2400" dirty="0" err="1"/>
              <a:t>specijalizirana</a:t>
            </a:r>
            <a:r>
              <a:rPr lang="en-US" sz="2400" dirty="0"/>
              <a:t> </a:t>
            </a:r>
            <a:r>
              <a:rPr lang="en-US" sz="2400" dirty="0" err="1"/>
              <a:t>mobilna</a:t>
            </a:r>
            <a:r>
              <a:rPr lang="en-US" sz="2400" dirty="0"/>
              <a:t> a</a:t>
            </a:r>
            <a:r>
              <a:rPr lang="hr-HR" sz="2400" dirty="0" err="1"/>
              <a:t>plikacija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xmlns="" id="{507FAC18-483D-F139-B07D-194E7211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535" y="3270390"/>
            <a:ext cx="2017058" cy="3585881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xmlns="" id="{9D5E1CFC-DD62-70F6-F805-D011D712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470" y="3272118"/>
            <a:ext cx="2017059" cy="3585882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xmlns="" id="{AA6A65C9-1949-8E86-A105-0FBE647AFD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12" t="-33206" r="412" b="33206"/>
          <a:stretch/>
        </p:blipFill>
        <p:spPr>
          <a:xfrm>
            <a:off x="1229393" y="1393825"/>
            <a:ext cx="1714071" cy="546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hr-HR" sz="4000" dirty="0" err="1"/>
              <a:t>lavni</a:t>
            </a:r>
            <a:r>
              <a:rPr lang="hr-HR" sz="4000" dirty="0"/>
              <a:t> funkcionalni zahtjev</a:t>
            </a:r>
            <a:r>
              <a:rPr lang="en-US" sz="4000" dirty="0" err="1"/>
              <a:t>i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733EF3BC-E205-FC25-E72A-D763AC2A19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96" y="1050861"/>
            <a:ext cx="6680608" cy="580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xmlns="" id="{D1BCAFAF-67E3-FB1C-11A1-89C466F1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22269"/>
            <a:ext cx="7886700" cy="844838"/>
          </a:xfrm>
        </p:spPr>
        <p:txBody>
          <a:bodyPr>
            <a:normAutofit fontScale="90000"/>
          </a:bodyPr>
          <a:lstStyle/>
          <a:p>
            <a:r>
              <a:rPr lang="hr-HR" sz="4000" dirty="0"/>
              <a:t>Nefunkcionalni i zahtjevi domene primjene</a:t>
            </a:r>
            <a:br>
              <a:rPr lang="hr-HR" sz="4000" dirty="0"/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xmlns="" id="{4C76A59A-7C0B-EA87-BF3A-817129ED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1599"/>
            <a:ext cx="7886700" cy="4194363"/>
          </a:xfrm>
        </p:spPr>
        <p:txBody>
          <a:bodyPr>
            <a:normAutofit/>
          </a:bodyPr>
          <a:lstStyle/>
          <a:p>
            <a:r>
              <a:rPr lang="sv-SE" dirty="0"/>
              <a:t>Objektno orijentiran pristup</a:t>
            </a:r>
          </a:p>
          <a:p>
            <a:r>
              <a:rPr lang="sv-SE" dirty="0"/>
              <a:t>Rad više korisnika u stvarnom vremenu</a:t>
            </a:r>
            <a:endParaRPr lang="hr-HR" dirty="0"/>
          </a:p>
          <a:p>
            <a:r>
              <a:rPr lang="pl-PL" dirty="0"/>
              <a:t>Sustav jednostavan za kori</a:t>
            </a:r>
            <a:r>
              <a:rPr lang="en-US" dirty="0"/>
              <a:t>š</a:t>
            </a:r>
            <a:r>
              <a:rPr lang="pl-PL" dirty="0"/>
              <a:t>tenje</a:t>
            </a:r>
          </a:p>
          <a:p>
            <a:r>
              <a:rPr lang="hr-HR" dirty="0"/>
              <a:t>Neispravna upotreba ne narušava funkcionalnost</a:t>
            </a:r>
            <a:endParaRPr lang="sv-SE" dirty="0"/>
          </a:p>
          <a:p>
            <a:r>
              <a:rPr lang="en-US" dirty="0" err="1"/>
              <a:t>Hrvatsk</a:t>
            </a:r>
            <a:r>
              <a:rPr lang="hr-HR" dirty="0"/>
              <a:t>i jezik i abeceda</a:t>
            </a:r>
          </a:p>
          <a:p>
            <a:r>
              <a:rPr lang="pl-PL" dirty="0"/>
              <a:t>Administracija podataka kroz su</a:t>
            </a:r>
            <a:r>
              <a:rPr lang="en-US" dirty="0"/>
              <a:t>č</a:t>
            </a:r>
            <a:r>
              <a:rPr lang="pl-PL" dirty="0"/>
              <a:t>elje baze podataka</a:t>
            </a:r>
            <a:endParaRPr lang="en-US" dirty="0"/>
          </a:p>
          <a:p>
            <a:r>
              <a:rPr lang="hr-HR" dirty="0"/>
              <a:t>Zaštićena, brza i otporna veza s bazom podataka</a:t>
            </a:r>
            <a:endParaRPr lang="en-US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xmlns="" id="{D474D2AA-0C44-0F22-079A-F55B7237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36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pic>
        <p:nvPicPr>
          <p:cNvPr id="6" name="Content Placeholder 5" descr="A diagram of a computer program&#10;&#10;Description automatically generated">
            <a:extLst>
              <a:ext uri="{FF2B5EF4-FFF2-40B4-BE49-F238E27FC236}">
                <a16:creationId xmlns:a16="http://schemas.microsoft.com/office/drawing/2014/main" xmlns="" id="{031EB242-14BC-9870-F842-23013C2DA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30" y="1065203"/>
            <a:ext cx="7420920" cy="52609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81A0B5-B6F4-9EFB-9124-B5784ED6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 anchor="ctr">
            <a:normAutofit/>
          </a:bodyPr>
          <a:lstStyle/>
          <a:p>
            <a:r>
              <a:rPr lang="hr-HR" dirty="0"/>
              <a:t>Arhitektura sustava</a:t>
            </a:r>
            <a:endParaRPr lang="en-GB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FD3356B3-7BBB-825A-8A57-E98937363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5190" r="1609" b="2853"/>
          <a:stretch/>
        </p:blipFill>
        <p:spPr>
          <a:xfrm>
            <a:off x="1137669" y="1209965"/>
            <a:ext cx="7293211" cy="5386778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010AB5-8198-6016-0039-B402D91F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429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r-HR" dirty="0"/>
              <a:t>Ispitivanje provedeno ručno za sve obrasce uporabe</a:t>
            </a:r>
          </a:p>
          <a:p>
            <a:pPr marL="0" indent="0">
              <a:lnSpc>
                <a:spcPct val="100000"/>
              </a:lnSpc>
              <a:buNone/>
            </a:pPr>
            <a:endParaRPr lang="hr-HR" dirty="0"/>
          </a:p>
          <a:p>
            <a:pPr>
              <a:lnSpc>
                <a:spcPct val="100000"/>
              </a:lnSpc>
            </a:pPr>
            <a:r>
              <a:rPr lang="hr-HR" b="1" dirty="0"/>
              <a:t>Ispitni slučajevi: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hr-HR" sz="2800" dirty="0"/>
              <a:t>1. Prijava korisnika u sustav</a:t>
            </a:r>
          </a:p>
          <a:p>
            <a:pPr lvl="1">
              <a:lnSpc>
                <a:spcPct val="100000"/>
              </a:lnSpc>
            </a:pPr>
            <a:r>
              <a:rPr lang="hr-HR" sz="2800" dirty="0"/>
              <a:t>2. Postavljanje oglasa</a:t>
            </a:r>
          </a:p>
          <a:p>
            <a:pPr lvl="1">
              <a:lnSpc>
                <a:spcPct val="100000"/>
              </a:lnSpc>
            </a:pPr>
            <a:r>
              <a:rPr lang="hr-HR" sz="2800" dirty="0"/>
              <a:t>3. Prikaz liste oglasa i pregled oglasa</a:t>
            </a:r>
          </a:p>
          <a:p>
            <a:pPr lvl="1">
              <a:lnSpc>
                <a:spcPct val="100000"/>
              </a:lnSpc>
            </a:pPr>
            <a:r>
              <a:rPr lang="hr-HR" sz="2800" dirty="0"/>
              <a:t>4. Brisanje oglasa</a:t>
            </a:r>
            <a:endParaRPr lang="en-US" sz="2800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1405</TotalTime>
  <Words>357</Words>
  <Application>Microsoft Office PowerPoint</Application>
  <PresentationFormat>Prikaz na zaslonu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7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Comic Sans MS</vt:lpstr>
      <vt:lpstr>Courier New</vt:lpstr>
      <vt:lpstr>Franklin Gothic Book</vt:lpstr>
      <vt:lpstr>Wingdings</vt:lpstr>
      <vt:lpstr>PROGI-template</vt:lpstr>
      <vt:lpstr>Nestali ljubimci I’m a teapot</vt:lpstr>
      <vt:lpstr>Sadržaj</vt:lpstr>
      <vt:lpstr>Članovi tima</vt:lpstr>
      <vt:lpstr>Opis zadatka</vt:lpstr>
      <vt:lpstr>Glavni funkcionalni zahtjevi</vt:lpstr>
      <vt:lpstr>Nefunkcionalni i zahtjevi domene primjene </vt:lpstr>
      <vt:lpstr>Arhitektura sustava</vt:lpstr>
      <vt:lpstr>Arhitektura sustava</vt:lpstr>
      <vt:lpstr>Ispitivanje sustava</vt:lpstr>
      <vt:lpstr>Korišteni alati i tehnologije</vt:lpstr>
      <vt:lpstr>Organizacija rada</vt:lpstr>
      <vt:lpstr>Naučene lekcije</vt:lpstr>
      <vt:lpstr>Popis članova tima</vt:lpstr>
      <vt:lpstr>HVALA NA PAŽNJI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Windows korisnik</cp:lastModifiedBy>
  <cp:revision>38</cp:revision>
  <dcterms:created xsi:type="dcterms:W3CDTF">2016-01-18T13:10:52Z</dcterms:created>
  <dcterms:modified xsi:type="dcterms:W3CDTF">2024-01-22T19:05:43Z</dcterms:modified>
</cp:coreProperties>
</file>