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253"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39944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4A072-3200-4B50-AAFA-B89D2A16112B}" type="datetimeFigureOut">
              <a:rPr lang="en-GB" smtClean="0"/>
              <a:t>23/11/2023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28654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1840941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138055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400943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1350176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3958377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1995388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195612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260376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4A072-3200-4B50-AAFA-B89D2A16112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335840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14A072-3200-4B50-AAFA-B89D2A16112B}" type="datetimeFigureOut">
              <a:rPr lang="en-GB" smtClean="0"/>
              <a:t>23/11/2023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143665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14A072-3200-4B50-AAFA-B89D2A16112B}" type="datetimeFigureOut">
              <a:rPr lang="en-GB" smtClean="0"/>
              <a:t>23/11/2023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398809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14A072-3200-4B50-AAFA-B89D2A16112B}" type="datetimeFigureOut">
              <a:rPr lang="en-GB" smtClean="0"/>
              <a:t>23/11/2023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404851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4A072-3200-4B50-AAFA-B89D2A16112B}" type="datetimeFigureOut">
              <a:rPr lang="en-GB" smtClean="0"/>
              <a:t>23/11/2023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393161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4A072-3200-4B50-AAFA-B89D2A16112B}" type="datetimeFigureOut">
              <a:rPr lang="en-GB" smtClean="0"/>
              <a:t>23/11/2023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420702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A14A072-3200-4B50-AAFA-B89D2A16112B}" type="datetimeFigureOut">
              <a:rPr lang="en-GB" smtClean="0"/>
              <a:t>23/11/2023</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17DDB60E-231E-4D2A-81D4-2C0A7BA988DD}" type="slidenum">
              <a:rPr lang="en-GB" smtClean="0"/>
              <a:t>‹#›</a:t>
            </a:fld>
            <a:endParaRPr lang="en-GB"/>
          </a:p>
        </p:txBody>
      </p:sp>
    </p:spTree>
    <p:extLst>
      <p:ext uri="{BB962C8B-B14F-4D97-AF65-F5344CB8AC3E}">
        <p14:creationId xmlns:p14="http://schemas.microsoft.com/office/powerpoint/2010/main" val="315990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A14A072-3200-4B50-AAFA-B89D2A16112B}" type="datetimeFigureOut">
              <a:rPr lang="en-GB" smtClean="0"/>
              <a:t>23/11/2023</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7DDB60E-231E-4D2A-81D4-2C0A7BA988DD}" type="slidenum">
              <a:rPr lang="en-GB" smtClean="0"/>
              <a:t>‹#›</a:t>
            </a:fld>
            <a:endParaRPr lang="en-GB"/>
          </a:p>
        </p:txBody>
      </p:sp>
    </p:spTree>
    <p:extLst>
      <p:ext uri="{BB962C8B-B14F-4D97-AF65-F5344CB8AC3E}">
        <p14:creationId xmlns:p14="http://schemas.microsoft.com/office/powerpoint/2010/main" val="253815132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1CFF-5D94-294E-08B1-D55C7CC4ABC9}"/>
              </a:ext>
            </a:extLst>
          </p:cNvPr>
          <p:cNvSpPr>
            <a:spLocks noGrp="1"/>
          </p:cNvSpPr>
          <p:nvPr>
            <p:ph type="ctrTitle"/>
          </p:nvPr>
        </p:nvSpPr>
        <p:spPr/>
        <p:txBody>
          <a:bodyPr/>
          <a:lstStyle/>
          <a:p>
            <a:r>
              <a:rPr lang="en-US" dirty="0"/>
              <a:t>TMDB Movies Dataset</a:t>
            </a:r>
            <a:endParaRPr lang="en-GB" dirty="0"/>
          </a:p>
        </p:txBody>
      </p:sp>
    </p:spTree>
    <p:extLst>
      <p:ext uri="{BB962C8B-B14F-4D97-AF65-F5344CB8AC3E}">
        <p14:creationId xmlns:p14="http://schemas.microsoft.com/office/powerpoint/2010/main" val="421700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8380B8B-5625-2D7F-E2F2-54FD8B22E056}"/>
              </a:ext>
            </a:extLst>
          </p:cNvPr>
          <p:cNvSpPr txBox="1"/>
          <p:nvPr/>
        </p:nvSpPr>
        <p:spPr>
          <a:xfrm>
            <a:off x="338255" y="1932972"/>
            <a:ext cx="11330293" cy="3323987"/>
          </a:xfrm>
          <a:prstGeom prst="rect">
            <a:avLst/>
          </a:prstGeom>
          <a:noFill/>
        </p:spPr>
        <p:txBody>
          <a:bodyPr wrap="square">
            <a:spAutoFit/>
          </a:bodyPr>
          <a:lstStyle/>
          <a:p>
            <a:pPr algn="ctr"/>
            <a:r>
              <a:rPr lang="en-GB" sz="4000" dirty="0">
                <a:highlight>
                  <a:srgbClr val="808080"/>
                </a:highlight>
              </a:rPr>
              <a:t>INTRODUCTION</a:t>
            </a:r>
          </a:p>
          <a:p>
            <a:pPr algn="ctr"/>
            <a:endParaRPr lang="en-GB" sz="4000" b="1" i="0" dirty="0">
              <a:effectLst/>
              <a:highlight>
                <a:srgbClr val="808080"/>
              </a:highlight>
              <a:latin typeface="Söhne"/>
            </a:endParaRPr>
          </a:p>
          <a:p>
            <a:pPr algn="ctr"/>
            <a:endParaRPr lang="en-GB" sz="2000" b="1" i="0" dirty="0">
              <a:effectLst/>
              <a:highlight>
                <a:srgbClr val="808080"/>
              </a:highlight>
              <a:latin typeface="Söhne"/>
            </a:endParaRPr>
          </a:p>
          <a:p>
            <a:r>
              <a:rPr lang="en-GB" sz="2000" b="1" i="0" dirty="0">
                <a:effectLst/>
                <a:latin typeface="Söhne"/>
              </a:rPr>
              <a:t>The TMDB Movies Dataset is a comprehensive collection of movie-related data gathered from The Movie Database (TMDB), an online database that provides information about movies. This dataset offers a rich and diverse set of information, ranging from basic details such as movie titles and release dates to more in-depth features like cast and crew information, genres, and revenue.</a:t>
            </a:r>
          </a:p>
          <a:p>
            <a:endParaRPr lang="en-GB" dirty="0">
              <a:solidFill>
                <a:srgbClr val="0F0F0F"/>
              </a:solidFill>
              <a:latin typeface="Söhne"/>
            </a:endParaRPr>
          </a:p>
          <a:p>
            <a:pPr algn="l"/>
            <a:endParaRPr lang="en-GB" sz="1200" b="0" i="0" dirty="0">
              <a:effectLst/>
              <a:latin typeface="Söhne"/>
            </a:endParaRPr>
          </a:p>
        </p:txBody>
      </p:sp>
    </p:spTree>
    <p:extLst>
      <p:ext uri="{BB962C8B-B14F-4D97-AF65-F5344CB8AC3E}">
        <p14:creationId xmlns:p14="http://schemas.microsoft.com/office/powerpoint/2010/main" val="75665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3FED14-70FE-F35D-3B4A-508142F737D4}"/>
              </a:ext>
            </a:extLst>
          </p:cNvPr>
          <p:cNvSpPr txBox="1"/>
          <p:nvPr/>
        </p:nvSpPr>
        <p:spPr>
          <a:xfrm>
            <a:off x="651075" y="801483"/>
            <a:ext cx="10449045" cy="5232202"/>
          </a:xfrm>
          <a:prstGeom prst="rect">
            <a:avLst/>
          </a:prstGeom>
          <a:noFill/>
        </p:spPr>
        <p:txBody>
          <a:bodyPr wrap="square">
            <a:spAutoFit/>
          </a:bodyPr>
          <a:lstStyle/>
          <a:p>
            <a:pPr marL="285750" indent="-285750" algn="l">
              <a:buFont typeface="Wingdings" panose="05000000000000000000" pitchFamily="2" charset="2"/>
              <a:buChar char="q"/>
            </a:pPr>
            <a:r>
              <a:rPr lang="en-GB" sz="2800" b="1" i="0" dirty="0">
                <a:effectLst/>
                <a:latin typeface="Söhne"/>
              </a:rPr>
              <a:t>Key Features of the TMDB Movies Dataset:</a:t>
            </a:r>
          </a:p>
          <a:p>
            <a:pPr marL="1141412" indent="-342900" algn="l">
              <a:buFont typeface="+mj-lt"/>
              <a:buAutoNum type="arabicPeriod"/>
            </a:pPr>
            <a:r>
              <a:rPr lang="en-GB" sz="1800" b="1" i="0" dirty="0">
                <a:effectLst/>
                <a:latin typeface="Söhne"/>
              </a:rPr>
              <a:t>Movie Metadata:</a:t>
            </a:r>
            <a:r>
              <a:rPr lang="en-GB" sz="1800" b="0" i="0" dirty="0">
                <a:effectLst/>
                <a:latin typeface="Söhne"/>
              </a:rPr>
              <a:t> The dataset includes essential metadata for each movie, including titles, release dates, and runtime. This information serves as the foundation for exploring and </a:t>
            </a:r>
            <a:r>
              <a:rPr lang="en-GB" sz="1800" b="0" i="0" dirty="0" err="1">
                <a:effectLst/>
                <a:latin typeface="Söhne"/>
              </a:rPr>
              <a:t>analyzing</a:t>
            </a:r>
            <a:r>
              <a:rPr lang="en-GB" sz="1800" b="0" i="0" dirty="0">
                <a:effectLst/>
                <a:latin typeface="Söhne"/>
              </a:rPr>
              <a:t> the dataset.</a:t>
            </a:r>
          </a:p>
          <a:p>
            <a:pPr marL="1141412" indent="-342900" algn="l">
              <a:buFont typeface="+mj-lt"/>
              <a:buAutoNum type="arabicPeriod"/>
            </a:pPr>
            <a:r>
              <a:rPr lang="en-GB" sz="1800" b="1" i="0" dirty="0">
                <a:effectLst/>
                <a:latin typeface="Söhne"/>
              </a:rPr>
              <a:t>Genre Information:</a:t>
            </a:r>
            <a:r>
              <a:rPr lang="en-GB" sz="1800" b="0" i="0" dirty="0">
                <a:effectLst/>
                <a:latin typeface="Söhne"/>
              </a:rPr>
              <a:t> Each movie is categorized into one or more genres, allowing for genre-based analysis. Genres play a crucial role in understanding the diversity and distribution of movie themes.</a:t>
            </a:r>
          </a:p>
          <a:p>
            <a:pPr marL="1141412" indent="-342900" algn="l">
              <a:buFont typeface="+mj-lt"/>
              <a:buAutoNum type="arabicPeriod"/>
            </a:pPr>
            <a:r>
              <a:rPr lang="en-GB" sz="1800" b="1" i="0" dirty="0">
                <a:effectLst/>
                <a:latin typeface="Söhne"/>
              </a:rPr>
              <a:t>Crew and Cast Details:</a:t>
            </a:r>
            <a:r>
              <a:rPr lang="en-GB" sz="1800" b="0" i="0" dirty="0">
                <a:effectLst/>
                <a:latin typeface="Söhne"/>
              </a:rPr>
              <a:t> Gain insights into the individuals behind the scenes and on-screen with data on directors, producers, actors, and other crew members. This feature facilitates exploration of the roles and contributions of various professionals in the film industry.</a:t>
            </a:r>
          </a:p>
          <a:p>
            <a:pPr marL="1141412" indent="-342900" algn="l">
              <a:buFont typeface="+mj-lt"/>
              <a:buAutoNum type="arabicPeriod"/>
            </a:pPr>
            <a:r>
              <a:rPr lang="en-GB" sz="1800" b="1" i="0" dirty="0">
                <a:effectLst/>
                <a:latin typeface="Söhne"/>
              </a:rPr>
              <a:t>Financial Metrics:</a:t>
            </a:r>
            <a:r>
              <a:rPr lang="en-GB" sz="1800" b="0" i="0" dirty="0">
                <a:effectLst/>
                <a:latin typeface="Söhne"/>
              </a:rPr>
              <a:t> Financial data such as budget and revenue are provided, enabling an examination of the economic aspects of the movies. This information is valuable for assessing a movie's financial success and industry trends.</a:t>
            </a:r>
          </a:p>
          <a:p>
            <a:pPr marL="1141412" indent="-342900" algn="l">
              <a:buFont typeface="+mj-lt"/>
              <a:buAutoNum type="arabicPeriod"/>
            </a:pPr>
            <a:r>
              <a:rPr lang="en-GB" sz="1800" b="1" i="0" dirty="0">
                <a:effectLst/>
                <a:latin typeface="Söhne"/>
              </a:rPr>
              <a:t>Popularity:</a:t>
            </a:r>
            <a:r>
              <a:rPr lang="en-GB" sz="1800" b="0" i="0" dirty="0">
                <a:effectLst/>
                <a:latin typeface="Söhne"/>
              </a:rPr>
              <a:t> Understand the audience reception of movies through popularity scores. </a:t>
            </a:r>
            <a:r>
              <a:rPr lang="en-GB" sz="1800" b="0" i="0" dirty="0" err="1">
                <a:effectLst/>
                <a:latin typeface="Söhne"/>
              </a:rPr>
              <a:t>Analyzing</a:t>
            </a:r>
            <a:r>
              <a:rPr lang="en-GB" sz="1800" b="0" i="0" dirty="0">
                <a:effectLst/>
                <a:latin typeface="Söhne"/>
              </a:rPr>
              <a:t> these metrics provides insights into the public's perception and acceptance of different films.</a:t>
            </a:r>
          </a:p>
          <a:p>
            <a:pPr marL="1141412" indent="-342900" algn="l">
              <a:buFont typeface="+mj-lt"/>
              <a:buAutoNum type="arabicPeriod"/>
            </a:pPr>
            <a:r>
              <a:rPr lang="en-GB" sz="1800" b="1" i="0" dirty="0">
                <a:effectLst/>
                <a:latin typeface="Söhne"/>
              </a:rPr>
              <a:t>Release Information:</a:t>
            </a:r>
            <a:r>
              <a:rPr lang="en-GB" sz="1800" b="0" i="0" dirty="0">
                <a:effectLst/>
                <a:latin typeface="Söhne"/>
              </a:rPr>
              <a:t> Explore patterns in movie releases over time, including the distribution of movies across different years and months. This aspect of the dataset is valuable for identifying trends and understanding the evolution of the film industry.</a:t>
            </a:r>
          </a:p>
        </p:txBody>
      </p:sp>
    </p:spTree>
    <p:extLst>
      <p:ext uri="{BB962C8B-B14F-4D97-AF65-F5344CB8AC3E}">
        <p14:creationId xmlns:p14="http://schemas.microsoft.com/office/powerpoint/2010/main" val="82360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8B90-E904-9FBF-175F-53B3C0B592CA}"/>
              </a:ext>
            </a:extLst>
          </p:cNvPr>
          <p:cNvSpPr>
            <a:spLocks noGrp="1"/>
          </p:cNvSpPr>
          <p:nvPr>
            <p:ph type="title"/>
          </p:nvPr>
        </p:nvSpPr>
        <p:spPr/>
        <p:txBody>
          <a:bodyPr/>
          <a:lstStyle/>
          <a:p>
            <a:r>
              <a:rPr lang="en-US" dirty="0"/>
              <a:t>objectives</a:t>
            </a:r>
            <a:endParaRPr lang="en-GB" dirty="0"/>
          </a:p>
        </p:txBody>
      </p:sp>
      <p:sp>
        <p:nvSpPr>
          <p:cNvPr id="3" name="Content Placeholder 2">
            <a:extLst>
              <a:ext uri="{FF2B5EF4-FFF2-40B4-BE49-F238E27FC236}">
                <a16:creationId xmlns:a16="http://schemas.microsoft.com/office/drawing/2014/main" id="{E8851149-4681-8CA7-E71D-3501FA3B040E}"/>
              </a:ext>
            </a:extLst>
          </p:cNvPr>
          <p:cNvSpPr>
            <a:spLocks noGrp="1"/>
          </p:cNvSpPr>
          <p:nvPr>
            <p:ph idx="1"/>
          </p:nvPr>
        </p:nvSpPr>
        <p:spPr/>
        <p:txBody>
          <a:bodyPr>
            <a:normAutofit fontScale="47500" lnSpcReduction="20000"/>
          </a:bodyPr>
          <a:lstStyle/>
          <a:p>
            <a:endParaRPr lang="en-AE" sz="1800" dirty="0">
              <a:effectLst/>
              <a:latin typeface="Calibri" panose="020F0502020204030204" pitchFamily="34" charset="0"/>
              <a:ea typeface="Calibri" panose="020F0502020204030204" pitchFamily="34" charset="0"/>
              <a:cs typeface="Arial" panose="020B0604020202020204" pitchFamily="34" charset="0"/>
            </a:endParaRPr>
          </a:p>
          <a:p>
            <a:r>
              <a:rPr lang="en-AE" sz="4200" dirty="0">
                <a:effectLst/>
                <a:latin typeface="Calibri" panose="020F0502020204030204" pitchFamily="34" charset="0"/>
                <a:ea typeface="Calibri" panose="020F0502020204030204" pitchFamily="34" charset="0"/>
                <a:cs typeface="Arial" panose="020B0604020202020204" pitchFamily="34" charset="0"/>
              </a:rPr>
              <a:t>genres distribution  ?</a:t>
            </a:r>
          </a:p>
          <a:p>
            <a:r>
              <a:rPr lang="en-AE" sz="4200" dirty="0">
                <a:effectLst/>
                <a:latin typeface="Calibri" panose="020F0502020204030204" pitchFamily="34" charset="0"/>
                <a:ea typeface="Calibri" panose="020F0502020204030204" pitchFamily="34" charset="0"/>
                <a:cs typeface="Arial" panose="020B0604020202020204" pitchFamily="34" charset="0"/>
              </a:rPr>
              <a:t>Which genres are most popular from year to year?</a:t>
            </a:r>
          </a:p>
          <a:p>
            <a:r>
              <a:rPr lang="en-AE" sz="4200" dirty="0">
                <a:effectLst/>
                <a:latin typeface="Calibri" panose="020F0502020204030204" pitchFamily="34" charset="0"/>
                <a:ea typeface="Calibri" panose="020F0502020204030204" pitchFamily="34" charset="0"/>
                <a:cs typeface="Arial" panose="020B0604020202020204" pitchFamily="34" charset="0"/>
              </a:rPr>
              <a:t>What kinds of properties are associated with movies that have high revenues?  </a:t>
            </a:r>
          </a:p>
          <a:p>
            <a:r>
              <a:rPr lang="en-AE" sz="4200" dirty="0">
                <a:effectLst/>
                <a:latin typeface="Calibri" panose="020F0502020204030204" pitchFamily="34" charset="0"/>
                <a:ea typeface="Calibri" panose="020F0502020204030204" pitchFamily="34" charset="0"/>
                <a:cs typeface="Arial" panose="020B0604020202020204" pitchFamily="34" charset="0"/>
              </a:rPr>
              <a:t>What  </a:t>
            </a:r>
            <a:r>
              <a:rPr lang="en-AE" sz="4200" dirty="0">
                <a:effectLst/>
                <a:latin typeface="Calibri" panose="020F0502020204030204" pitchFamily="34" charset="0"/>
                <a:cs typeface="Arial" panose="020B0604020202020204" pitchFamily="34" charset="0"/>
              </a:rPr>
              <a:t>are </a:t>
            </a:r>
            <a:r>
              <a:rPr lang="en-GB" sz="4200" dirty="0">
                <a:effectLst/>
                <a:latin typeface="Calibri" panose="020F0502020204030204" pitchFamily="34" charset="0"/>
                <a:cs typeface="Arial" panose="020B0604020202020204" pitchFamily="34" charset="0"/>
              </a:rPr>
              <a:t>The most 10 production countries ?</a:t>
            </a:r>
          </a:p>
          <a:p>
            <a:r>
              <a:rPr lang="en-GB" sz="4200" dirty="0">
                <a:effectLst/>
                <a:latin typeface="Calibri" panose="020F0502020204030204" pitchFamily="34" charset="0"/>
                <a:cs typeface="Arial" panose="020B0604020202020204" pitchFamily="34" charset="0"/>
              </a:rPr>
              <a:t>Profit </a:t>
            </a:r>
            <a:r>
              <a:rPr lang="en-GB" sz="4200">
                <a:effectLst/>
                <a:latin typeface="Calibri" panose="020F0502020204030204" pitchFamily="34" charset="0"/>
                <a:cs typeface="Arial" panose="020B0604020202020204" pitchFamily="34" charset="0"/>
              </a:rPr>
              <a:t>Vs Months?</a:t>
            </a:r>
            <a:endParaRPr lang="en-GB" sz="4200" dirty="0">
              <a:effectLst/>
              <a:latin typeface="Calibri" panose="020F0502020204030204" pitchFamily="34" charset="0"/>
              <a:cs typeface="Arial" panose="020B0604020202020204" pitchFamily="34" charset="0"/>
            </a:endParaRPr>
          </a:p>
          <a:p>
            <a:r>
              <a:rPr lang="en-GB" sz="4200" dirty="0">
                <a:effectLst/>
                <a:latin typeface="Calibri" panose="020F0502020204030204" pitchFamily="34" charset="0"/>
                <a:cs typeface="Arial" panose="020B0604020202020204" pitchFamily="34" charset="0"/>
              </a:rPr>
              <a:t>Movies Counts over Years?</a:t>
            </a:r>
          </a:p>
          <a:p>
            <a:r>
              <a:rPr lang="en-GB" sz="4200" dirty="0">
                <a:effectLst/>
                <a:latin typeface="Calibri" panose="020F0502020204030204" pitchFamily="34" charset="0"/>
                <a:cs typeface="Arial" panose="020B0604020202020204" pitchFamily="34" charset="0"/>
              </a:rPr>
              <a:t>Runtime Distribution?</a:t>
            </a:r>
            <a:br>
              <a:rPr lang="en-GB" sz="1600" dirty="0"/>
            </a:b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91585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30</TotalTime>
  <Words>344</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Gothic</vt:lpstr>
      <vt:lpstr>Söhne</vt:lpstr>
      <vt:lpstr>Wingdings</vt:lpstr>
      <vt:lpstr>Mesh</vt:lpstr>
      <vt:lpstr>TMDB Movies Dataset</vt:lpstr>
      <vt:lpstr>PowerPoint Presentation</vt:lpstr>
      <vt:lpstr>PowerPoint Presentation</vt:lpstr>
      <vt:lpstr>objectives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TMDB Movies Dataset</dc:title>
  <dc:creator>Nourhan ibrahim</dc:creator>
  <cp:lastModifiedBy>Nourhan ibrahim</cp:lastModifiedBy>
  <cp:revision>1</cp:revision>
  <dcterms:created xsi:type="dcterms:W3CDTF">2023-11-23T17:28:08Z</dcterms:created>
  <dcterms:modified xsi:type="dcterms:W3CDTF">2023-11-23T17:58:15Z</dcterms:modified>
</cp:coreProperties>
</file>