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4" r:id="rId4"/>
    <p:sldId id="259" r:id="rId5"/>
    <p:sldId id="266" r:id="rId6"/>
    <p:sldId id="262" r:id="rId7"/>
    <p:sldId id="267" r:id="rId8"/>
    <p:sldId id="268" r:id="rId9"/>
    <p:sldId id="265" r:id="rId10"/>
    <p:sldId id="264" r:id="rId11"/>
    <p:sldId id="271" r:id="rId12"/>
    <p:sldId id="270" r:id="rId13"/>
    <p:sldId id="277" r:id="rId14"/>
    <p:sldId id="276" r:id="rId15"/>
    <p:sldId id="278" r:id="rId16"/>
    <p:sldId id="275" r:id="rId17"/>
    <p:sldId id="274" r:id="rId18"/>
    <p:sldId id="272" r:id="rId19"/>
    <p:sldId id="282" r:id="rId20"/>
    <p:sldId id="283" r:id="rId21"/>
    <p:sldId id="26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EADC8C-CF3E-D937-98E7-68B3D14C0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D5AF88-CEB9-8EAD-44EC-E2F1B3D44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00FAD-A399-BFF3-5624-3349286B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78924-C7D8-DE54-1620-E85144A2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87D915-F4E5-5CAE-5617-16986B8B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3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9E296-D832-9C52-4968-EAAAAD262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9272B3-57DD-06C0-6994-E2F9F6A63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52204-DA65-F81F-705A-CB9BD0C51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876-CECE-740C-6D92-01B73A65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A9C01-A632-5A12-54D9-D509C3BB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7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93ED12-ED1A-865B-D70F-A8E02032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CCC8F-A96E-A5CD-7FCB-06DC07050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F51DB-B3DB-B72A-45D4-9BF39AA8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D805DC-B78E-1737-2F4D-05D81A233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93B74-41E4-4860-E159-CC7825F0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B3638-303E-A4A2-0728-45E148DE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16F82-A6D9-37CF-6FFF-136E9863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AFBAFA-41E7-4639-375E-DE8A54D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888C2-B267-1E8F-51E2-E54F8814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8DE35-E8C6-24AB-7586-3A10E0C7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89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2E379-35D6-C3D5-E387-365A036F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935E4E-AA97-BA4E-8F00-E0D95B84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5BDA4-05B9-B913-4EDD-5275D225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4EFC0-C2AE-16DB-8DE6-88EEF496A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AB2DE-F3B3-99E1-F5D0-6E0821F9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68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1D9404-807B-36F1-7012-F064A0ED2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402EC2-FC18-8A8F-7977-E4CE4C69B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A681CC-9571-D67F-0E30-8C2A0DAE3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717DBD-0BF6-CA1C-F78C-E6A1231C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5198F-AAB4-1328-567F-E3F08314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F24766-143F-88D8-E78B-ECA12A1C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90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9C060-348F-97FD-6AEB-50AA105B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0BE876-F135-B3F3-89DB-14CD3E99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130E7-2E60-82E3-BB08-D3BCA160A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D1F6D3-2413-3F1E-7F50-4910A4D4B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82C15-68BC-EDD8-8197-F988E245D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F17959-AA34-854A-4621-41289559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0DD22A1-0ED3-7629-64EA-B9EE10D9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86B334-1F4F-5D79-3405-37A10B70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353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3816-5152-7128-7E87-CD3BFE8BE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FFA360-6652-BDF0-049D-45E4D439C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9B8896-F946-123F-6B68-B5D67A912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06805A-DDF3-5DA3-3907-ACC36878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930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E11FDA-E644-54F4-697E-5E24D81D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C1FE26-D85F-984A-356B-DEB5EE9D5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51A6F-DF7D-9BE9-D619-9D030EEE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37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A21C1F-BAFE-14EB-860D-673FF2661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F98324-6817-3662-DBF6-BC1C4C426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CB06C-D87A-B3E1-ECEE-4BA50B40E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58A113-7E0F-243C-D6A3-B17CDDEC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F446C-AB78-E8DC-40E8-7BD4BB6A0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2C77A-FE2B-0EDF-7815-45B36A19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12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25313-A973-F1B3-B1CC-EFCF86624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98F90A-53E3-18EC-C81D-B6F314608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B2ADE0-9201-6380-713D-AFC8DB047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48908-B714-01EF-0A59-33290821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6485B4-39DC-028A-4580-B9D10252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02782-11C9-2031-9C05-44361C1D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32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46AD97-DDB0-AE6C-38B2-23E0845A5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D43F5-53E5-DD2A-EEAB-E7E3BEA2B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C848A-2A4F-900B-005C-1DA03ED6F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2B6A4-79D3-4E5F-B444-66D48FE61E9B}" type="datetimeFigureOut">
              <a:rPr lang="zh-CN" altLang="en-US" smtClean="0"/>
              <a:t>2023/1/11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43B9A4-9117-2230-E781-FD6ED802B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0D01C5-3609-414B-B626-93D78F65F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8ED0E-0578-415C-A738-AF638C0213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80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4AADACC-AA5E-0E48-5474-C8816B1BF76C}"/>
              </a:ext>
            </a:extLst>
          </p:cNvPr>
          <p:cNvSpPr txBox="1"/>
          <p:nvPr/>
        </p:nvSpPr>
        <p:spPr>
          <a:xfrm>
            <a:off x="9019628" y="587681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汇报人：应鹏星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BAA1B4-3641-1352-BA85-E67FFAED9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5" y="302442"/>
            <a:ext cx="7937024" cy="59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70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6D4DEBD-E28B-9B09-5B38-5A3439A602E5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9423494-0355-9A70-DCD9-A6B6E64A1BCE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B1AC0D-191B-720F-A999-179F8F6B4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43" y="1195975"/>
            <a:ext cx="11285714" cy="4914286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88C06B1-C99A-9D48-902C-89E96A9F72DF}"/>
              </a:ext>
            </a:extLst>
          </p:cNvPr>
          <p:cNvCxnSpPr>
            <a:cxnSpLocks/>
          </p:cNvCxnSpPr>
          <p:nvPr/>
        </p:nvCxnSpPr>
        <p:spPr>
          <a:xfrm>
            <a:off x="6651813" y="2375648"/>
            <a:ext cx="35745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0BD1DDB-5614-D219-705A-2FCC64E06B79}"/>
              </a:ext>
            </a:extLst>
          </p:cNvPr>
          <p:cNvCxnSpPr>
            <a:cxnSpLocks/>
          </p:cNvCxnSpPr>
          <p:nvPr/>
        </p:nvCxnSpPr>
        <p:spPr>
          <a:xfrm>
            <a:off x="1401789" y="2584031"/>
            <a:ext cx="4215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FB51355-CE81-682E-CB10-9E58E2F95872}"/>
              </a:ext>
            </a:extLst>
          </p:cNvPr>
          <p:cNvCxnSpPr>
            <a:cxnSpLocks/>
          </p:cNvCxnSpPr>
          <p:nvPr/>
        </p:nvCxnSpPr>
        <p:spPr>
          <a:xfrm>
            <a:off x="9074386" y="3056784"/>
            <a:ext cx="25142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DB552D-6136-18AA-FE77-17EC2FD2F7B1}"/>
              </a:ext>
            </a:extLst>
          </p:cNvPr>
          <p:cNvCxnSpPr/>
          <p:nvPr/>
        </p:nvCxnSpPr>
        <p:spPr>
          <a:xfrm>
            <a:off x="1062776" y="3290050"/>
            <a:ext cx="230392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0FE4583-8C95-4DFA-B14A-14A3FA71D5DA}"/>
              </a:ext>
            </a:extLst>
          </p:cNvPr>
          <p:cNvCxnSpPr>
            <a:cxnSpLocks/>
          </p:cNvCxnSpPr>
          <p:nvPr/>
        </p:nvCxnSpPr>
        <p:spPr>
          <a:xfrm>
            <a:off x="2630319" y="4251102"/>
            <a:ext cx="464755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1A91854-EC8D-CD15-CED3-6AD29346FB9A}"/>
              </a:ext>
            </a:extLst>
          </p:cNvPr>
          <p:cNvCxnSpPr>
            <a:cxnSpLocks/>
          </p:cNvCxnSpPr>
          <p:nvPr/>
        </p:nvCxnSpPr>
        <p:spPr>
          <a:xfrm>
            <a:off x="2630319" y="5212154"/>
            <a:ext cx="18763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177CD41-7893-3B89-9BB8-8418EFEE0DC5}"/>
              </a:ext>
            </a:extLst>
          </p:cNvPr>
          <p:cNvCxnSpPr>
            <a:cxnSpLocks/>
          </p:cNvCxnSpPr>
          <p:nvPr/>
        </p:nvCxnSpPr>
        <p:spPr>
          <a:xfrm>
            <a:off x="8695217" y="5212154"/>
            <a:ext cx="81267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374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EAA2183-4F16-592E-AF45-A263A9BE4CC3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D7FF05D-9B4B-73B1-3A34-8F462559EA50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EEE1D9-A851-C0DC-44B5-34513FD6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357" y="1069186"/>
            <a:ext cx="5331964" cy="56450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E1789E-A5E7-E935-6297-3638FD8A9BEB}"/>
              </a:ext>
            </a:extLst>
          </p:cNvPr>
          <p:cNvSpPr txBox="1"/>
          <p:nvPr/>
        </p:nvSpPr>
        <p:spPr>
          <a:xfrm>
            <a:off x="7280988" y="1428800"/>
            <a:ext cx="3691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VP-known (6p)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modifications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72BC96-8593-1236-846E-261E9C0E6EE8}"/>
              </a:ext>
            </a:extLst>
          </p:cNvPr>
          <p:cNvSpPr txBox="1"/>
          <p:nvPr/>
        </p:nvSpPr>
        <p:spPr>
          <a:xfrm>
            <a:off x="8776320" y="185196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084CE8-BD36-9B61-0A06-76255B55A76A}"/>
              </a:ext>
            </a:extLst>
          </p:cNvPr>
          <p:cNvSpPr txBox="1"/>
          <p:nvPr/>
        </p:nvSpPr>
        <p:spPr>
          <a:xfrm>
            <a:off x="7280987" y="2182852"/>
            <a:ext cx="391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FP-known (5p)</a:t>
            </a:r>
            <a:r>
              <a:rPr lang="en-US" altLang="zh-C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variable precision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3D0D15-4BA6-2D4C-51AE-8A8223CD5639}"/>
              </a:ext>
            </a:extLst>
          </p:cNvPr>
          <p:cNvCxnSpPr/>
          <p:nvPr/>
        </p:nvCxnSpPr>
        <p:spPr>
          <a:xfrm flipV="1">
            <a:off x="10788156" y="1401881"/>
            <a:ext cx="0" cy="4231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ED0DE2-AA12-E47C-2CA4-00A23F822498}"/>
              </a:ext>
            </a:extLst>
          </p:cNvPr>
          <p:cNvSpPr txBox="1"/>
          <p:nvPr/>
        </p:nvSpPr>
        <p:spPr>
          <a:xfrm>
            <a:off x="7374831" y="3083122"/>
            <a:ext cx="36918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encoding precision is variable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2AC0EAF-4840-DE0C-61B1-6C98AC05007D}"/>
              </a:ext>
            </a:extLst>
          </p:cNvPr>
          <p:cNvSpPr/>
          <p:nvPr/>
        </p:nvSpPr>
        <p:spPr>
          <a:xfrm>
            <a:off x="8893628" y="2683012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2E3A38-8467-ACE2-9EFD-09C15782BDE8}"/>
              </a:ext>
            </a:extLst>
          </p:cNvPr>
          <p:cNvSpPr txBox="1"/>
          <p:nvPr/>
        </p:nvSpPr>
        <p:spPr>
          <a:xfrm>
            <a:off x="7183504" y="4102437"/>
            <a:ext cx="41128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without knowledge of encoding noise perform poorly, suggesting 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WM uncertainty as a causal factor of both estimation errors and arc responses.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0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F4EB6B-8FAA-FE08-6AA6-7A177BC39A23}"/>
              </a:ext>
            </a:extLst>
          </p:cNvPr>
          <p:cNvSpPr txBox="1"/>
          <p:nvPr/>
        </p:nvSpPr>
        <p:spPr>
          <a:xfrm>
            <a:off x="523982" y="1266244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 ahead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C4D703-8E0D-845B-2BC8-0B49423E048F}"/>
              </a:ext>
            </a:extLst>
          </p:cNvPr>
          <p:cNvSpPr txBox="1"/>
          <p:nvPr/>
        </p:nvSpPr>
        <p:spPr>
          <a:xfrm>
            <a:off x="1617996" y="126624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test 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people could combine their WM uncertainty with prior information.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5AF4EED-C707-424C-853F-855D7644FCA4}"/>
              </a:ext>
            </a:extLst>
          </p:cNvPr>
          <p:cNvSpPr txBox="1"/>
          <p:nvPr/>
        </p:nvSpPr>
        <p:spPr>
          <a:xfrm>
            <a:off x="1617996" y="196171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of the four experimental distributions to be a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von Mises (circular normal) distribution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FBA9A74-D58B-E0A4-DF73-7D6D6A5776B1}"/>
              </a:ext>
            </a:extLst>
          </p:cNvPr>
          <p:cNvSpPr txBox="1"/>
          <p:nvPr/>
        </p:nvSpPr>
        <p:spPr>
          <a:xfrm>
            <a:off x="2393577" y="27826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 were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learn the stimulus distribution, inducing prior beliefs about stimuli.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1646F4D-3BB9-C28C-0C13-0B6702140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80" y="3639937"/>
            <a:ext cx="10238478" cy="310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3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77D7BD-FE00-1686-A360-260C635E4AE6}"/>
              </a:ext>
            </a:extLst>
          </p:cNvPr>
          <p:cNvSpPr txBox="1"/>
          <p:nvPr/>
        </p:nvSpPr>
        <p:spPr>
          <a:xfrm>
            <a:off x="523981" y="1266243"/>
            <a:ext cx="1295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validate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9AB60E-D542-869A-BAAC-09E477DDA7F2}"/>
              </a:ext>
            </a:extLst>
          </p:cNvPr>
          <p:cNvSpPr txBox="1"/>
          <p:nvPr/>
        </p:nvSpPr>
        <p:spPr>
          <a:xfrm>
            <a:off x="1635926" y="126624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responses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prior information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be attracted toward the most frequent color?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EB447D-04CF-7EBB-F635-2375E0469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387" b="51919"/>
          <a:stretch/>
        </p:blipFill>
        <p:spPr>
          <a:xfrm>
            <a:off x="1635926" y="1974131"/>
            <a:ext cx="2783674" cy="22930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E47FB63-D1BC-C552-366F-AF414E51AFEF}"/>
              </a:ext>
            </a:extLst>
          </p:cNvPr>
          <p:cNvSpPr txBox="1"/>
          <p:nvPr/>
        </p:nvSpPr>
        <p:spPr>
          <a:xfrm>
            <a:off x="523982" y="4228575"/>
            <a:ext cx="5572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responses on the left (−) of the most frequent color (0) have rightward error (+) and vice versa.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3226E6-0B5E-F4F1-CA8D-F0B5487575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b="51919"/>
          <a:stretch/>
        </p:blipFill>
        <p:spPr>
          <a:xfrm>
            <a:off x="7159738" y="1974130"/>
            <a:ext cx="2805425" cy="22930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3A8D14-C087-EE63-F00F-48241920BEA3}"/>
              </a:ext>
            </a:extLst>
          </p:cNvPr>
          <p:cNvSpPr txBox="1"/>
          <p:nvPr/>
        </p:nvSpPr>
        <p:spPr>
          <a:xfrm>
            <a:off x="523982" y="4874906"/>
            <a:ext cx="5520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quantify this by multiplying the error by the sign of the stimulus on that trial to obtain the directional shift toward (+) or away from (−) the prior. 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E2912F-D7E0-84F2-602D-3A881ED8E376}"/>
              </a:ext>
            </a:extLst>
          </p:cNvPr>
          <p:cNvSpPr txBox="1"/>
          <p:nvPr/>
        </p:nvSpPr>
        <p:spPr>
          <a:xfrm>
            <a:off x="523982" y="58315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mean shift toward the prior is positive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showing that </a:t>
            </a:r>
            <a:r>
              <a:rPr lang="en-US" altLang="zh-CN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stimulus estimates are attracted to the prior mean.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62F45B5-C9AA-0F68-7A89-7145D30CEA2F}"/>
              </a:ext>
            </a:extLst>
          </p:cNvPr>
          <p:cNvSpPr txBox="1"/>
          <p:nvPr/>
        </p:nvSpPr>
        <p:spPr>
          <a:xfrm>
            <a:off x="6619982" y="4228574"/>
            <a:ext cx="4890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amount of shift toward the prior mean is correlated with arc size.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79E00FA-204D-3875-8F2F-D80B8E33C575}"/>
              </a:ext>
            </a:extLst>
          </p:cNvPr>
          <p:cNvSpPr/>
          <p:nvPr/>
        </p:nvSpPr>
        <p:spPr>
          <a:xfrm>
            <a:off x="8831773" y="5223334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F21FE25-D0A5-4F9E-08CF-B003E8886468}"/>
              </a:ext>
            </a:extLst>
          </p:cNvPr>
          <p:cNvSpPr txBox="1"/>
          <p:nvPr/>
        </p:nvSpPr>
        <p:spPr>
          <a:xfrm>
            <a:off x="6619982" y="5634499"/>
            <a:ext cx="4890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incorporate prior and memory information in proportion to their memory uncertainty.</a:t>
            </a:r>
            <a:endParaRPr lang="zh-CN" alt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7278A41-871E-D15A-AB97-70CE6817BE97}"/>
              </a:ext>
            </a:extLst>
          </p:cNvPr>
          <p:cNvSpPr txBox="1"/>
          <p:nvPr/>
        </p:nvSpPr>
        <p:spPr>
          <a:xfrm>
            <a:off x="9065039" y="5212037"/>
            <a:ext cx="18646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confounding factors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A9C873-7159-9921-A2EB-9F764874F78D}"/>
              </a:ext>
            </a:extLst>
          </p:cNvPr>
          <p:cNvSpPr txBox="1"/>
          <p:nvPr/>
        </p:nvSpPr>
        <p:spPr>
          <a:xfrm>
            <a:off x="8148918" y="1974130"/>
            <a:ext cx="22501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1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1400" b="0" i="0" baseline="-25000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0.080 ± 0.025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5B745F3-A1DA-D5EB-CD55-569667DEAE43}"/>
              </a:ext>
            </a:extLst>
          </p:cNvPr>
          <p:cNvSpPr txBox="1"/>
          <p:nvPr/>
        </p:nvSpPr>
        <p:spPr>
          <a:xfrm>
            <a:off x="6619982" y="4786857"/>
            <a:ext cx="50023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correlation of response error with the prior error</a:t>
            </a:r>
            <a:endParaRPr lang="zh-CN" alt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9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77D7BD-FE00-1686-A360-260C635E4AE6}"/>
              </a:ext>
            </a:extLst>
          </p:cNvPr>
          <p:cNvSpPr txBox="1"/>
          <p:nvPr/>
        </p:nvSpPr>
        <p:spPr>
          <a:xfrm>
            <a:off x="523981" y="1266244"/>
            <a:ext cx="175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9AB60E-D542-869A-BAAC-09E477DDA7F2}"/>
              </a:ext>
            </a:extLst>
          </p:cNvPr>
          <p:cNvSpPr txBox="1"/>
          <p:nvPr/>
        </p:nvSpPr>
        <p:spPr>
          <a:xfrm>
            <a:off x="1913834" y="126624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prior and memory information are incorporated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22ABA7-982D-AFF9-A450-A16BE00E2D4A}"/>
              </a:ext>
            </a:extLst>
          </p:cNvPr>
          <p:cNvSpPr txBox="1"/>
          <p:nvPr/>
        </p:nvSpPr>
        <p:spPr>
          <a:xfrm>
            <a:off x="968187" y="1702238"/>
            <a:ext cx="507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optimal observer: WM + prior information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63AFEF-8927-00C5-FDC8-2F0A20AD0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57"/>
          <a:stretch/>
        </p:blipFill>
        <p:spPr>
          <a:xfrm>
            <a:off x="968187" y="3091099"/>
            <a:ext cx="7730209" cy="338675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632DC8-3AB9-107C-2DCC-E2A3449069D8}"/>
              </a:ext>
            </a:extLst>
          </p:cNvPr>
          <p:cNvSpPr txBox="1"/>
          <p:nvPr/>
        </p:nvSpPr>
        <p:spPr>
          <a:xfrm>
            <a:off x="1425387" y="2138232"/>
            <a:ext cx="739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prior information is used in </a:t>
            </a:r>
            <a:r>
              <a:rPr lang="en-US" altLang="zh-CN" i="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nonlapse</a:t>
            </a:r>
            <a:r>
              <a:rPr lang="en-US" altLang="zh-CN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trials (“Y” for yes, “N” for no) 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343E9F-2F3D-5484-937C-DBCB6066F17B}"/>
              </a:ext>
            </a:extLst>
          </p:cNvPr>
          <p:cNvSpPr txBox="1"/>
          <p:nvPr/>
        </p:nvSpPr>
        <p:spPr>
          <a:xfrm>
            <a:off x="1425387" y="2479756"/>
            <a:ext cx="7395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whether prior information is used in lapse trials (“Y” for yes, “N” for no)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107964-2F41-7088-1762-02B66991AED4}"/>
              </a:ext>
            </a:extLst>
          </p:cNvPr>
          <p:cNvSpPr txBox="1"/>
          <p:nvPr/>
        </p:nvSpPr>
        <p:spPr>
          <a:xfrm>
            <a:off x="3284000" y="5827718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B5AB6D-7890-01DA-3CDB-C826E0867C55}"/>
              </a:ext>
            </a:extLst>
          </p:cNvPr>
          <p:cNvSpPr txBox="1"/>
          <p:nvPr/>
        </p:nvSpPr>
        <p:spPr>
          <a:xfrm>
            <a:off x="968187" y="370568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1F8DAC-D05B-E9D1-CF71-673FECFC1CE3}"/>
              </a:ext>
            </a:extLst>
          </p:cNvPr>
          <p:cNvSpPr txBox="1"/>
          <p:nvPr/>
        </p:nvSpPr>
        <p:spPr>
          <a:xfrm>
            <a:off x="8202706" y="3336355"/>
            <a:ext cx="3567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 responses incorporate prior information.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75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FD471-0D1F-69F7-87EF-80E7E3B7687A}"/>
              </a:ext>
            </a:extLst>
          </p:cNvPr>
          <p:cNvSpPr txBox="1"/>
          <p:nvPr/>
        </p:nvSpPr>
        <p:spPr>
          <a:xfrm>
            <a:off x="523981" y="1266244"/>
            <a:ext cx="1632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B3D5B7-AC6D-89FD-09DD-F177F99EBDBC}"/>
              </a:ext>
            </a:extLst>
          </p:cNvPr>
          <p:cNvSpPr txBox="1"/>
          <p:nvPr/>
        </p:nvSpPr>
        <p:spPr>
          <a:xfrm>
            <a:off x="1913834" y="126624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differences?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624E68D-C950-A3AF-7904-FB6C96A19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132" y="1759303"/>
            <a:ext cx="9103735" cy="492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55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FD471-0D1F-69F7-87EF-80E7E3B7687A}"/>
              </a:ext>
            </a:extLst>
          </p:cNvPr>
          <p:cNvSpPr txBox="1"/>
          <p:nvPr/>
        </p:nvSpPr>
        <p:spPr>
          <a:xfrm>
            <a:off x="523981" y="1266243"/>
            <a:ext cx="1699455" cy="369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B3D5B7-AC6D-89FD-09DD-F177F99EBDBC}"/>
              </a:ext>
            </a:extLst>
          </p:cNvPr>
          <p:cNvSpPr txBox="1"/>
          <p:nvPr/>
        </p:nvSpPr>
        <p:spPr>
          <a:xfrm>
            <a:off x="1913834" y="126624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differences?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D15714-F44E-B3E6-749C-2523B5169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619" y="2155643"/>
            <a:ext cx="11304762" cy="3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30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5520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Results-Von Mises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3F2D16-6427-53D3-423A-8B2E003A24B1}"/>
              </a:ext>
            </a:extLst>
          </p:cNvPr>
          <p:cNvSpPr txBox="1"/>
          <p:nvPr/>
        </p:nvSpPr>
        <p:spPr>
          <a:xfrm>
            <a:off x="523981" y="1266244"/>
            <a:ext cx="1564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9034F8-7562-DDD9-28A5-B9036B2EBF9E}"/>
              </a:ext>
            </a:extLst>
          </p:cNvPr>
          <p:cNvSpPr txBox="1"/>
          <p:nvPr/>
        </p:nvSpPr>
        <p:spPr>
          <a:xfrm>
            <a:off x="1913834" y="1266244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individual differences?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8C5EC9-EBAE-0BBB-8BE0-81ECBEFDF7CA}"/>
              </a:ext>
            </a:extLst>
          </p:cNvPr>
          <p:cNvSpPr txBox="1"/>
          <p:nvPr/>
        </p:nvSpPr>
        <p:spPr>
          <a:xfrm>
            <a:off x="1523429" y="5302615"/>
            <a:ext cx="403526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generate different predictions for participant behavior using model recovery analyses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9EC8A4F-5948-A090-60FA-E1D3B94572CC}"/>
              </a:ext>
            </a:extLst>
          </p:cNvPr>
          <p:cNvSpPr/>
          <p:nvPr/>
        </p:nvSpPr>
        <p:spPr>
          <a:xfrm rot="16200000">
            <a:off x="5777914" y="5610391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C66A955-68CF-8F29-7EBC-860B1F4C1FD1}"/>
              </a:ext>
            </a:extLst>
          </p:cNvPr>
          <p:cNvSpPr txBox="1"/>
          <p:nvPr/>
        </p:nvSpPr>
        <p:spPr>
          <a:xfrm>
            <a:off x="6230395" y="5456502"/>
            <a:ext cx="53799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may have different strategies of combining prior and memory information.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5DEAD5A-55B0-3BB0-37F8-8312EEEB3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93" y="1672872"/>
            <a:ext cx="8080604" cy="3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10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13F75B-6DF0-988A-D596-2C32AFDDD5D4}"/>
              </a:ext>
            </a:extLst>
          </p:cNvPr>
          <p:cNvSpPr txBox="1"/>
          <p:nvPr/>
        </p:nvSpPr>
        <p:spPr>
          <a:xfrm>
            <a:off x="1101054" y="1383060"/>
            <a:ext cx="75563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People can accurately report the quality of their own memories and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incorporate stimulus reliability into memory decisions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EBB91-A277-EE5A-BAB4-32E35828F6E4}"/>
              </a:ext>
            </a:extLst>
          </p:cNvPr>
          <p:cNvSpPr txBox="1"/>
          <p:nvPr/>
        </p:nvSpPr>
        <p:spPr>
          <a:xfrm>
            <a:off x="1101055" y="2273691"/>
            <a:ext cx="75563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People’s knowledge of memory quality cannot be explained by stimulus display factors or limited knowledge of encoding precision, suggesting that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WM represents memory uncertainty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73447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13F75B-6DF0-988A-D596-2C32AFDDD5D4}"/>
              </a:ext>
            </a:extLst>
          </p:cNvPr>
          <p:cNvSpPr txBox="1"/>
          <p:nvPr/>
        </p:nvSpPr>
        <p:spPr>
          <a:xfrm>
            <a:off x="1101054" y="1383060"/>
            <a:ext cx="75563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等线" panose="02010600030101010101" pitchFamily="2" charset="-122"/>
              </a:rPr>
              <a:t>W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hen provided with prior information about stimuli probabilities, the data are best described by models in which this information is combined with WM uncertainty, showing that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WM uncertainty can be combined with other sources of information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EBB91-A277-EE5A-BAB4-32E35828F6E4}"/>
              </a:ext>
            </a:extLst>
          </p:cNvPr>
          <p:cNvSpPr txBox="1"/>
          <p:nvPr/>
        </p:nvSpPr>
        <p:spPr>
          <a:xfrm>
            <a:off x="1101053" y="2815556"/>
            <a:ext cx="755638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Overall, the data are best described by a hierarchical model in which 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different people use different strategies of prior and memory uncertainty combination</a:t>
            </a:r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 This suggests that people are capable of combining prior information with memory uncertainty, although not all individuals may do so.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3596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E4A1634-3537-48DE-9352-7921D372B48F}"/>
              </a:ext>
            </a:extLst>
          </p:cNvPr>
          <p:cNvSpPr txBox="1"/>
          <p:nvPr/>
        </p:nvSpPr>
        <p:spPr>
          <a:xfrm>
            <a:off x="523981" y="1134489"/>
            <a:ext cx="106748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Working memory (WM), the storage and manipulation of information on a short timescale, is essential for many cognitive processes.</a:t>
            </a:r>
            <a:endParaRPr lang="zh-CN" altLang="en-US" sz="2000" dirty="0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2CFA60A-8D5D-78D8-20F6-9A49E54F8D1A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616872B7-72D4-E590-594B-674EEA385D8F}"/>
              </a:ext>
            </a:extLst>
          </p:cNvPr>
          <p:cNvSpPr txBox="1"/>
          <p:nvPr/>
        </p:nvSpPr>
        <p:spPr>
          <a:xfrm>
            <a:off x="523982" y="380144"/>
            <a:ext cx="1855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4C561-A414-899D-4A41-3DF3CF85E174}"/>
              </a:ext>
            </a:extLst>
          </p:cNvPr>
          <p:cNvSpPr txBox="1"/>
          <p:nvPr/>
        </p:nvSpPr>
        <p:spPr>
          <a:xfrm>
            <a:off x="523982" y="2372803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5587F5-6431-6D9F-F36E-FBE7FE7E0A81}"/>
              </a:ext>
            </a:extLst>
          </p:cNvPr>
          <p:cNvSpPr txBox="1"/>
          <p:nvPr/>
        </p:nvSpPr>
        <p:spPr>
          <a:xfrm>
            <a:off x="1617996" y="2372803"/>
            <a:ext cx="84068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WM information is used not only to make estimates of stimuli features, but also to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and take actions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778591-4889-D6F3-CD1C-BFAE4983B5B2}"/>
              </a:ext>
            </a:extLst>
          </p:cNvPr>
          <p:cNvSpPr txBox="1"/>
          <p:nvPr/>
        </p:nvSpPr>
        <p:spPr>
          <a:xfrm>
            <a:off x="1134611" y="1819241"/>
            <a:ext cx="4477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such memory paradigms as delayed estimation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3734BD-11BE-9A09-91D9-F60658E530D6}"/>
              </a:ext>
            </a:extLst>
          </p:cNvPr>
          <p:cNvSpPr txBox="1"/>
          <p:nvPr/>
        </p:nvSpPr>
        <p:spPr>
          <a:xfrm>
            <a:off x="5612235" y="2726746"/>
            <a:ext cx="2699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e.g. when to cross the street.</a:t>
            </a:r>
            <a:endParaRPr lang="zh-CN" altLang="en-US" sz="16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4D3798-3DB4-EDA0-1AFC-8DED7BBD10C8}"/>
              </a:ext>
            </a:extLst>
          </p:cNvPr>
          <p:cNvSpPr txBox="1"/>
          <p:nvPr/>
        </p:nvSpPr>
        <p:spPr>
          <a:xfrm>
            <a:off x="523981" y="3342284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EC4C0EC-5C59-85EE-6F98-DA39C5ED35EA}"/>
              </a:ext>
            </a:extLst>
          </p:cNvPr>
          <p:cNvSpPr txBox="1"/>
          <p:nvPr/>
        </p:nvSpPr>
        <p:spPr>
          <a:xfrm>
            <a:off x="1617996" y="3357673"/>
            <a:ext cx="8406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in WM is rarely studied.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277C7B-285D-2DEB-62E4-7D1EDFFE4161}"/>
              </a:ext>
            </a:extLst>
          </p:cNvPr>
          <p:cNvSpPr txBox="1"/>
          <p:nvPr/>
        </p:nvSpPr>
        <p:spPr>
          <a:xfrm>
            <a:off x="2000076" y="3813242"/>
            <a:ext cx="84945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e.g. people know their uncertainty on a trial-to-trial level; </a:t>
            </a:r>
            <a:r>
              <a:rPr lang="en-US" altLang="zh-CN" sz="1600" b="1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when people make explicit reports of confidence in memory decisions, the amount of response error correlates with the reported confidence on each trial</a:t>
            </a:r>
            <a:r>
              <a:rPr lang="en-US" altLang="zh-CN" sz="16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zh-CN" altLang="en-US" sz="16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1AE7FF-D700-3F1B-A702-A3A82E02B53F}"/>
              </a:ext>
            </a:extLst>
          </p:cNvPr>
          <p:cNvSpPr txBox="1"/>
          <p:nvPr/>
        </p:nvSpPr>
        <p:spPr>
          <a:xfrm>
            <a:off x="523981" y="4644239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F0A5D66-2939-4AC2-3CBF-2447DF88CFA4}"/>
              </a:ext>
            </a:extLst>
          </p:cNvPr>
          <p:cNvSpPr txBox="1"/>
          <p:nvPr/>
        </p:nvSpPr>
        <p:spPr>
          <a:xfrm>
            <a:off x="1617996" y="4659628"/>
            <a:ext cx="84068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 ratings are not necessarily a reflection of memory uncertainty, and may be produced through a different mechanism from those used to make decisions under uncertainty.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EE3D59-E6CB-AC8D-7D07-8274A993205E}"/>
              </a:ext>
            </a:extLst>
          </p:cNvPr>
          <p:cNvSpPr txBox="1"/>
          <p:nvPr/>
        </p:nvSpPr>
        <p:spPr>
          <a:xfrm>
            <a:off x="523981" y="6002209"/>
            <a:ext cx="94271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Integrating such WM uncertainty information into decisions would be highly adaptive.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44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5" grpId="0"/>
      <p:bldP spid="16" grpId="0"/>
      <p:bldP spid="17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51BA992-AB15-AD44-6916-95A2F3A84AC1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7A46BB-4416-077A-93DA-92C19F105DC8}"/>
              </a:ext>
            </a:extLst>
          </p:cNvPr>
          <p:cNvSpPr txBox="1"/>
          <p:nvPr/>
        </p:nvSpPr>
        <p:spPr>
          <a:xfrm>
            <a:off x="523982" y="380144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Discussion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13F75B-6DF0-988A-D596-2C32AFDDD5D4}"/>
              </a:ext>
            </a:extLst>
          </p:cNvPr>
          <p:cNvSpPr txBox="1"/>
          <p:nvPr/>
        </p:nvSpPr>
        <p:spPr>
          <a:xfrm>
            <a:off x="1101054" y="1383060"/>
            <a:ext cx="75563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+mn-cs"/>
              </a:rPr>
              <a:t>While we present evidence that WM contains a representation of memory uncertainty that can be combined with other sources of information, how this is implemented in the brain remains an open question.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there are many ways in which probabilistic information could be represented in WM.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548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7F54A8-4B06-4695-4047-80049FDF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45" y="302442"/>
            <a:ext cx="7937024" cy="594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C6F2D38-FB4D-FA38-FC41-88876CAD0FBB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97F6417-E076-E45D-3F97-471536323AE2}"/>
              </a:ext>
            </a:extLst>
          </p:cNvPr>
          <p:cNvSpPr txBox="1"/>
          <p:nvPr/>
        </p:nvSpPr>
        <p:spPr>
          <a:xfrm>
            <a:off x="523982" y="380144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C1AB76-EB0E-F5DC-FF80-ECB5CE4D3278}"/>
              </a:ext>
            </a:extLst>
          </p:cNvPr>
          <p:cNvSpPr txBox="1"/>
          <p:nvPr/>
        </p:nvSpPr>
        <p:spPr>
          <a:xfrm>
            <a:off x="911993" y="1391198"/>
            <a:ext cx="76159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Twelve individuals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(seven females; mean age, 21.75 y; range, 19 to 28 y) participated in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40- to 60-min sessions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this experiment. 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6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9B63E3-5BA4-D4EE-AD19-BC7DEBF6C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738"/>
          <a:stretch/>
        </p:blipFill>
        <p:spPr>
          <a:xfrm>
            <a:off x="150519" y="1176364"/>
            <a:ext cx="12041481" cy="276112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FFEA161D-E1D0-A344-0553-A87500E3C76A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C62557D-81E0-DA00-A4FB-3271E9205786}"/>
              </a:ext>
            </a:extLst>
          </p:cNvPr>
          <p:cNvSpPr txBox="1"/>
          <p:nvPr/>
        </p:nvSpPr>
        <p:spPr>
          <a:xfrm>
            <a:off x="523982" y="380144"/>
            <a:ext cx="2258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Trial Procedure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A131B4D-6ABA-0B37-7163-CA979C2E0D3C}"/>
              </a:ext>
            </a:extLst>
          </p:cNvPr>
          <p:cNvSpPr txBox="1"/>
          <p:nvPr/>
        </p:nvSpPr>
        <p:spPr>
          <a:xfrm>
            <a:off x="9541043" y="3782166"/>
            <a:ext cx="220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Rewarded Decision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DBF5A6-0872-2E61-7DD1-184DAA0AF1F9}"/>
              </a:ext>
            </a:extLst>
          </p:cNvPr>
          <p:cNvSpPr txBox="1"/>
          <p:nvPr/>
        </p:nvSpPr>
        <p:spPr>
          <a:xfrm>
            <a:off x="9541043" y="4012173"/>
            <a:ext cx="2650957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points = (180 − </a:t>
            </a:r>
            <a:r>
              <a:rPr lang="en-US" altLang="zh-CN" sz="2000" b="0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altLang="zh-CN" sz="2000" b="0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16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= 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FA4D4C-B071-CA23-51F5-7366C6F9EA95}"/>
              </a:ext>
            </a:extLst>
          </p:cNvPr>
          <p:cNvSpPr txBox="1"/>
          <p:nvPr/>
        </p:nvSpPr>
        <p:spPr>
          <a:xfrm>
            <a:off x="6890086" y="4673892"/>
            <a:ext cx="2206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Incentivization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A7DC7A-8286-7557-3074-D10EB56FD5D0}"/>
              </a:ext>
            </a:extLst>
          </p:cNvPr>
          <p:cNvSpPr txBox="1"/>
          <p:nvPr/>
        </p:nvSpPr>
        <p:spPr>
          <a:xfrm>
            <a:off x="6890086" y="5226784"/>
            <a:ext cx="26509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achieving 18,000 points</a:t>
            </a:r>
          </a:p>
          <a:p>
            <a:r>
              <a:rPr lang="en-US" altLang="zh-CN" sz="200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bonuses based on the summed points from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trials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09AE880-9710-5986-2CEE-C1494C377564}"/>
              </a:ext>
            </a:extLst>
          </p:cNvPr>
          <p:cNvCxnSpPr>
            <a:cxnSpLocks/>
          </p:cNvCxnSpPr>
          <p:nvPr/>
        </p:nvCxnSpPr>
        <p:spPr>
          <a:xfrm flipV="1">
            <a:off x="8116672" y="4151498"/>
            <a:ext cx="1285372" cy="5223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0CEF0A0-00CA-99F6-A418-B6CDE6D992A6}"/>
              </a:ext>
            </a:extLst>
          </p:cNvPr>
          <p:cNvSpPr txBox="1"/>
          <p:nvPr/>
        </p:nvSpPr>
        <p:spPr>
          <a:xfrm>
            <a:off x="8373403" y="4032033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D74E9D-E29C-DF82-B65F-32E24BFEF4F2}"/>
              </a:ext>
            </a:extLst>
          </p:cNvPr>
          <p:cNvSpPr txBox="1"/>
          <p:nvPr/>
        </p:nvSpPr>
        <p:spPr>
          <a:xfrm>
            <a:off x="523982" y="4063970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 Stimulus Distribution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9AEAD0-9731-E7FA-FE50-9059C77AED14}"/>
              </a:ext>
            </a:extLst>
          </p:cNvPr>
          <p:cNvSpPr txBox="1"/>
          <p:nvPr/>
        </p:nvSpPr>
        <p:spPr>
          <a:xfrm>
            <a:off x="523982" y="4673892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dirty="0">
                <a:solidFill>
                  <a:srgbClr val="0B0B0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Von Mises Stimulus Distribution</a:t>
            </a:r>
          </a:p>
        </p:txBody>
      </p:sp>
    </p:spTree>
    <p:extLst>
      <p:ext uri="{BB962C8B-B14F-4D97-AF65-F5344CB8AC3E}">
        <p14:creationId xmlns:p14="http://schemas.microsoft.com/office/powerpoint/2010/main" val="51100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4" grpId="0"/>
      <p:bldP spid="15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9A8004C-70BB-13B9-CAC8-EB5491C9F3E3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9A90208-8314-2104-9856-9196AE4650E6}"/>
              </a:ext>
            </a:extLst>
          </p:cNvPr>
          <p:cNvSpPr txBox="1"/>
          <p:nvPr/>
        </p:nvSpPr>
        <p:spPr>
          <a:xfrm>
            <a:off x="523982" y="380144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8FB18E-E315-AE9F-8D83-442790DB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0" y="982561"/>
            <a:ext cx="10164172" cy="578881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6F2C071-E9BD-773F-CA0F-932D5E966E56}"/>
              </a:ext>
            </a:extLst>
          </p:cNvPr>
          <p:cNvSpPr txBox="1"/>
          <p:nvPr/>
        </p:nvSpPr>
        <p:spPr>
          <a:xfrm>
            <a:off x="2764388" y="477616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C364EC3-D80D-E38E-920A-32DC9F803E26}"/>
              </a:ext>
            </a:extLst>
          </p:cNvPr>
          <p:cNvSpPr txBox="1"/>
          <p:nvPr/>
        </p:nvSpPr>
        <p:spPr>
          <a:xfrm>
            <a:off x="1221287" y="4699147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70ADA8-2736-D8E2-3F72-EA1AC9666AD5}"/>
              </a:ext>
            </a:extLst>
          </p:cNvPr>
          <p:cNvSpPr txBox="1"/>
          <p:nvPr/>
        </p:nvSpPr>
        <p:spPr>
          <a:xfrm>
            <a:off x="4173737" y="4820201"/>
            <a:ext cx="569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3EDE46-B891-0138-3D21-48DEA790B881}"/>
              </a:ext>
            </a:extLst>
          </p:cNvPr>
          <p:cNvSpPr txBox="1"/>
          <p:nvPr/>
        </p:nvSpPr>
        <p:spPr>
          <a:xfrm>
            <a:off x="4576790" y="469914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FB068E-F931-1FF8-765F-28B2E29F4780}"/>
              </a:ext>
            </a:extLst>
          </p:cNvPr>
          <p:cNvSpPr txBox="1"/>
          <p:nvPr/>
        </p:nvSpPr>
        <p:spPr>
          <a:xfrm>
            <a:off x="6003439" y="5160118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2F3646-3B33-41DF-5004-A38475B41FF7}"/>
              </a:ext>
            </a:extLst>
          </p:cNvPr>
          <p:cNvSpPr txBox="1"/>
          <p:nvPr/>
        </p:nvSpPr>
        <p:spPr>
          <a:xfrm>
            <a:off x="6639783" y="5170776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12C8A5-B454-104F-6130-EA83F365D153}"/>
              </a:ext>
            </a:extLst>
          </p:cNvPr>
          <p:cNvSpPr txBox="1"/>
          <p:nvPr/>
        </p:nvSpPr>
        <p:spPr>
          <a:xfrm>
            <a:off x="8969942" y="3876968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zh-CN" altLang="en-US" sz="28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00BED3-EBEE-8074-5A4E-A2833052A6C5}"/>
              </a:ext>
            </a:extLst>
          </p:cNvPr>
          <p:cNvSpPr txBox="1"/>
          <p:nvPr/>
        </p:nvSpPr>
        <p:spPr>
          <a:xfrm>
            <a:off x="10191580" y="3876968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̂s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1985E70-D67D-26BB-AAE6-D21537F7B8BD}"/>
              </a:ext>
            </a:extLst>
          </p:cNvPr>
          <p:cNvSpPr txBox="1"/>
          <p:nvPr/>
        </p:nvSpPr>
        <p:spPr>
          <a:xfrm>
            <a:off x="10191580" y="482020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FC7CEEA-1949-A108-3140-E7C24AABB7B4}"/>
              </a:ext>
            </a:extLst>
          </p:cNvPr>
          <p:cNvSpPr txBox="1"/>
          <p:nvPr/>
        </p:nvSpPr>
        <p:spPr>
          <a:xfrm>
            <a:off x="8641884" y="5719966"/>
            <a:ext cx="2924198" cy="613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attitude,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inverse temperature,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1A9711-8656-43DC-578A-D74E73421631}"/>
              </a:ext>
            </a:extLst>
          </p:cNvPr>
          <p:cNvSpPr txBox="1"/>
          <p:nvPr/>
        </p:nvSpPr>
        <p:spPr>
          <a:xfrm>
            <a:off x="2549093" y="609368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no information, </a:t>
            </a:r>
            <a:r>
              <a:rPr lang="el-GR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endParaRPr lang="zh-CN" altLang="en-US" sz="24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3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1197E4E-4A85-04A8-4ADC-1F327C366643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A11714E-0CE6-B8FD-E0E0-F2B444A08FE8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FA1D0-6993-7BBC-085C-E62285308E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744"/>
          <a:stretch/>
        </p:blipFill>
        <p:spPr>
          <a:xfrm>
            <a:off x="0" y="1333500"/>
            <a:ext cx="12192000" cy="2399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2A263BD-FC6B-2FCE-A950-CCC8CE2221BA}"/>
              </a:ext>
            </a:extLst>
          </p:cNvPr>
          <p:cNvSpPr txBox="1"/>
          <p:nvPr/>
        </p:nvSpPr>
        <p:spPr>
          <a:xfrm>
            <a:off x="263922" y="3787936"/>
            <a:ext cx="3754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circular distance between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stimulus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degrees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1CC4AEB-1EBD-C1D8-5433-00D104CAF4E2}"/>
              </a:ext>
            </a:extLst>
          </p:cNvPr>
          <p:cNvCxnSpPr>
            <a:cxnSpLocks/>
          </p:cNvCxnSpPr>
          <p:nvPr/>
        </p:nvCxnSpPr>
        <p:spPr>
          <a:xfrm flipH="1">
            <a:off x="1887523" y="3638878"/>
            <a:ext cx="253600" cy="25361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B20A1B3-8A86-D457-A79D-FE2303F92A8A}"/>
              </a:ext>
            </a:extLst>
          </p:cNvPr>
          <p:cNvSpPr txBox="1"/>
          <p:nvPr/>
        </p:nvSpPr>
        <p:spPr>
          <a:xfrm>
            <a:off x="9194541" y="1447189"/>
            <a:ext cx="18622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sz="1400" b="0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fr-FR" altLang="zh-CN" sz="1400" b="0" i="0" baseline="-2500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fr-FR" altLang="zh-CN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 </a:t>
            </a:r>
            <a:r>
              <a:rPr lang="fr-FR" altLang="zh-CN" sz="14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0.31</a:t>
            </a:r>
            <a:r>
              <a:rPr lang="fr-FR" altLang="zh-CN" sz="14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± 0.029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11FD42C-34EE-4ADF-F908-48DDF8AC64AB}"/>
              </a:ext>
            </a:extLst>
          </p:cNvPr>
          <p:cNvSpPr txBox="1"/>
          <p:nvPr/>
        </p:nvSpPr>
        <p:spPr>
          <a:xfrm>
            <a:off x="2946142" y="4206364"/>
            <a:ext cx="86704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riskier decisions (smaller arcs) were associated with smaller errors and vice versa.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89F9D-21D5-2C57-220B-C29E7D0AE075}"/>
              </a:ext>
            </a:extLst>
          </p:cNvPr>
          <p:cNvCxnSpPr>
            <a:cxnSpLocks/>
          </p:cNvCxnSpPr>
          <p:nvPr/>
        </p:nvCxnSpPr>
        <p:spPr>
          <a:xfrm flipH="1" flipV="1">
            <a:off x="9815804" y="1753352"/>
            <a:ext cx="230291" cy="2306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箭头: 下 17">
            <a:extLst>
              <a:ext uri="{FF2B5EF4-FFF2-40B4-BE49-F238E27FC236}">
                <a16:creationId xmlns:a16="http://schemas.microsoft.com/office/drawing/2014/main" id="{5BDF1D6E-38A0-131E-FE8A-E819B416254A}"/>
              </a:ext>
            </a:extLst>
          </p:cNvPr>
          <p:cNvSpPr/>
          <p:nvPr/>
        </p:nvSpPr>
        <p:spPr>
          <a:xfrm>
            <a:off x="6876661" y="4606474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0908F8A-03CC-117B-9972-E9A0703C0940}"/>
              </a:ext>
            </a:extLst>
          </p:cNvPr>
          <p:cNvSpPr txBox="1"/>
          <p:nvPr/>
        </p:nvSpPr>
        <p:spPr>
          <a:xfrm>
            <a:off x="2946142" y="5006584"/>
            <a:ext cx="8514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know their trial-to-trial memory quality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consistent with the idea that WM represents memory uncertainty.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1197E4E-4A85-04A8-4ADC-1F327C366643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A11714E-0CE6-B8FD-E0E0-F2B444A08FE8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250962-3808-E441-B14D-D8F8742E816D}"/>
              </a:ext>
            </a:extLst>
          </p:cNvPr>
          <p:cNvSpPr txBox="1"/>
          <p:nvPr/>
        </p:nvSpPr>
        <p:spPr>
          <a:xfrm>
            <a:off x="523982" y="1266244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5251AC-C974-F691-0DF8-0C434BEF7D69}"/>
              </a:ext>
            </a:extLst>
          </p:cNvPr>
          <p:cNvSpPr txBox="1"/>
          <p:nvPr/>
        </p:nvSpPr>
        <p:spPr>
          <a:xfrm>
            <a:off x="1617996" y="126624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reports of memory quality </a:t>
            </a:r>
            <a:r>
              <a:rPr lang="en-US" altLang="zh-CN" sz="2000" b="0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necessarily imply that this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is stored in WM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713501-F596-534E-6E21-ED480D2564A9}"/>
              </a:ext>
            </a:extLst>
          </p:cNvPr>
          <p:cNvSpPr txBox="1"/>
          <p:nvPr/>
        </p:nvSpPr>
        <p:spPr>
          <a:xfrm>
            <a:off x="1617996" y="2284876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possibility: 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people use information about stimulus features as a proxy for uncertainty</a:t>
            </a:r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2010C85-F8B5-30CD-2816-7763F4771EF5}"/>
              </a:ext>
            </a:extLst>
          </p:cNvPr>
          <p:cNvSpPr/>
          <p:nvPr/>
        </p:nvSpPr>
        <p:spPr>
          <a:xfrm rot="16200000">
            <a:off x="1154411" y="2407986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6FFE6B3-E064-00CE-5884-9DCE9428EB82}"/>
              </a:ext>
            </a:extLst>
          </p:cNvPr>
          <p:cNvSpPr txBox="1"/>
          <p:nvPr/>
        </p:nvSpPr>
        <p:spPr>
          <a:xfrm>
            <a:off x="5735128" y="3059668"/>
            <a:ext cx="198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e.g. stimulus color.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916B411-A83F-C1BF-68D1-6C1B4EE61F40}"/>
              </a:ext>
            </a:extLst>
          </p:cNvPr>
          <p:cNvSpPr txBox="1"/>
          <p:nvPr/>
        </p:nvSpPr>
        <p:spPr>
          <a:xfrm>
            <a:off x="3405673" y="3526685"/>
            <a:ext cx="4309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如果观察者知道他们对粉色的编码很差，就可以在粉色刺激的试验中设置更大的弧线</a:t>
            </a:r>
          </a:p>
        </p:txBody>
      </p:sp>
    </p:spTree>
    <p:extLst>
      <p:ext uri="{BB962C8B-B14F-4D97-AF65-F5344CB8AC3E}">
        <p14:creationId xmlns:p14="http://schemas.microsoft.com/office/powerpoint/2010/main" val="265730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1197E4E-4A85-04A8-4ADC-1F327C366643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8A11714E-0CE6-B8FD-E0E0-F2B444A08FE8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D2FFD3-1593-17FB-A83A-D9112153B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54" y="1001269"/>
            <a:ext cx="7780254" cy="20839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A52106F-13A5-24C5-B62D-B5D7BC65521D}"/>
              </a:ext>
            </a:extLst>
          </p:cNvPr>
          <p:cNvSpPr/>
          <p:nvPr/>
        </p:nvSpPr>
        <p:spPr>
          <a:xfrm>
            <a:off x="681134" y="2024605"/>
            <a:ext cx="1073021" cy="1867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6FFB70-5DE7-23C4-3CD8-9F5D90DE2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54" y="2770445"/>
            <a:ext cx="7780254" cy="19133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C53837-114B-45BB-E60B-046088EA3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708" y="1800973"/>
            <a:ext cx="4000000" cy="220952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5BD4776-59E1-2CB0-AF2A-ECED52B264E0}"/>
              </a:ext>
            </a:extLst>
          </p:cNvPr>
          <p:cNvSpPr/>
          <p:nvPr/>
        </p:nvSpPr>
        <p:spPr>
          <a:xfrm>
            <a:off x="10229461" y="2258006"/>
            <a:ext cx="789992" cy="13062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ED5D7F6-8451-4ECF-C3B6-43643DA227AB}"/>
              </a:ext>
            </a:extLst>
          </p:cNvPr>
          <p:cNvSpPr txBox="1"/>
          <p:nvPr/>
        </p:nvSpPr>
        <p:spPr>
          <a:xfrm>
            <a:off x="1686508" y="4810201"/>
            <a:ext cx="8679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confounding factors predicted much lower correlations than those observed. 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E39395AB-BC05-D739-4560-268897DB7AF7}"/>
              </a:ext>
            </a:extLst>
          </p:cNvPr>
          <p:cNvSpPr/>
          <p:nvPr/>
        </p:nvSpPr>
        <p:spPr>
          <a:xfrm>
            <a:off x="5299788" y="5210311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AEB0E7-D74F-D30D-0428-4C6D934C5F3D}"/>
              </a:ext>
            </a:extLst>
          </p:cNvPr>
          <p:cNvSpPr txBox="1"/>
          <p:nvPr/>
        </p:nvSpPr>
        <p:spPr>
          <a:xfrm>
            <a:off x="1686508" y="5653313"/>
            <a:ext cx="81152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sizeable uncertainty due to internal processes, and that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participants’ knowledge of memory quality is not explained by remembering stimulus properties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98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60416DE-B50E-8AED-31C5-777D2AA09F9A}"/>
              </a:ext>
            </a:extLst>
          </p:cNvPr>
          <p:cNvCxnSpPr/>
          <p:nvPr/>
        </p:nvCxnSpPr>
        <p:spPr>
          <a:xfrm>
            <a:off x="523982" y="955497"/>
            <a:ext cx="10674849" cy="0"/>
          </a:xfrm>
          <a:prstGeom prst="line">
            <a:avLst/>
          </a:prstGeom>
          <a:ln w="190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25EC792-3B68-582F-526D-1C374146416C}"/>
              </a:ext>
            </a:extLst>
          </p:cNvPr>
          <p:cNvSpPr txBox="1"/>
          <p:nvPr/>
        </p:nvSpPr>
        <p:spPr>
          <a:xfrm>
            <a:off x="523982" y="380144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Results-Uniform Stimulus Distribution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0C3913-BC73-79B0-3159-2C1958C38741}"/>
              </a:ext>
            </a:extLst>
          </p:cNvPr>
          <p:cNvSpPr txBox="1"/>
          <p:nvPr/>
        </p:nvSpPr>
        <p:spPr>
          <a:xfrm>
            <a:off x="523982" y="1266244"/>
            <a:ext cx="10940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BC5840-662E-BF8E-DA4B-99C8C52FB1A3}"/>
              </a:ext>
            </a:extLst>
          </p:cNvPr>
          <p:cNvSpPr txBox="1"/>
          <p:nvPr/>
        </p:nvSpPr>
        <p:spPr>
          <a:xfrm>
            <a:off x="1617996" y="1266244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reports of memory quality </a:t>
            </a:r>
            <a:r>
              <a:rPr lang="en-US" altLang="zh-CN" sz="2000" b="0" i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not 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necessarily imply that this </a:t>
            </a:r>
            <a:r>
              <a:rPr lang="en-US" altLang="zh-CN" sz="2000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uncertainty is stored in WM</a:t>
            </a:r>
            <a:r>
              <a:rPr lang="en-US" altLang="zh-CN" sz="2000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ACDAD1-4FB9-BA54-2DCD-25910D89F74D}"/>
              </a:ext>
            </a:extLst>
          </p:cNvPr>
          <p:cNvSpPr txBox="1"/>
          <p:nvPr/>
        </p:nvSpPr>
        <p:spPr>
          <a:xfrm>
            <a:off x="1617996" y="2284876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0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Another possibility: </a:t>
            </a:r>
            <a:r>
              <a:rPr lang="en-US" altLang="zh-CN" sz="20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observer’s limited knowledge of their uncertainty. </a:t>
            </a:r>
            <a:endParaRPr lang="zh-CN" alt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BD575DBE-AAB0-DC7F-BB81-79C884D8AD95}"/>
              </a:ext>
            </a:extLst>
          </p:cNvPr>
          <p:cNvSpPr/>
          <p:nvPr/>
        </p:nvSpPr>
        <p:spPr>
          <a:xfrm rot="16200000">
            <a:off x="1154411" y="2407986"/>
            <a:ext cx="233266" cy="4001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9F4192-AC69-CB18-56C0-57B950ECF189}"/>
              </a:ext>
            </a:extLst>
          </p:cNvPr>
          <p:cNvSpPr txBox="1"/>
          <p:nvPr/>
        </p:nvSpPr>
        <p:spPr>
          <a:xfrm>
            <a:off x="1617996" y="330350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even if there were no internal representation of uncertainty, an observer could 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something about their memory quality simply 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being aware of “lapse trials” in which they had low precision 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blinking during stimulus presentation).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590EF01-34E6-017B-0034-DB6FE60A87D2}"/>
              </a:ext>
            </a:extLst>
          </p:cNvPr>
          <p:cNvSpPr txBox="1"/>
          <p:nvPr/>
        </p:nvSpPr>
        <p:spPr>
          <a:xfrm>
            <a:off x="4243097" y="4753028"/>
            <a:ext cx="3472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观察者知道他们没有对刺激进行编码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263B39-FA5C-DB24-ABD9-74A3757D78E2}"/>
              </a:ext>
            </a:extLst>
          </p:cNvPr>
          <p:cNvSpPr txBox="1"/>
          <p:nvPr/>
        </p:nvSpPr>
        <p:spPr>
          <a:xfrm>
            <a:off x="5519062" y="5106594"/>
            <a:ext cx="2196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know or not know?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322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1043</Words>
  <Application>Microsoft Office PowerPoint</Application>
  <PresentationFormat>宽屏</PresentationFormat>
  <Paragraphs>113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Pengxing Ying</dc:creator>
  <cp:lastModifiedBy>Pengxing Ying</cp:lastModifiedBy>
  <cp:revision>151</cp:revision>
  <dcterms:created xsi:type="dcterms:W3CDTF">2022-11-08T02:12:47Z</dcterms:created>
  <dcterms:modified xsi:type="dcterms:W3CDTF">2023-01-11T09:35:07Z</dcterms:modified>
</cp:coreProperties>
</file>