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8" r:id="rId7"/>
    <p:sldId id="269" r:id="rId8"/>
    <p:sldId id="270" r:id="rId9"/>
    <p:sldId id="260" r:id="rId10"/>
    <p:sldId id="265" r:id="rId11"/>
    <p:sldId id="261" r:id="rId12"/>
    <p:sldId id="271" r:id="rId13"/>
    <p:sldId id="266" r:id="rId14"/>
    <p:sldId id="272" r:id="rId15"/>
    <p:sldId id="273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38" autoAdjust="0"/>
  </p:normalViewPr>
  <p:slideViewPr>
    <p:cSldViewPr snapToGrid="0" showGuides="1"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6CC67-0F19-43DD-99A1-414BBA0F3C4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0656-8026-4C08-9F54-4279C1243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4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9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7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5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Variational approximation</a:t>
            </a:r>
            <a:r>
              <a:rPr lang="zh-CN" altLang="en-US" dirty="0"/>
              <a:t>：变分近似。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7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5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0656-8026-4C08-9F54-4279C12430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0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09BD-E8BF-479E-8486-20DD45796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5CC69-1ECA-4232-8370-6E9D3F65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5166-406B-45D5-A1C8-0C4F9EB1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F984B-2EAD-4020-902F-95C4FE3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ABAAB-4E93-4DBC-8192-3ABC4A4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0BF0-6A9A-4AEB-A1AF-48F44FE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A4C0-F33F-460A-A4C1-18EC23447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0CF8-2D15-4937-B0FF-17BBAFB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C0DCC-4E37-4E28-9A8A-39B0B703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25481-69D9-42E1-997A-1E4307DF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CFC763-98D6-490B-86AE-7F09BE66F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6E9B5-D1BA-4702-9AE6-07E57BE0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3B65-DA53-4BA9-A5A7-9A9AE0B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21135-A837-4626-9FC9-84BAEDC7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40B4D-AF13-41C2-A492-B0E6336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20A9-22B8-4FC4-9A0F-6904DC42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68A8C-DC83-4513-98CA-B51C77CC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E5BB-5798-41F7-A041-14E58E81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28F3A-E37B-4553-99DD-A3F94006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08215-57B9-4A1C-8A93-40E1A8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4E32B-F3BD-4352-851F-3079AECD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38C80-6191-4038-92A2-2E3F480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AC9AB-C094-467E-8C0F-388A813B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9AD51-BC23-4267-B6A2-3706DFE2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DE75A-FF0E-4296-9D6E-FBA2A1D3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C33B-90FD-4C1E-9C42-6943C3EF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89BC-95D2-486B-9C60-282DCC27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57CD1-A144-498F-B95A-21162A840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9E4A3-5E5E-4102-BB93-ABA9690E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60066-22CD-42F4-A398-CF431F9F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C9DA1-35C2-419C-B3FD-27F76A69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1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D764-4FBF-467C-8E97-64B944FF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9B164-D2F2-490E-B6E5-7003C79A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96296-594F-448B-B4C2-7BFDC012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A83B0-3ABC-459B-91BE-70F57AD7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A4C1B3-07F6-4319-BA80-6B75C006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01AEA5-3CF6-4A0D-A9AE-004A0A16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64D53-154F-4FD1-B74E-1091C43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E90B7-5380-4A2F-B00C-90DA3570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23BA3-0E61-418A-ABAA-B58D5582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B2980-1229-4D12-90DE-D1C6203A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04404-700D-40EA-9993-3E62554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C1E48-3191-47C2-9CC9-9BF8D90A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4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DCD0C1-5371-44F0-A255-6E8A7E8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719EA-A163-40E8-A5D7-1E2B52E9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01321-BD5F-4043-AF43-78BF2B5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7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A238-0261-478B-AF96-54B1F68F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95891-1D12-4AF9-A015-E9FB1FBB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AC153-0D1F-4B3F-A196-A92ED228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D6510-8777-4F39-981B-654979BB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0B9B7-CDF7-4AA4-9B6A-BA072438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3318E-0CA1-46F5-BA5D-AD77912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81BF5-EE9C-43CA-AA25-A7A5151A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735D2B-989B-4C35-9008-D4EAA221A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9C38C-3C1D-4CFA-A348-C02F147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CBEDB-FD39-475A-9C0D-29516703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B7BBF-B0AB-4B97-AE43-63AC6C3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CA8A8-57D1-491E-B7D9-23E7F67D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2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384A-21B5-4A36-AFE9-1E31BE50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8FAC4-011B-4C16-92A5-80C4FA45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C7965-9E65-444B-AB6C-6949D31DF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F7CF-AD06-48A4-9E3F-BB220F0D34C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D0237-2BBF-45C2-9AE3-732AD19A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FD30C-3520-4420-A37A-5F3B6294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96CF-E736-44FF-AB8B-BF701B27E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E85961-4CF4-4200-B954-4DF545EA14B0}"/>
              </a:ext>
            </a:extLst>
          </p:cNvPr>
          <p:cNvSpPr txBox="1"/>
          <p:nvPr/>
        </p:nvSpPr>
        <p:spPr>
          <a:xfrm>
            <a:off x="196645" y="1579377"/>
            <a:ext cx="117987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/>
              <a:t>Task relevance modulates the </a:t>
            </a:r>
            <a:r>
              <a:rPr lang="en-US" altLang="zh-CN" sz="4800" b="1" dirty="0" err="1"/>
              <a:t>behavioural</a:t>
            </a:r>
            <a:endParaRPr lang="en-US" altLang="zh-CN" sz="4800" b="1" dirty="0"/>
          </a:p>
          <a:p>
            <a:pPr algn="ctr"/>
            <a:r>
              <a:rPr lang="en-US" altLang="zh-CN" sz="4800" b="1" dirty="0"/>
              <a:t>and neural effects of sensory predictions</a:t>
            </a:r>
            <a:endParaRPr lang="zh-CN" altLang="en-US" sz="4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E06544-6466-4EF9-B684-2F37B218EDCF}"/>
              </a:ext>
            </a:extLst>
          </p:cNvPr>
          <p:cNvSpPr txBox="1"/>
          <p:nvPr/>
        </p:nvSpPr>
        <p:spPr>
          <a:xfrm>
            <a:off x="3108960" y="3793285"/>
            <a:ext cx="53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Ryszard</a:t>
            </a:r>
            <a:r>
              <a:rPr lang="en-US" altLang="zh-CN" dirty="0"/>
              <a:t> </a:t>
            </a:r>
            <a:r>
              <a:rPr lang="en-US" altLang="zh-CN" dirty="0" err="1"/>
              <a:t>Auksztulewicz</a:t>
            </a:r>
            <a:r>
              <a:rPr lang="en-US" altLang="zh-CN" dirty="0"/>
              <a:t>, Karl J. </a:t>
            </a:r>
            <a:r>
              <a:rPr lang="en-US" altLang="zh-CN" dirty="0" err="1"/>
              <a:t>Friston</a:t>
            </a:r>
            <a:r>
              <a:rPr lang="en-US" altLang="zh-CN" dirty="0"/>
              <a:t>, Anna C. </a:t>
            </a:r>
            <a:r>
              <a:rPr lang="en-US" altLang="zh-CN" dirty="0" err="1"/>
              <a:t>Nobre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9525D9-7F05-487D-8CAC-AC08D88972D6}"/>
              </a:ext>
            </a:extLst>
          </p:cNvPr>
          <p:cNvSpPr txBox="1"/>
          <p:nvPr/>
        </p:nvSpPr>
        <p:spPr>
          <a:xfrm>
            <a:off x="9698539" y="5734173"/>
            <a:ext cx="11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周丽琴</a:t>
            </a:r>
            <a:endParaRPr lang="en-US" altLang="zh-CN" dirty="0"/>
          </a:p>
          <a:p>
            <a:fld id="{A9B253C3-9E8C-42A0-9FB0-0C14D7127241}" type="datetime1">
              <a:rPr lang="zh-CN" altLang="zh-CN"/>
              <a:t>2022/5/6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2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6CEDD4-2B1E-427C-AE39-21C2E5300518}"/>
              </a:ext>
            </a:extLst>
          </p:cNvPr>
          <p:cNvSpPr txBox="1"/>
          <p:nvPr/>
        </p:nvSpPr>
        <p:spPr>
          <a:xfrm>
            <a:off x="619991" y="4714490"/>
            <a:ext cx="10952017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The learning parameters </a:t>
            </a:r>
            <a:r>
              <a:rPr lang="en-US" altLang="zh-CN" b="1" dirty="0" err="1"/>
              <a:t>ω</a:t>
            </a:r>
            <a:r>
              <a:rPr lang="en-US" altLang="zh-CN" b="1" baseline="-25000" dirty="0" err="1"/>
              <a:t>rel</a:t>
            </a:r>
            <a:r>
              <a:rPr lang="en-US" altLang="zh-CN" b="1" dirty="0"/>
              <a:t> and </a:t>
            </a:r>
            <a:r>
              <a:rPr lang="en-US" altLang="zh-CN" b="1" dirty="0" err="1"/>
              <a:t>ω</a:t>
            </a:r>
            <a:r>
              <a:rPr lang="en-US" altLang="zh-CN" b="1" baseline="-25000" dirty="0" err="1"/>
              <a:t>irrel</a:t>
            </a:r>
            <a:r>
              <a:rPr lang="en-US" altLang="zh-CN" b="1" dirty="0"/>
              <a:t> were significantly different within participants </a:t>
            </a:r>
            <a:r>
              <a:rPr lang="en-US" altLang="zh-CN" dirty="0"/>
              <a:t>(repeated-measures ANOVA with factors Relevance and Task; Relevance: F</a:t>
            </a:r>
            <a:r>
              <a:rPr lang="en-US" altLang="zh-CN" baseline="-25000" dirty="0"/>
              <a:t>1,16</a:t>
            </a:r>
            <a:r>
              <a:rPr lang="en-US" altLang="zh-CN" dirty="0"/>
              <a:t> = 5.11, partial η</a:t>
            </a:r>
            <a:r>
              <a:rPr lang="en-US" altLang="zh-CN" baseline="30000" dirty="0"/>
              <a:t>2</a:t>
            </a:r>
            <a:r>
              <a:rPr lang="en-US" altLang="zh-CN" dirty="0"/>
              <a:t> = 0.15, p = 0.037; Task and Interaction: p &gt; .25), providing further evidence that </a:t>
            </a:r>
            <a:r>
              <a:rPr lang="en-US" altLang="zh-CN" b="1" dirty="0"/>
              <a:t>the learning parameters were sensitive to the observed </a:t>
            </a:r>
            <a:r>
              <a:rPr lang="en-US" altLang="zh-CN" b="1" dirty="0" err="1"/>
              <a:t>behavioural</a:t>
            </a:r>
            <a:r>
              <a:rPr lang="en-US" altLang="zh-CN" b="1" dirty="0"/>
              <a:t> effects of contextual relevance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12AE9A-E310-4548-A56A-E1FFE0188FBA}"/>
              </a:ext>
            </a:extLst>
          </p:cNvPr>
          <p:cNvGrpSpPr/>
          <p:nvPr/>
        </p:nvGrpSpPr>
        <p:grpSpPr>
          <a:xfrm>
            <a:off x="202351" y="1297781"/>
            <a:ext cx="11787298" cy="3060075"/>
            <a:chOff x="202351" y="1297781"/>
            <a:chExt cx="11787298" cy="30600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A7D84D3-4411-419B-8799-5E805852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351" y="1297781"/>
              <a:ext cx="11787298" cy="30600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5352A6-127E-4A3F-90AD-3FA9333B8A0B}"/>
                </a:ext>
              </a:extLst>
            </p:cNvPr>
            <p:cNvSpPr/>
            <p:nvPr/>
          </p:nvSpPr>
          <p:spPr>
            <a:xfrm>
              <a:off x="280555" y="2535382"/>
              <a:ext cx="11698704" cy="1143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63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6DB4F2F-995D-44BF-9CB1-A157D1EE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54" y="164463"/>
            <a:ext cx="4745669" cy="32645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30A8D-9214-47EE-8028-C02C43E3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14" y="3877136"/>
            <a:ext cx="4715441" cy="2901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C78520-7B9C-43A3-B552-0E721D1D239C}"/>
              </a:ext>
            </a:extLst>
          </p:cNvPr>
          <p:cNvSpPr txBox="1"/>
          <p:nvPr/>
        </p:nvSpPr>
        <p:spPr>
          <a:xfrm>
            <a:off x="188777" y="0"/>
            <a:ext cx="5131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MEG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CD44-A69A-41CD-B4AE-057FBF85E52B}"/>
              </a:ext>
            </a:extLst>
          </p:cNvPr>
          <p:cNvSpPr txBox="1"/>
          <p:nvPr/>
        </p:nvSpPr>
        <p:spPr>
          <a:xfrm>
            <a:off x="188777" y="1796731"/>
            <a:ext cx="48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Cue evoked activity (cue – </a:t>
            </a:r>
            <a:r>
              <a:rPr lang="en-US" altLang="zh-CN" dirty="0" err="1"/>
              <a:t>precue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A1,</a:t>
            </a:r>
            <a:r>
              <a:rPr lang="zh-CN" altLang="en-US" dirty="0"/>
              <a:t> </a:t>
            </a:r>
            <a:r>
              <a:rPr lang="en-US" altLang="zh-CN" dirty="0"/>
              <a:t>MTG.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497719-1019-4199-BC60-52649C4873CD}"/>
              </a:ext>
            </a:extLst>
          </p:cNvPr>
          <p:cNvSpPr txBox="1"/>
          <p:nvPr/>
        </p:nvSpPr>
        <p:spPr>
          <a:xfrm>
            <a:off x="188777" y="4198344"/>
            <a:ext cx="48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evoked activity (target – </a:t>
            </a:r>
            <a:r>
              <a:rPr lang="en-US" altLang="zh-CN" dirty="0" err="1"/>
              <a:t>pretarget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V1.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6D36B1-7A11-4FE3-83E4-5E4A4C88F227}"/>
              </a:ext>
            </a:extLst>
          </p:cNvPr>
          <p:cNvSpPr txBox="1"/>
          <p:nvPr/>
        </p:nvSpPr>
        <p:spPr>
          <a:xfrm>
            <a:off x="188777" y="5548923"/>
            <a:ext cx="48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Cue – target</a:t>
            </a:r>
            <a:r>
              <a:rPr lang="zh-CN" altLang="en-US" dirty="0"/>
              <a:t>：</a:t>
            </a:r>
            <a:r>
              <a:rPr lang="en-US" altLang="zh-CN" dirty="0"/>
              <a:t>TPJ.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7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CA85F6-CC96-4375-86E1-FEE8B5D36508}"/>
              </a:ext>
            </a:extLst>
          </p:cNvPr>
          <p:cNvSpPr txBox="1"/>
          <p:nvPr/>
        </p:nvSpPr>
        <p:spPr>
          <a:xfrm>
            <a:off x="1369696" y="3571052"/>
            <a:ext cx="9452609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We modelled total power with </a:t>
            </a:r>
            <a:r>
              <a:rPr lang="en-US" altLang="zh-CN" b="1" dirty="0"/>
              <a:t>a time range of −250 </a:t>
            </a:r>
            <a:r>
              <a:rPr lang="en-US" altLang="zh-CN" b="1" dirty="0" err="1"/>
              <a:t>ms</a:t>
            </a:r>
            <a:r>
              <a:rPr lang="en-US" altLang="zh-CN" b="1" dirty="0"/>
              <a:t> to 500 </a:t>
            </a:r>
            <a:r>
              <a:rPr lang="en-US" altLang="zh-CN" b="1" dirty="0" err="1"/>
              <a:t>ms</a:t>
            </a:r>
            <a:r>
              <a:rPr lang="en-US" altLang="zh-CN" b="1" dirty="0"/>
              <a:t> relative to events of interests </a:t>
            </a:r>
            <a:r>
              <a:rPr lang="en-US" altLang="zh-CN" dirty="0"/>
              <a:t>(cue and target onsets), and </a:t>
            </a:r>
            <a:r>
              <a:rPr lang="en-US" altLang="zh-CN" b="1" dirty="0"/>
              <a:t>a frequency range of 8–48 Hz</a:t>
            </a:r>
            <a:r>
              <a:rPr lang="en-US" altLang="zh-CN" dirty="0"/>
              <a:t>. Each event regressor (i.e., coding for experimental events and their parametric modulations) was </a:t>
            </a:r>
            <a:r>
              <a:rPr lang="en-US" altLang="zh-CN" b="1" dirty="0"/>
              <a:t>convolved with a sixth-order Fourier basis set</a:t>
            </a:r>
            <a:r>
              <a:rPr lang="en-US" altLang="zh-CN" dirty="0"/>
              <a:t>, allowing for an </a:t>
            </a:r>
            <a:r>
              <a:rPr lang="en-US" altLang="zh-CN" b="1" dirty="0"/>
              <a:t>estimation of TF responses </a:t>
            </a:r>
            <a:r>
              <a:rPr lang="en-US" altLang="zh-CN" dirty="0"/>
              <a:t>(or their regressor coefficients) with the time-courses of 8–48 Hz power estimates modulated up to 8 Hz (750 </a:t>
            </a:r>
            <a:r>
              <a:rPr lang="en-US" altLang="zh-CN" dirty="0" err="1"/>
              <a:t>ms</a:t>
            </a:r>
            <a:r>
              <a:rPr lang="en-US" altLang="zh-CN" dirty="0"/>
              <a:t> epoch length at the highest-order Fourier basis function). </a:t>
            </a:r>
            <a:r>
              <a:rPr lang="en-US" altLang="zh-CN" i="1" dirty="0"/>
              <a:t>The resulting TF maps of regressor coefficients were converted into 2D images and entered into second-level GLMs.</a:t>
            </a:r>
            <a:endParaRPr lang="zh-CN" altLang="en-US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3CAB0F-2998-41C8-B630-7E2536CF42B7}"/>
              </a:ext>
            </a:extLst>
          </p:cNvPr>
          <p:cNvSpPr txBox="1"/>
          <p:nvPr/>
        </p:nvSpPr>
        <p:spPr>
          <a:xfrm>
            <a:off x="0" y="0"/>
            <a:ext cx="977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Convolution modelling for TF responses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99BE9B-FCA5-4F9F-865A-F715F0E34A2C}"/>
                  </a:ext>
                </a:extLst>
              </p:cNvPr>
              <p:cNvSpPr txBox="1"/>
              <p:nvPr/>
            </p:nvSpPr>
            <p:spPr>
              <a:xfrm>
                <a:off x="1369696" y="840866"/>
                <a:ext cx="9645146" cy="2231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:r>
                  <a:rPr lang="en-US" altLang="zh-CN" b="1" dirty="0"/>
                  <a:t>Participant-specific model-based sequences of predictions and PEs</a:t>
                </a:r>
                <a:r>
                  <a:rPr lang="en-US" altLang="zh-CN" dirty="0"/>
                  <a:t> were used as regressors in a convolution GLM of TF responses. The model enabled us to detect significant parametric effects of predictions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800" b="0" i="0" dirty="0">
                    <a:solidFill>
                      <a:srgbClr val="FF0000"/>
                    </a:solidFill>
                    <a:effectLst/>
                    <a:latin typeface="MinionPro-Regular"/>
                  </a:rPr>
                  <a:t> </a:t>
                </a:r>
                <a:r>
                  <a:rPr lang="en-US" altLang="zh-CN" dirty="0"/>
                  <a:t>) and PEs 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MinionPro-Regular"/>
                  </a:rPr>
                  <a:t> </a:t>
                </a:r>
                <a:r>
                  <a:rPr lang="en-US" altLang="zh-CN" dirty="0"/>
                  <a:t>) on responses in each region.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Rather than </a:t>
                </a:r>
                <a:r>
                  <a:rPr lang="en-US" altLang="zh-CN" dirty="0" err="1"/>
                  <a:t>epoching</a:t>
                </a:r>
                <a:r>
                  <a:rPr lang="en-US" altLang="zh-CN" dirty="0"/>
                  <a:t> the data, we modelled the continuous TF data (low-pass filtered at 300 Hz) estimated for the entire session.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99BE9B-FCA5-4F9F-865A-F715F0E3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96" y="840866"/>
                <a:ext cx="9645146" cy="2231445"/>
              </a:xfrm>
              <a:prstGeom prst="rect">
                <a:avLst/>
              </a:prstGeom>
              <a:blipFill>
                <a:blip r:embed="rId3"/>
                <a:stretch>
                  <a:fillRect l="-569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57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69E12E-47A9-4DA1-85AF-509916CBE165}"/>
              </a:ext>
            </a:extLst>
          </p:cNvPr>
          <p:cNvGrpSpPr/>
          <p:nvPr/>
        </p:nvGrpSpPr>
        <p:grpSpPr>
          <a:xfrm>
            <a:off x="155935" y="479040"/>
            <a:ext cx="6504030" cy="5973375"/>
            <a:chOff x="969198" y="818274"/>
            <a:chExt cx="6504030" cy="59733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A0B228-2467-4443-8073-AEA17541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98" y="818274"/>
              <a:ext cx="6504030" cy="5875446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4BC4D53-C794-405A-8174-4C4B825ED69A}"/>
                </a:ext>
              </a:extLst>
            </p:cNvPr>
            <p:cNvSpPr txBox="1"/>
            <p:nvPr/>
          </p:nvSpPr>
          <p:spPr>
            <a:xfrm>
              <a:off x="1986468" y="6514650"/>
              <a:ext cx="1751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</a:t>
              </a:r>
              <a:r>
                <a:rPr lang="zh-CN" altLang="en-US" sz="1200" dirty="0"/>
                <a:t>行</a:t>
              </a:r>
              <a:r>
                <a:rPr lang="en-US" altLang="zh-CN" sz="1200" dirty="0"/>
                <a:t> * m</a:t>
              </a:r>
              <a:r>
                <a:rPr lang="zh-CN" altLang="en-US" sz="1200" dirty="0"/>
                <a:t>组基函数列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F6A0D38-A823-4FD5-BCA3-0BB0B4368BDB}"/>
                </a:ext>
              </a:extLst>
            </p:cNvPr>
            <p:cNvSpPr txBox="1"/>
            <p:nvPr/>
          </p:nvSpPr>
          <p:spPr>
            <a:xfrm>
              <a:off x="3067050" y="6168070"/>
              <a:ext cx="2617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</a:t>
              </a:r>
              <a:r>
                <a:rPr lang="zh-CN" altLang="en-US" sz="1200" dirty="0"/>
                <a:t>组基函数行 </a:t>
              </a:r>
              <a:r>
                <a:rPr lang="en-US" altLang="zh-CN" sz="1200" dirty="0"/>
                <a:t>* </a:t>
              </a:r>
              <a:r>
                <a:rPr lang="en-US" altLang="zh-CN" sz="1200" dirty="0" err="1"/>
                <a:t>freq</a:t>
              </a:r>
              <a:r>
                <a:rPr lang="zh-CN" altLang="en-US" sz="1200" dirty="0"/>
                <a:t>列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93989C0-999F-45D3-99D7-4BD1D95EEDC2}"/>
              </a:ext>
            </a:extLst>
          </p:cNvPr>
          <p:cNvGrpSpPr/>
          <p:nvPr/>
        </p:nvGrpSpPr>
        <p:grpSpPr>
          <a:xfrm>
            <a:off x="4579697" y="6072064"/>
            <a:ext cx="2729053" cy="721748"/>
            <a:chOff x="8411022" y="4749650"/>
            <a:chExt cx="2729053" cy="72174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69780-FF3A-476E-9816-E5D17074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4888" y="4985484"/>
              <a:ext cx="2195187" cy="48591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9955F98-B6CA-4DAF-8CA5-B9E019961E9C}"/>
                </a:ext>
              </a:extLst>
            </p:cNvPr>
            <p:cNvSpPr txBox="1"/>
            <p:nvPr/>
          </p:nvSpPr>
          <p:spPr>
            <a:xfrm>
              <a:off x="8411022" y="4749650"/>
              <a:ext cx="2281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傅里叶级数</a:t>
              </a:r>
              <a:r>
                <a:rPr lang="en-US" altLang="zh-CN" sz="1200" dirty="0"/>
                <a:t>(</a:t>
              </a:r>
              <a:r>
                <a:rPr lang="zh-CN" altLang="en-US" sz="1200" dirty="0"/>
                <a:t>基函数</a:t>
              </a:r>
              <a:r>
                <a:rPr lang="en-US" altLang="zh-CN" sz="1200" dirty="0"/>
                <a:t>)</a:t>
              </a:r>
              <a:r>
                <a:rPr lang="zh-CN" altLang="en-US" sz="1200" dirty="0"/>
                <a:t>：</a:t>
              </a:r>
              <a:endParaRPr lang="en-US" altLang="zh-CN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8601D7-5FD1-4498-A87D-0C3DAAC5C2AD}"/>
              </a:ext>
            </a:extLst>
          </p:cNvPr>
          <p:cNvGrpSpPr/>
          <p:nvPr/>
        </p:nvGrpSpPr>
        <p:grpSpPr>
          <a:xfrm>
            <a:off x="6995245" y="811399"/>
            <a:ext cx="5040820" cy="5621646"/>
            <a:chOff x="6954426" y="956101"/>
            <a:chExt cx="5040820" cy="56216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9EDBA1-1529-43F0-AAED-E2044E1A9CB9}"/>
                </a:ext>
              </a:extLst>
            </p:cNvPr>
            <p:cNvSpPr txBox="1"/>
            <p:nvPr/>
          </p:nvSpPr>
          <p:spPr>
            <a:xfrm>
              <a:off x="6954426" y="956101"/>
              <a:ext cx="5040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design matrix </a:t>
              </a:r>
              <a:r>
                <a:rPr lang="en-US" altLang="zh-CN" dirty="0"/>
                <a:t>(X, event and nuisance regressors (columns, left to right)):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AACA64-3863-4860-89C5-DA3C020E306C}"/>
                    </a:ext>
                  </a:extLst>
                </p:cNvPr>
                <p:cNvSpPr txBox="1"/>
                <p:nvPr/>
              </p:nvSpPr>
              <p:spPr>
                <a:xfrm>
                  <a:off x="7228746" y="1833563"/>
                  <a:ext cx="4766500" cy="47441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dirty="0"/>
                    <a:t>1. cue onset and its 5 modulation regressors </a:t>
                  </a:r>
                  <a:r>
                    <a:rPr lang="en-US" altLang="zh-CN" sz="1400" dirty="0"/>
                    <a:t>(</a:t>
                  </a:r>
                  <a:r>
                    <a:rPr lang="en-US" altLang="zh-CN" sz="1400" b="0" i="0" dirty="0">
                      <a:solidFill>
                        <a:srgbClr val="000000"/>
                      </a:solidFill>
                      <a:effectLst/>
                      <a:latin typeface="MinionPro-Regular"/>
                    </a:rPr>
                    <a:t>task (spatial versus temporal)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MinionPro-Regular"/>
                    </a:rPr>
                    <a:t>,</a:t>
                  </a:r>
                  <a:r>
                    <a:rPr lang="en-US" altLang="zh-CN" sz="1400" b="0" i="0" dirty="0">
                      <a:solidFill>
                        <a:srgbClr val="000000"/>
                      </a:solidFill>
                      <a:effectLst/>
                      <a:latin typeface="MinionPro-Regular"/>
                    </a:rPr>
                    <a:t> </a:t>
                  </a:r>
                  <a:r>
                    <a:rPr lang="en-US" altLang="zh-CN" sz="1400" b="0" i="0" dirty="0">
                      <a:solidFill>
                        <a:srgbClr val="FF0000"/>
                      </a:solidFill>
                      <a:effectLst/>
                      <a:latin typeface="MinionPro-Regular"/>
                    </a:rPr>
                    <a:t>the HGF-based inferred predictions about cue validity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4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zh-CN" sz="1400" b="0" i="0" dirty="0">
                      <a:solidFill>
                        <a:srgbClr val="FF0000"/>
                      </a:solidFill>
                      <a:effectLst/>
                      <a:latin typeface="MinionPro-Regular"/>
                    </a:rPr>
                    <a:t> </a:t>
                  </a:r>
                  <a:r>
                    <a:rPr lang="en-US" altLang="zh-CN" sz="1400" b="0" i="0" dirty="0">
                      <a:solidFill>
                        <a:srgbClr val="000000"/>
                      </a:solidFill>
                      <a:effectLst/>
                      <a:latin typeface="MinionPro-Regular"/>
                    </a:rPr>
                    <a:t>(separately for spatial relevant, spatial irrelevant, temporal relevant, and temporal irrelevant predictions)</a:t>
                  </a:r>
                  <a:r>
                    <a:rPr lang="en-US" altLang="zh-CN" dirty="0"/>
                    <a:t>);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dirty="0"/>
                    <a:t>2. target onset and its 5 modulation regressors 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(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task (spatial versus temporal), 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the HGF-based inferred </a:t>
                  </a:r>
                  <a:r>
                    <a:rPr lang="en-US" altLang="zh-CN" sz="1400" dirty="0">
                      <a:solidFill>
                        <a:srgbClr val="FF0000"/>
                      </a:solidFill>
                      <a:latin typeface="MinionPro-Regular"/>
                    </a:rPr>
                    <a:t>precision-weighted PEs about target location (latency) 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(separately for spatial relevant, spatial irrelevant, temporal relevant, and temporal irrelevant</a:t>
                  </a:r>
                  <a:r>
                    <a:rPr kumimoji="0" lang="en-US" altLang="zh-CN" sz="1400" b="0" i="0" u="none" strike="noStrike" kern="1200" cap="none" spc="0" normalizeH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 contexts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inionPro-Regular"/>
                      <a:ea typeface="等线" panose="02010600030101010101" pitchFamily="2" charset="-122"/>
                      <a:cs typeface="+mn-cs"/>
                    </a:rPr>
                    <a:t>)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)</a:t>
                  </a:r>
                  <a:r>
                    <a:rPr lang="en-US" altLang="zh-CN" dirty="0"/>
                    <a:t>;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dirty="0"/>
                    <a:t>3. response onset and its 3 modulation regressors (</a:t>
                  </a:r>
                  <a:r>
                    <a:rPr lang="en-US" altLang="zh-CN" sz="1400" dirty="0"/>
                    <a:t>response speed (1/RT), button, and outcome (correct or incorrect)</a:t>
                  </a:r>
                  <a:r>
                    <a:rPr lang="en-US" altLang="zh-CN" dirty="0"/>
                    <a:t>);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dirty="0"/>
                    <a:t>4. 5 EOG and pupil size nuisance regressors;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dirty="0"/>
                    <a:t>5. 6 motion regressors.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AACA64-3863-4860-89C5-DA3C020E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8746" y="1833563"/>
                  <a:ext cx="4766500" cy="4744184"/>
                </a:xfrm>
                <a:prstGeom prst="rect">
                  <a:avLst/>
                </a:prstGeom>
                <a:blipFill>
                  <a:blip r:embed="rId5"/>
                  <a:stretch>
                    <a:fillRect l="-1152" r="-2177" b="-11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061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32A427-B60A-4B92-87A9-7243957B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40" y="-1"/>
            <a:ext cx="6734862" cy="4221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01ABEA-6AA3-4F8F-9D89-06C07B1B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00" y="4353724"/>
            <a:ext cx="6835722" cy="24164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549A0D-6CB5-4A3E-A50B-AE7BCF9F1680}"/>
              </a:ext>
            </a:extLst>
          </p:cNvPr>
          <p:cNvSpPr txBox="1"/>
          <p:nvPr/>
        </p:nvSpPr>
        <p:spPr>
          <a:xfrm>
            <a:off x="-97165" y="87858"/>
            <a:ext cx="5383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TF correlates of predictions and PEs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DB0494-FAE7-40C3-A3CF-FA9CA64E5A36}"/>
              </a:ext>
            </a:extLst>
          </p:cNvPr>
          <p:cNvSpPr txBox="1"/>
          <p:nvPr/>
        </p:nvSpPr>
        <p:spPr>
          <a:xfrm>
            <a:off x="215311" y="1219200"/>
            <a:ext cx="462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Predictions (post-cue):</a:t>
            </a:r>
          </a:p>
          <a:p>
            <a:endParaRPr lang="en-US" altLang="zh-CN" dirty="0"/>
          </a:p>
          <a:p>
            <a:r>
              <a:rPr lang="en-US" altLang="zh-CN" dirty="0"/>
              <a:t>Relevant &gt; irrelevant: β power in MTG &amp; TPJ.</a:t>
            </a:r>
          </a:p>
          <a:p>
            <a:endParaRPr lang="en-US" altLang="zh-CN" dirty="0"/>
          </a:p>
          <a:p>
            <a:r>
              <a:rPr lang="en-US" altLang="zh-CN" dirty="0"/>
              <a:t>Relevant &lt; irrelevant: α power in A1 &amp; V1.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32F230-991A-4E01-BBC4-88790B8CD123}"/>
              </a:ext>
            </a:extLst>
          </p:cNvPr>
          <p:cNvSpPr txBox="1"/>
          <p:nvPr/>
        </p:nvSpPr>
        <p:spPr>
          <a:xfrm>
            <a:off x="215311" y="4823269"/>
            <a:ext cx="462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PEs (post-target):</a:t>
            </a:r>
          </a:p>
          <a:p>
            <a:endParaRPr lang="en-US" altLang="zh-CN" dirty="0"/>
          </a:p>
          <a:p>
            <a:r>
              <a:rPr lang="en-US" altLang="zh-CN" dirty="0"/>
              <a:t>Relevant &gt; irrelevant: γ power in TPJ &amp; V1.</a:t>
            </a:r>
          </a:p>
          <a:p>
            <a:endParaRPr lang="en-US" altLang="zh-CN" dirty="0"/>
          </a:p>
          <a:p>
            <a:r>
              <a:rPr lang="en-US" altLang="zh-CN" dirty="0"/>
              <a:t>Relevant &lt; irrelevant: high β power in V1.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3A964B-7157-4E89-B951-DC067DC51141}"/>
              </a:ext>
            </a:extLst>
          </p:cNvPr>
          <p:cNvSpPr txBox="1"/>
          <p:nvPr/>
        </p:nvSpPr>
        <p:spPr>
          <a:xfrm>
            <a:off x="108857" y="3067654"/>
            <a:ext cx="47310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  Predictions correlated with cue-induced beta-band activity in auditory regions and alpha-band activity in visual regions, while stimulus-bound PEs correlated with gamma-band activity in posterior regions.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79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06968B-1C29-4E0C-A205-F3C734FB1EE7}"/>
              </a:ext>
            </a:extLst>
          </p:cNvPr>
          <p:cNvSpPr txBox="1"/>
          <p:nvPr/>
        </p:nvSpPr>
        <p:spPr>
          <a:xfrm>
            <a:off x="188778" y="-97692"/>
            <a:ext cx="5754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DCM for TF responses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8C8AE9-8378-440F-B972-8FA5F99E0EFE}"/>
              </a:ext>
            </a:extLst>
          </p:cNvPr>
          <p:cNvSpPr txBox="1"/>
          <p:nvPr/>
        </p:nvSpPr>
        <p:spPr>
          <a:xfrm>
            <a:off x="695327" y="776831"/>
            <a:ext cx="1110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To quantify the effective (directional) connectivity between different regions and frequency bands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AFC4EB-6051-42B0-842D-0B0DB2D7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60" y="1899920"/>
            <a:ext cx="7834667" cy="2352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5519B8-3B6E-45D0-8DD4-A1CB8A51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7" y="1610995"/>
            <a:ext cx="3181350" cy="3067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BF2851-32A0-4678-BF3B-0BCA07F636D8}"/>
              </a:ext>
            </a:extLst>
          </p:cNvPr>
          <p:cNvSpPr txBox="1"/>
          <p:nvPr/>
        </p:nvSpPr>
        <p:spPr>
          <a:xfrm>
            <a:off x="8950960" y="4790363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(Chen, </a:t>
            </a:r>
            <a:r>
              <a:rPr lang="en-US" altLang="zh-CN" dirty="0" err="1"/>
              <a:t>Kiebel</a:t>
            </a:r>
            <a:r>
              <a:rPr lang="en-US" altLang="zh-CN" dirty="0"/>
              <a:t>, &amp; </a:t>
            </a:r>
            <a:r>
              <a:rPr lang="en-US" altLang="zh-CN" dirty="0" err="1"/>
              <a:t>Friston</a:t>
            </a:r>
            <a:r>
              <a:rPr lang="en-US" altLang="zh-CN" dirty="0"/>
              <a:t>, 2008)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51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EBCBB8-D80D-4678-95EC-C2081C5224E7}"/>
              </a:ext>
            </a:extLst>
          </p:cNvPr>
          <p:cNvGrpSpPr/>
          <p:nvPr/>
        </p:nvGrpSpPr>
        <p:grpSpPr>
          <a:xfrm>
            <a:off x="257675" y="1246920"/>
            <a:ext cx="11676650" cy="4851839"/>
            <a:chOff x="188778" y="1393156"/>
            <a:chExt cx="11676650" cy="485183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80F70BC-05DA-4817-AE11-224CD2CB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1352" y="1393156"/>
              <a:ext cx="8394076" cy="4851839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8E1B14-93A0-4408-8333-2C98DE4C78E2}"/>
                </a:ext>
              </a:extLst>
            </p:cNvPr>
            <p:cNvGrpSpPr/>
            <p:nvPr/>
          </p:nvGrpSpPr>
          <p:grpSpPr>
            <a:xfrm>
              <a:off x="188778" y="2211297"/>
              <a:ext cx="3520530" cy="1649510"/>
              <a:chOff x="188778" y="2211297"/>
              <a:chExt cx="3520530" cy="164951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CFED02-80F7-4300-9062-E1F96CBF7E29}"/>
                  </a:ext>
                </a:extLst>
              </p:cNvPr>
              <p:cNvSpPr txBox="1"/>
              <p:nvPr/>
            </p:nvSpPr>
            <p:spPr>
              <a:xfrm>
                <a:off x="770166" y="2211297"/>
                <a:ext cx="24955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ascending connections show excitatory effects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A3F7E6-6AC9-4DFF-B85B-8046D5324F16}"/>
                  </a:ext>
                </a:extLst>
              </p:cNvPr>
              <p:cNvSpPr/>
              <p:nvPr/>
            </p:nvSpPr>
            <p:spPr>
              <a:xfrm>
                <a:off x="188779" y="2279137"/>
                <a:ext cx="581387" cy="5106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A30D6E8-D30D-4C44-9C22-AD682A9233B9}"/>
                  </a:ext>
                </a:extLst>
              </p:cNvPr>
              <p:cNvSpPr txBox="1"/>
              <p:nvPr/>
            </p:nvSpPr>
            <p:spPr>
              <a:xfrm>
                <a:off x="770165" y="3214476"/>
                <a:ext cx="29391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descending connections show inhibitory effects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0A3093-3279-4851-8ED3-5033F6309102}"/>
                  </a:ext>
                </a:extLst>
              </p:cNvPr>
              <p:cNvSpPr/>
              <p:nvPr/>
            </p:nvSpPr>
            <p:spPr>
              <a:xfrm>
                <a:off x="188778" y="3282317"/>
                <a:ext cx="581387" cy="51065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AAB466D-CA56-4776-BFB5-DA793F6B4F7C}"/>
              </a:ext>
            </a:extLst>
          </p:cNvPr>
          <p:cNvSpPr txBox="1"/>
          <p:nvPr/>
        </p:nvSpPr>
        <p:spPr>
          <a:xfrm>
            <a:off x="548368" y="175900"/>
            <a:ext cx="11385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DCM was used to quantify the within- and cross-frequency amplitude–amplitude coupling in </a:t>
            </a:r>
            <a:r>
              <a:rPr lang="en-US" altLang="zh-CN" b="1" dirty="0"/>
              <a:t>2 time windows of TF responses</a:t>
            </a:r>
            <a:r>
              <a:rPr lang="en-US" altLang="zh-CN" dirty="0"/>
              <a:t>: 0–500 </a:t>
            </a:r>
            <a:r>
              <a:rPr lang="en-US" altLang="zh-CN" dirty="0" err="1"/>
              <a:t>ms</a:t>
            </a:r>
            <a:r>
              <a:rPr lang="en-US" altLang="zh-CN" dirty="0"/>
              <a:t> relative to the cue onset, and 0–500 </a:t>
            </a:r>
            <a:r>
              <a:rPr lang="en-US" altLang="zh-CN" dirty="0" err="1"/>
              <a:t>ms</a:t>
            </a:r>
            <a:r>
              <a:rPr lang="en-US" altLang="zh-CN" dirty="0"/>
              <a:t> relative to the target onset.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6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5269508-249C-4A12-B105-FCA1808A1B03}"/>
              </a:ext>
            </a:extLst>
          </p:cNvPr>
          <p:cNvGrpSpPr/>
          <p:nvPr/>
        </p:nvGrpSpPr>
        <p:grpSpPr>
          <a:xfrm>
            <a:off x="0" y="101091"/>
            <a:ext cx="12106181" cy="5787961"/>
            <a:chOff x="0" y="202691"/>
            <a:chExt cx="12106181" cy="578796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2101E1E-D7C5-4B1F-A248-0E0DA14662AE}"/>
                </a:ext>
              </a:extLst>
            </p:cNvPr>
            <p:cNvGrpSpPr/>
            <p:nvPr/>
          </p:nvGrpSpPr>
          <p:grpSpPr>
            <a:xfrm>
              <a:off x="0" y="202691"/>
              <a:ext cx="12106181" cy="5787961"/>
              <a:chOff x="-16328" y="258608"/>
              <a:chExt cx="12106181" cy="578796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BDE8C9D-E405-4987-8C1C-E627B29107A2}"/>
                  </a:ext>
                </a:extLst>
              </p:cNvPr>
              <p:cNvGrpSpPr/>
              <p:nvPr/>
            </p:nvGrpSpPr>
            <p:grpSpPr>
              <a:xfrm>
                <a:off x="-16328" y="258608"/>
                <a:ext cx="12106181" cy="5787961"/>
                <a:chOff x="-16328" y="258608"/>
                <a:chExt cx="12106181" cy="578796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8E0E4D4A-0D92-440E-8AD4-1429FD8E2C3C}"/>
                    </a:ext>
                  </a:extLst>
                </p:cNvPr>
                <p:cNvGrpSpPr/>
                <p:nvPr/>
              </p:nvGrpSpPr>
              <p:grpSpPr>
                <a:xfrm>
                  <a:off x="-1" y="258608"/>
                  <a:ext cx="12089854" cy="5787961"/>
                  <a:chOff x="-1" y="389237"/>
                  <a:chExt cx="12089854" cy="5787961"/>
                </a:xfrm>
              </p:grpSpPr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857F49D-8AA0-45A3-A5D3-FF4D60EB11CA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1442623"/>
                    <a:ext cx="3733800" cy="206210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600" dirty="0"/>
                      <a:t>      Task relevance primarily modulated the influence of </a:t>
                    </a:r>
                    <a:r>
                      <a:rPr lang="en-US" altLang="zh-CN" sz="1600" b="1" dirty="0"/>
                      <a:t>low-frequency (alpha-beta) activity in A1 on low-frequency activity throughout the network</a:t>
                    </a:r>
                    <a:r>
                      <a:rPr lang="en-US" altLang="zh-CN" sz="1600" dirty="0"/>
                      <a:t>, having a negative net effect on alpha-beta power in all regions. Additionally, contextual relevance modulated the influence of TPJ on MTG activity.</a:t>
                    </a:r>
                    <a:endParaRPr lang="zh-CN" altLang="en-US" sz="1600" dirty="0"/>
                  </a:p>
                </p:txBody>
              </p: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0374A74B-8E2C-4C62-AB59-DB29EFF1264E}"/>
                      </a:ext>
                    </a:extLst>
                  </p:cNvPr>
                  <p:cNvGrpSpPr/>
                  <p:nvPr/>
                </p:nvGrpSpPr>
                <p:grpSpPr>
                  <a:xfrm>
                    <a:off x="686186" y="389237"/>
                    <a:ext cx="11403667" cy="3940440"/>
                    <a:chOff x="686186" y="389237"/>
                    <a:chExt cx="11403667" cy="3940440"/>
                  </a:xfrm>
                </p:grpSpPr>
                <p:grpSp>
                  <p:nvGrpSpPr>
                    <p:cNvPr id="8" name="组合 7">
                      <a:extLst>
                        <a:ext uri="{FF2B5EF4-FFF2-40B4-BE49-F238E27FC236}">
                          <a16:creationId xmlns:a16="http://schemas.microsoft.com/office/drawing/2014/main" id="{E7126EAB-4AA4-443B-B325-C86155501B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6186" y="389237"/>
                      <a:ext cx="11403667" cy="3940440"/>
                      <a:chOff x="200508" y="137034"/>
                      <a:chExt cx="11403667" cy="3940440"/>
                    </a:xfrm>
                  </p:grpSpPr>
                  <p:grpSp>
                    <p:nvGrpSpPr>
                      <p:cNvPr id="5" name="组合 4">
                        <a:extLst>
                          <a:ext uri="{FF2B5EF4-FFF2-40B4-BE49-F238E27FC236}">
                            <a16:creationId xmlns:a16="http://schemas.microsoft.com/office/drawing/2014/main" id="{4C43B194-41FB-423E-B837-35925F2395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0508" y="833004"/>
                        <a:ext cx="1976115" cy="3244470"/>
                        <a:chOff x="167851" y="996289"/>
                        <a:chExt cx="1976115" cy="3244470"/>
                      </a:xfrm>
                    </p:grpSpPr>
                    <p:sp>
                      <p:nvSpPr>
                        <p:cNvPr id="2" name="文本框 1">
                          <a:extLst>
                            <a:ext uri="{FF2B5EF4-FFF2-40B4-BE49-F238E27FC236}">
                              <a16:creationId xmlns:a16="http://schemas.microsoft.com/office/drawing/2014/main" id="{14C9AD65-C8D9-4142-95EF-D24E260140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851" y="996289"/>
                          <a:ext cx="15908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000" b="1" dirty="0"/>
                            <a:t>Predictions</a:t>
                          </a:r>
                          <a:endParaRPr lang="zh-CN" altLang="en-US" sz="2000" b="1" dirty="0"/>
                        </a:p>
                      </p:txBody>
                    </p:sp>
                    <p:sp>
                      <p:nvSpPr>
                        <p:cNvPr id="4" name="文本框 3">
                          <a:extLst>
                            <a:ext uri="{FF2B5EF4-FFF2-40B4-BE49-F238E27FC236}">
                              <a16:creationId xmlns:a16="http://schemas.microsoft.com/office/drawing/2014/main" id="{DE9DDB67-5DFE-4BDE-8041-067A712A18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3161" y="3840649"/>
                          <a:ext cx="15908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000" b="1" dirty="0"/>
                            <a:t>PEs</a:t>
                          </a:r>
                          <a:endParaRPr lang="zh-CN" altLang="en-US" sz="2000" b="1" dirty="0"/>
                        </a:p>
                      </p:txBody>
                    </p:sp>
                  </p:grpSp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027F10DB-E87E-4AA6-93AB-8351DF3C01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47437" y="137034"/>
                        <a:ext cx="2956738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(an average across frequency modes weighted by the respective modulatory parameters)</a:t>
                        </a:r>
                      </a:p>
                    </p:txBody>
                  </p:sp>
                </p:grpSp>
                <p:pic>
                  <p:nvPicPr>
                    <p:cNvPr id="11" name="图片 10">
                      <a:extLst>
                        <a:ext uri="{FF2B5EF4-FFF2-40B4-BE49-F238E27FC236}">
                          <a16:creationId xmlns:a16="http://schemas.microsoft.com/office/drawing/2014/main" id="{8441D922-1ABD-41C2-9D44-7D278BFAB2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24203" y="1127901"/>
                      <a:ext cx="8069083" cy="216941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CBD70A12-C79E-427E-A45E-2F5D5D743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24203" y="3897271"/>
                    <a:ext cx="8069083" cy="227992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EA45F5C-A577-465E-B1BE-5E1DE8D39BC4}"/>
                    </a:ext>
                  </a:extLst>
                </p:cNvPr>
                <p:cNvSpPr txBox="1"/>
                <p:nvPr/>
              </p:nvSpPr>
              <p:spPr>
                <a:xfrm>
                  <a:off x="-16328" y="4102236"/>
                  <a:ext cx="3540531" cy="18158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/>
                    <a:t>      PE relevance primarily modulated the influence of V1 activity on the network, leading to </a:t>
                  </a:r>
                  <a:r>
                    <a:rPr lang="en-US" altLang="zh-CN" sz="1600" b="1" dirty="0"/>
                    <a:t>a shift from lower to higher frequencies in V1</a:t>
                  </a:r>
                  <a:r>
                    <a:rPr lang="en-US" altLang="zh-CN" sz="1600" dirty="0"/>
                    <a:t>, as well as to </a:t>
                  </a:r>
                  <a:r>
                    <a:rPr lang="en-US" altLang="zh-CN" sz="1600" b="1" dirty="0"/>
                    <a:t>increased propagation of both high- and low-frequency activity to TPJ.</a:t>
                  </a:r>
                  <a:r>
                    <a:rPr lang="en-US" altLang="zh-CN" sz="1600" dirty="0"/>
                    <a:t> </a:t>
                  </a:r>
                  <a:endParaRPr lang="zh-CN" altLang="en-US" sz="1600" dirty="0"/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7790AEE-CCA5-4131-B409-F4047347F0D6}"/>
                  </a:ext>
                </a:extLst>
              </p:cNvPr>
              <p:cNvSpPr txBox="1"/>
              <p:nvPr/>
            </p:nvSpPr>
            <p:spPr>
              <a:xfrm>
                <a:off x="4844142" y="4025725"/>
                <a:ext cx="1632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mode 1: </a:t>
                </a:r>
                <a:r>
                  <a:rPr lang="zh-CN" altLang="en-US" sz="1400" dirty="0"/>
                  <a:t>高频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0C9CCE3-B2C1-42A8-A852-BDEFB61C395D}"/>
                  </a:ext>
                </a:extLst>
              </p:cNvPr>
              <p:cNvSpPr txBox="1"/>
              <p:nvPr/>
            </p:nvSpPr>
            <p:spPr>
              <a:xfrm>
                <a:off x="4844142" y="3139306"/>
                <a:ext cx="1632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mode 1: </a:t>
                </a:r>
                <a:r>
                  <a:rPr lang="zh-CN" altLang="en-US" sz="1400" dirty="0"/>
                  <a:t>低频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37DB04B-1CE5-4635-95F3-4878D71EAF92}"/>
                </a:ext>
              </a:extLst>
            </p:cNvPr>
            <p:cNvSpPr txBox="1"/>
            <p:nvPr/>
          </p:nvSpPr>
          <p:spPr>
            <a:xfrm>
              <a:off x="4105397" y="202691"/>
              <a:ext cx="270658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(</a:t>
              </a:r>
              <a:r>
                <a:rPr lang="zh-CN" altLang="en-US" sz="1400" dirty="0"/>
                <a:t>参考其他文献：</a:t>
              </a:r>
              <a:r>
                <a:rPr lang="en-US" altLang="zh-CN" sz="1400" dirty="0"/>
                <a:t>identified by a singular value decomposition</a:t>
              </a:r>
            </a:p>
            <a:p>
              <a:r>
                <a:rPr lang="en-US" altLang="zh-CN" sz="1400" dirty="0"/>
                <a:t>of the TF responses)</a:t>
              </a:r>
              <a:endParaRPr lang="zh-CN" altLang="en-US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BDF3FA4-2796-4BDE-A6B2-0168BD0F7B85}"/>
              </a:ext>
            </a:extLst>
          </p:cNvPr>
          <p:cNvSpPr txBox="1"/>
          <p:nvPr/>
        </p:nvSpPr>
        <p:spPr>
          <a:xfrm>
            <a:off x="291193" y="6094335"/>
            <a:ext cx="1160961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     The DCM findings expand the previous results on </a:t>
            </a:r>
            <a:r>
              <a:rPr lang="en-US" altLang="zh-CN" b="1" dirty="0"/>
              <a:t>low-frequency prediction </a:t>
            </a:r>
            <a:r>
              <a:rPr lang="en-US" altLang="zh-CN" b="1" dirty="0" err="1"/>
              <a:t>signalling</a:t>
            </a:r>
            <a:r>
              <a:rPr lang="en-US" altLang="zh-CN" b="1" dirty="0"/>
              <a:t> and </a:t>
            </a:r>
            <a:r>
              <a:rPr lang="en-US" altLang="zh-CN" b="1" dirty="0" err="1"/>
              <a:t>highfrequency</a:t>
            </a:r>
            <a:r>
              <a:rPr lang="en-US" altLang="zh-CN" b="1" dirty="0"/>
              <a:t> PE </a:t>
            </a:r>
            <a:r>
              <a:rPr lang="en-US" altLang="zh-CN" b="1" dirty="0" err="1"/>
              <a:t>signalling</a:t>
            </a:r>
            <a:r>
              <a:rPr lang="en-US" altLang="zh-CN" b="1" dirty="0"/>
              <a:t> </a:t>
            </a:r>
            <a:r>
              <a:rPr lang="en-US" altLang="zh-CN" dirty="0"/>
              <a:t>by </a:t>
            </a:r>
            <a:r>
              <a:rPr lang="en-US" altLang="zh-CN" dirty="0" err="1"/>
              <a:t>characterising</a:t>
            </a:r>
            <a:r>
              <a:rPr lang="en-US" altLang="zh-CN" dirty="0"/>
              <a:t> the network-wide effective connectivity mediating these spectrally distinct effects.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5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E3F61-C48C-4BD1-9249-B882F515CA74}"/>
              </a:ext>
            </a:extLst>
          </p:cNvPr>
          <p:cNvSpPr txBox="1"/>
          <p:nvPr/>
        </p:nvSpPr>
        <p:spPr>
          <a:xfrm>
            <a:off x="551663" y="1741935"/>
            <a:ext cx="10972049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Current context (task relevance) modulated the influence of predictions on behavioral and neural responses:</a:t>
            </a:r>
            <a:r>
              <a:rPr lang="zh-CN" altLang="en-US" dirty="0"/>
              <a:t> </a:t>
            </a:r>
            <a:r>
              <a:rPr lang="en-US" altLang="zh-CN" dirty="0"/>
              <a:t>spatial/temporal predictability improved spatial/temporal discrimination accuracy, but not vice versa. </a:t>
            </a:r>
            <a:r>
              <a:rPr lang="en-US" altLang="zh-CN" b="1" dirty="0"/>
              <a:t>Only the task-relevant predictions led to improvement in task performance.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At the level of neural responses, </a:t>
            </a:r>
            <a:r>
              <a:rPr lang="en-US" altLang="zh-CN" b="1" dirty="0"/>
              <a:t>predictions and prediction errors (PEs) were correlated with activity in different brain regions and in dissociable frequency bands</a:t>
            </a:r>
            <a:r>
              <a:rPr lang="en-US" altLang="zh-CN" dirty="0"/>
              <a:t>: </a:t>
            </a:r>
            <a:r>
              <a:rPr lang="en-US" altLang="zh-CN" u="sng" dirty="0"/>
              <a:t>predictions correlated with cue-induced beta-band activity in auditory regions and alpha-band activity in visual regions, while stimulus-bound PEs correlated with gamma-band activity in posterior regions. </a:t>
            </a:r>
            <a:endParaRPr lang="zh-CN" altLang="en-US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2CC603-B076-4984-B746-E1204EC818F7}"/>
              </a:ext>
            </a:extLst>
          </p:cNvPr>
          <p:cNvSpPr txBox="1"/>
          <p:nvPr/>
        </p:nvSpPr>
        <p:spPr>
          <a:xfrm>
            <a:off x="188778" y="-97692"/>
            <a:ext cx="569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Discussion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7306D-0FE3-44DF-A621-B31DB62668CE}"/>
              </a:ext>
            </a:extLst>
          </p:cNvPr>
          <p:cNvSpPr txBox="1"/>
          <p:nvPr/>
        </p:nvSpPr>
        <p:spPr>
          <a:xfrm>
            <a:off x="188778" y="-97692"/>
            <a:ext cx="569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Background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9188FC-FE79-4E12-879E-147A27880751}"/>
              </a:ext>
            </a:extLst>
          </p:cNvPr>
          <p:cNvSpPr txBox="1"/>
          <p:nvPr/>
        </p:nvSpPr>
        <p:spPr>
          <a:xfrm>
            <a:off x="403245" y="901751"/>
            <a:ext cx="11080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Within the predictive-coding framework, </a:t>
            </a:r>
            <a:r>
              <a:rPr lang="en-US" altLang="zh-CN" b="1" dirty="0"/>
              <a:t>predictions</a:t>
            </a:r>
            <a:r>
              <a:rPr lang="en-US" altLang="zh-CN" dirty="0"/>
              <a:t> ground perceptual inference and are thought to be conveyed </a:t>
            </a:r>
            <a:r>
              <a:rPr lang="en-US" altLang="zh-CN" b="1" dirty="0"/>
              <a:t>by descending connections </a:t>
            </a:r>
            <a:r>
              <a:rPr lang="en-US" altLang="zh-CN" dirty="0"/>
              <a:t>in cortical hierarchies, which may be mediated by synchronized activity in the </a:t>
            </a:r>
            <a:r>
              <a:rPr lang="en-US" altLang="zh-CN" b="1" dirty="0"/>
              <a:t>alpha- and beta-bands</a:t>
            </a:r>
            <a:r>
              <a:rPr lang="en-US" altLang="zh-CN" dirty="0"/>
              <a:t>. Conversely, incoming sensory or neural inputs—that are unexplained by predictions—translate into sensory prediction error (PE) signals. These </a:t>
            </a:r>
            <a:r>
              <a:rPr lang="en-US" altLang="zh-CN" b="1" dirty="0"/>
              <a:t>PE signals </a:t>
            </a:r>
            <a:r>
              <a:rPr lang="en-US" altLang="zh-CN" dirty="0"/>
              <a:t>induce neural responses, which are thought to be </a:t>
            </a:r>
            <a:r>
              <a:rPr lang="en-US" altLang="zh-CN" b="1" dirty="0"/>
              <a:t>propagated up sensory hierarchies </a:t>
            </a:r>
            <a:r>
              <a:rPr lang="en-US" altLang="zh-CN" dirty="0"/>
              <a:t>in higher frequency bands such as </a:t>
            </a:r>
            <a:r>
              <a:rPr lang="en-US" altLang="zh-CN" b="1" dirty="0"/>
              <a:t>gamma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9A918B-DD30-4B4D-B970-F4643BC6E8C1}"/>
              </a:ext>
            </a:extLst>
          </p:cNvPr>
          <p:cNvSpPr txBox="1"/>
          <p:nvPr/>
        </p:nvSpPr>
        <p:spPr>
          <a:xfrm>
            <a:off x="403245" y="2811798"/>
            <a:ext cx="10955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While predictability and task relevance could constitute 2 independent sources of top-down control, predictability and task relevance may interact in selecting the most informative and relevant PEs for belief updating.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B99C5A-B642-422F-A688-6EE745E55E3A}"/>
              </a:ext>
            </a:extLst>
          </p:cNvPr>
          <p:cNvSpPr txBox="1"/>
          <p:nvPr/>
        </p:nvSpPr>
        <p:spPr>
          <a:xfrm>
            <a:off x="403245" y="4024623"/>
            <a:ext cx="1081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b="1" dirty="0"/>
              <a:t>To test whether the effect of predictability depends upon task relevance</a:t>
            </a:r>
            <a:r>
              <a:rPr lang="en-US" altLang="zh-CN" dirty="0"/>
              <a:t>, we designed a task in which participants could use fluctuating spatial and temporal predictions to report either the location (left/right hemifield) or the latency (early/late relative to the cue) of visual targets.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7C9906-7B79-4418-84B8-0DF4E0480C44}"/>
              </a:ext>
            </a:extLst>
          </p:cNvPr>
          <p:cNvSpPr txBox="1"/>
          <p:nvPr/>
        </p:nvSpPr>
        <p:spPr>
          <a:xfrm>
            <a:off x="403245" y="5380672"/>
            <a:ext cx="11376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We inferred the participants’ </a:t>
            </a:r>
            <a:r>
              <a:rPr lang="en-US" altLang="zh-CN" b="1" dirty="0"/>
              <a:t>trial-by-trial predictions and PEs </a:t>
            </a:r>
            <a:r>
              <a:rPr lang="en-US" altLang="zh-CN" dirty="0"/>
              <a:t>using an ideal-observer model based upon a hierarchical Bayesian inference. The resulting </a:t>
            </a:r>
            <a:r>
              <a:rPr lang="en-US" altLang="zh-CN" b="1" dirty="0"/>
              <a:t>predictions and PEs, as well as their interactions with task relevance, were used to explain time-frequency (TF) responses </a:t>
            </a:r>
            <a:r>
              <a:rPr lang="en-US" altLang="zh-CN" dirty="0"/>
              <a:t>(measured with MEG) </a:t>
            </a:r>
            <a:r>
              <a:rPr lang="en-US" altLang="zh-CN" b="1" dirty="0"/>
              <a:t>to test whether the neural correlates of predictions and PEs are modulated by task relevance.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38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C0D0627-8293-47B9-BF69-A0A78C05B2C0}"/>
              </a:ext>
            </a:extLst>
          </p:cNvPr>
          <p:cNvGrpSpPr/>
          <p:nvPr/>
        </p:nvGrpSpPr>
        <p:grpSpPr>
          <a:xfrm>
            <a:off x="1160543" y="554540"/>
            <a:ext cx="10212118" cy="6303813"/>
            <a:chOff x="1160543" y="631230"/>
            <a:chExt cx="10212118" cy="63038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B971810-C35B-4A77-92C9-AB15CA480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543" y="631230"/>
              <a:ext cx="10212118" cy="575482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EBE094-728C-46C5-AC75-1D85EFB1FD35}"/>
                </a:ext>
              </a:extLst>
            </p:cNvPr>
            <p:cNvSpPr txBox="1"/>
            <p:nvPr/>
          </p:nvSpPr>
          <p:spPr>
            <a:xfrm>
              <a:off x="4507108" y="6288712"/>
              <a:ext cx="1380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 blocks</a:t>
              </a:r>
              <a:r>
                <a:rPr lang="zh-CN" altLang="en-US" dirty="0"/>
                <a:t>，</a:t>
              </a:r>
              <a:r>
                <a:rPr lang="en-US" altLang="zh-CN" dirty="0"/>
                <a:t>480 trials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FDD3E3-A362-4F3F-88B9-9458EF2ADCD5}"/>
                </a:ext>
              </a:extLst>
            </p:cNvPr>
            <p:cNvSpPr txBox="1"/>
            <p:nvPr/>
          </p:nvSpPr>
          <p:spPr>
            <a:xfrm>
              <a:off x="8010341" y="6288712"/>
              <a:ext cx="1380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 blocks</a:t>
              </a:r>
              <a:r>
                <a:rPr lang="zh-CN" altLang="en-US" dirty="0"/>
                <a:t>，</a:t>
              </a:r>
              <a:r>
                <a:rPr lang="en-US" altLang="zh-CN" dirty="0"/>
                <a:t>480 trials</a:t>
              </a:r>
              <a:endParaRPr lang="zh-CN" altLang="en-US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0096910-8C4B-490D-A04F-4848C1AF9EF1}"/>
              </a:ext>
            </a:extLst>
          </p:cNvPr>
          <p:cNvSpPr txBox="1"/>
          <p:nvPr/>
        </p:nvSpPr>
        <p:spPr>
          <a:xfrm>
            <a:off x="188778" y="-97692"/>
            <a:ext cx="569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Experimental design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5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666A4B-9029-4204-8A0F-DD586204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338"/>
            <a:ext cx="12192000" cy="3002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4E0225-49C9-4123-8E91-AF7D7FB1F090}"/>
              </a:ext>
            </a:extLst>
          </p:cNvPr>
          <p:cNvSpPr txBox="1"/>
          <p:nvPr/>
        </p:nvSpPr>
        <p:spPr>
          <a:xfrm>
            <a:off x="681375" y="4800636"/>
            <a:ext cx="108292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      In both tasks, cue validity led to improvements in discrimination accuracy depending on task relevance:</a:t>
            </a:r>
          </a:p>
          <a:p>
            <a:r>
              <a:rPr lang="en-US" altLang="zh-CN" sz="2000" dirty="0"/>
              <a:t>The interaction between predictability (a parametric factor encoding 90, 70, or 50% cue validity) and relevance (e.g., relevant: spatial predictability in a spatial task; irrelevant: spatial predictability in a temporal task) was significant for both tasks.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E9E7C3-B14A-40F7-974F-8BA77F727C6E}"/>
              </a:ext>
            </a:extLst>
          </p:cNvPr>
          <p:cNvSpPr txBox="1"/>
          <p:nvPr/>
        </p:nvSpPr>
        <p:spPr>
          <a:xfrm>
            <a:off x="188778" y="-97692"/>
            <a:ext cx="445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Behavioral results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DD007E-A8C0-4BB9-8DFA-4EA9CDC5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203"/>
            <a:ext cx="3982711" cy="47211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DC953E-8570-4C89-9E4A-40F45F7FE079}"/>
              </a:ext>
            </a:extLst>
          </p:cNvPr>
          <p:cNvSpPr txBox="1"/>
          <p:nvPr/>
        </p:nvSpPr>
        <p:spPr>
          <a:xfrm>
            <a:off x="188777" y="-97692"/>
            <a:ext cx="5280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solidFill>
                  <a:srgbClr val="FF0000"/>
                </a:solidFill>
              </a:rPr>
              <a:t>Behaviroal</a:t>
            </a:r>
            <a:r>
              <a:rPr lang="en-US" altLang="zh-CN" sz="4000" b="1" dirty="0">
                <a:solidFill>
                  <a:srgbClr val="FF0000"/>
                </a:solidFill>
              </a:rPr>
              <a:t> modelling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2241A-34FA-4E9D-ACE8-94865FD65D25}"/>
              </a:ext>
            </a:extLst>
          </p:cNvPr>
          <p:cNvSpPr txBox="1"/>
          <p:nvPr/>
        </p:nvSpPr>
        <p:spPr>
          <a:xfrm>
            <a:off x="4027632" y="1287992"/>
            <a:ext cx="8103747" cy="140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MinionPro-Regular"/>
              </a:rPr>
              <a:t>      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he model estimates the participants’ beliefs at 3 different levels</a:t>
            </a:r>
            <a:r>
              <a:rPr lang="en-US" altLang="zh-CN" dirty="0">
                <a:solidFill>
                  <a:srgbClr val="000000"/>
                </a:solidFill>
                <a:latin typeface="MinionPro-Regular"/>
              </a:rPr>
              <a:t>: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the location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s1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and latency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t1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of the target: {0,1}, 1-valid location</a:t>
            </a:r>
            <a:r>
              <a:rPr lang="en-US" altLang="zh-CN" dirty="0">
                <a:solidFill>
                  <a:srgbClr val="000000"/>
                </a:solidFill>
                <a:latin typeface="MinionPro-Regular"/>
              </a:rPr>
              <a:t>/latency, 0-invalid.</a:t>
            </a:r>
            <a:endParaRPr lang="en-US" altLang="zh-CN" sz="1800" b="0" i="0" dirty="0">
              <a:solidFill>
                <a:srgbClr val="000000"/>
              </a:solidFill>
              <a:effectLst/>
              <a:latin typeface="MinionPro-Regular"/>
            </a:endParaRPr>
          </a:p>
          <a:p>
            <a:pPr>
              <a:lnSpc>
                <a:spcPct val="12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(2) the pitch-location contingency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s2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and the composition-latency contingency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t2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(3) the volatility of these contingencies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s3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inionPro-Regular"/>
              </a:rPr>
              <a:t>and 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MinionPro-Regular"/>
              </a:rPr>
              <a:t>t3</a:t>
            </a:r>
            <a:r>
              <a:rPr lang="en-US" altLang="zh-CN" dirty="0">
                <a:solidFill>
                  <a:srgbClr val="000000"/>
                </a:solidFill>
                <a:latin typeface="MinionPro-Regular"/>
              </a:rPr>
              <a:t>.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37C2D0-9E14-4C66-82D6-EB03B2C8AB49}"/>
              </a:ext>
            </a:extLst>
          </p:cNvPr>
          <p:cNvGrpSpPr/>
          <p:nvPr/>
        </p:nvGrpSpPr>
        <p:grpSpPr>
          <a:xfrm>
            <a:off x="4601146" y="3366110"/>
            <a:ext cx="7077959" cy="1968542"/>
            <a:chOff x="4955157" y="3560789"/>
            <a:chExt cx="7077959" cy="196854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328B5E-596B-4C02-918B-1B4795C61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5157" y="5159743"/>
              <a:ext cx="3061303" cy="36958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D964B73-D506-4665-AF3A-A4A1B097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5157" y="3560789"/>
              <a:ext cx="7077959" cy="35564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7DAE294-3034-4820-9373-D86B8AF7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5157" y="4247083"/>
              <a:ext cx="6276018" cy="376561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26E3766-961C-4FCE-AB8D-CCA1B6C2F967}"/>
              </a:ext>
            </a:extLst>
          </p:cNvPr>
          <p:cNvSpPr txBox="1"/>
          <p:nvPr/>
        </p:nvSpPr>
        <p:spPr>
          <a:xfrm>
            <a:off x="5545392" y="645612"/>
            <a:ext cx="3616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solidFill>
                  <a:srgbClr val="00B0F0"/>
                </a:solidFill>
              </a:rPr>
              <a:t>Obervation</a:t>
            </a:r>
            <a:r>
              <a:rPr lang="en-US" altLang="zh-CN" sz="2500" b="1" dirty="0">
                <a:solidFill>
                  <a:srgbClr val="00B0F0"/>
                </a:solidFill>
              </a:rPr>
              <a:t> model</a:t>
            </a:r>
            <a:endParaRPr lang="zh-CN" alt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0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AED788-A6B6-4645-BAE1-79288133F93E}"/>
              </a:ext>
            </a:extLst>
          </p:cNvPr>
          <p:cNvGrpSpPr/>
          <p:nvPr/>
        </p:nvGrpSpPr>
        <p:grpSpPr>
          <a:xfrm>
            <a:off x="1624014" y="4572345"/>
            <a:ext cx="2205073" cy="1657028"/>
            <a:chOff x="7937569" y="1092033"/>
            <a:chExt cx="1967696" cy="147864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7854EBF-8940-43CA-A184-86012477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569" y="1092033"/>
              <a:ext cx="1967696" cy="28936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6218F05-7885-45F0-83FB-96F2D6D0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569" y="1730690"/>
              <a:ext cx="1319514" cy="29515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32A28F6-92D7-40F9-A740-AFBF0C2FA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7569" y="2269739"/>
              <a:ext cx="1180618" cy="3009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4BB317-8F11-4883-9804-D8B337D5643B}"/>
                  </a:ext>
                </a:extLst>
              </p:cNvPr>
              <p:cNvSpPr txBox="1"/>
              <p:nvPr/>
            </p:nvSpPr>
            <p:spPr>
              <a:xfrm>
                <a:off x="315400" y="426132"/>
                <a:ext cx="11386626" cy="1074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MinionPro-Regular"/>
                  </a:rPr>
                  <a:t>E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stimate the trial-by-trial time-series (at each level </a:t>
                </a:r>
                <a:r>
                  <a:rPr lang="en-US" altLang="zh-CN" b="0" i="1" dirty="0" err="1">
                    <a:solidFill>
                      <a:srgbClr val="000000"/>
                    </a:solidFill>
                    <a:effectLst/>
                    <a:latin typeface="MinionPro-It"/>
                  </a:rPr>
                  <a:t>i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) of the participants’ beliefs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(i.e., posterior means of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) and the updates on these beliefs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(precision-weighted PEs)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after observing a target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4BB317-8F11-4883-9804-D8B337D56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0" y="426132"/>
                <a:ext cx="11386626" cy="1074525"/>
              </a:xfrm>
              <a:prstGeom prst="rect">
                <a:avLst/>
              </a:prstGeom>
              <a:blipFill>
                <a:blip r:embed="rId6"/>
                <a:stretch>
                  <a:fillRect l="-482" r="-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99F894E-6A5E-4D72-B2DE-8E922FCEF8AB}"/>
              </a:ext>
            </a:extLst>
          </p:cNvPr>
          <p:cNvGrpSpPr/>
          <p:nvPr/>
        </p:nvGrpSpPr>
        <p:grpSpPr>
          <a:xfrm>
            <a:off x="5843821" y="2193304"/>
            <a:ext cx="5607643" cy="4036069"/>
            <a:chOff x="3995584" y="2064774"/>
            <a:chExt cx="5607643" cy="403606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4EA1353-61D3-408F-880D-5A2784D7AE65}"/>
                </a:ext>
              </a:extLst>
            </p:cNvPr>
            <p:cNvGrpSpPr/>
            <p:nvPr/>
          </p:nvGrpSpPr>
          <p:grpSpPr>
            <a:xfrm>
              <a:off x="3995584" y="3580351"/>
              <a:ext cx="5607643" cy="2520492"/>
              <a:chOff x="3840019" y="2901548"/>
              <a:chExt cx="5132741" cy="2307034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96B600C-F989-4407-B225-BAE0AC7BB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5619" y="2901548"/>
                <a:ext cx="3637141" cy="115352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7A2AA6D-70F7-4C84-9D65-68F62E568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619" y="4055055"/>
                <a:ext cx="3631255" cy="1153527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B7265B9-E7A9-4E36-8036-7D58D5991DDB}"/>
                  </a:ext>
                </a:extLst>
              </p:cNvPr>
              <p:cNvSpPr txBox="1"/>
              <p:nvPr/>
            </p:nvSpPr>
            <p:spPr>
              <a:xfrm>
                <a:off x="3840019" y="3354360"/>
                <a:ext cx="158250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the HGF learning parameters ω were context-specific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：</a:t>
                </a:r>
                <a:endParaRPr lang="zh-CN" altLang="en-US" sz="1600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4A4B0AC-4F3C-4914-AE0D-93BBB73F1607}"/>
                </a:ext>
              </a:extLst>
            </p:cNvPr>
            <p:cNvGrpSpPr/>
            <p:nvPr/>
          </p:nvGrpSpPr>
          <p:grpSpPr>
            <a:xfrm>
              <a:off x="4053845" y="2064774"/>
              <a:ext cx="4320164" cy="1374004"/>
              <a:chOff x="3898280" y="1304373"/>
              <a:chExt cx="3954297" cy="1257642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2486A45-5FB0-4BF4-9D0B-01BF08F2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4491" y="1304373"/>
                <a:ext cx="2338086" cy="1134319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662E8C4-2C05-4C41-B454-9F341B041AF6}"/>
                  </a:ext>
                </a:extLst>
              </p:cNvPr>
              <p:cNvSpPr txBox="1"/>
              <p:nvPr/>
            </p:nvSpPr>
            <p:spPr>
              <a:xfrm>
                <a:off x="3898280" y="1731018"/>
                <a:ext cx="158250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the HGF learning parameters ω were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MinionPro-Regular"/>
                  </a:rPr>
                  <a:t>non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specific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：</a:t>
                </a:r>
                <a:endParaRPr lang="zh-CN" altLang="en-US" sz="1600" dirty="0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993711-702C-4341-BD41-C693C6745A81}"/>
              </a:ext>
            </a:extLst>
          </p:cNvPr>
          <p:cNvGrpSpPr/>
          <p:nvPr/>
        </p:nvGrpSpPr>
        <p:grpSpPr>
          <a:xfrm>
            <a:off x="414239" y="1431818"/>
            <a:ext cx="3870766" cy="2749099"/>
            <a:chOff x="124818" y="1457141"/>
            <a:chExt cx="3870766" cy="274909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38F1F0-E275-4BDA-8B5F-B0584E82F96E}"/>
                </a:ext>
              </a:extLst>
            </p:cNvPr>
            <p:cNvGrpSpPr/>
            <p:nvPr/>
          </p:nvGrpSpPr>
          <p:grpSpPr>
            <a:xfrm>
              <a:off x="152641" y="1498807"/>
              <a:ext cx="3842943" cy="2688867"/>
              <a:chOff x="296411" y="884793"/>
              <a:chExt cx="3842943" cy="268886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A0A6E2A-A801-49CC-9E21-AD26A4A4A2B0}"/>
                  </a:ext>
                </a:extLst>
              </p:cNvPr>
              <p:cNvGrpSpPr/>
              <p:nvPr/>
            </p:nvGrpSpPr>
            <p:grpSpPr>
              <a:xfrm>
                <a:off x="296411" y="1318370"/>
                <a:ext cx="2983630" cy="2255290"/>
                <a:chOff x="833252" y="759281"/>
                <a:chExt cx="2384385" cy="1819838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C847378F-E33D-4EEA-A086-D21849B5F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3252" y="759281"/>
                  <a:ext cx="2384385" cy="277792"/>
                </a:xfrm>
                <a:prstGeom prst="rect">
                  <a:avLst/>
                </a:prstGeom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7D8B3C95-586B-4529-93F2-AF82C3B96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3494" y="1319066"/>
                  <a:ext cx="1018572" cy="515073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0B424FD3-4F2E-4ADD-BE06-5F0D98591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3494" y="2116132"/>
                  <a:ext cx="949124" cy="462987"/>
                </a:xfrm>
                <a:prstGeom prst="rect">
                  <a:avLst/>
                </a:prstGeom>
              </p:spPr>
            </p:pic>
          </p:grp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8FA83D4-EF1A-4BEE-958F-4944202EE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5268" y="1629140"/>
                <a:ext cx="58994" cy="24912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FD2B385-1B7A-4035-898B-6D7CD5DBD17C}"/>
                  </a:ext>
                </a:extLst>
              </p:cNvPr>
              <p:cNvSpPr txBox="1"/>
              <p:nvPr/>
            </p:nvSpPr>
            <p:spPr>
              <a:xfrm>
                <a:off x="1900164" y="1843780"/>
                <a:ext cx="1940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Precision ratio</a:t>
                </a:r>
                <a:endParaRPr lang="zh-CN" altLang="en-US" sz="1200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99DBD04A-2FB7-463A-BE04-B353B7312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8245" y="1107559"/>
                <a:ext cx="213439" cy="20978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6B070CD-8F4A-468B-8DD6-FDA123AF86C8}"/>
                  </a:ext>
                </a:extLst>
              </p:cNvPr>
              <p:cNvSpPr txBox="1"/>
              <p:nvPr/>
            </p:nvSpPr>
            <p:spPr>
              <a:xfrm>
                <a:off x="2199039" y="884793"/>
                <a:ext cx="1940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The PE at the level below</a:t>
                </a:r>
                <a:endParaRPr lang="zh-CN" altLang="en-US" sz="1200" dirty="0"/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E730385-468E-450E-AF99-2B9E5FD6DB4B}"/>
                </a:ext>
              </a:extLst>
            </p:cNvPr>
            <p:cNvSpPr/>
            <p:nvPr/>
          </p:nvSpPr>
          <p:spPr>
            <a:xfrm>
              <a:off x="124818" y="1457141"/>
              <a:ext cx="3858966" cy="2749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80AC97-4D73-40F7-8F85-2672AACA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70" y="991091"/>
            <a:ext cx="7738671" cy="55129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84B318-610C-43B0-8F02-EDFC3D40A49F}"/>
              </a:ext>
            </a:extLst>
          </p:cNvPr>
          <p:cNvSpPr txBox="1"/>
          <p:nvPr/>
        </p:nvSpPr>
        <p:spPr>
          <a:xfrm>
            <a:off x="896700" y="273901"/>
            <a:ext cx="3616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00B0F0"/>
                </a:solidFill>
              </a:rPr>
              <a:t>Response model</a:t>
            </a:r>
            <a:endParaRPr lang="zh-CN" alt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9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F51DF1-7278-4C6A-9F43-C110240F11B9}"/>
                  </a:ext>
                </a:extLst>
              </p:cNvPr>
              <p:cNvSpPr txBox="1"/>
              <p:nvPr/>
            </p:nvSpPr>
            <p:spPr>
              <a:xfrm>
                <a:off x="660727" y="1569131"/>
                <a:ext cx="10677833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     To select a model that best describes our observed data, we designed </a:t>
                </a:r>
                <a:r>
                  <a:rPr lang="en-US" altLang="zh-CN" sz="2000" b="1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5 alternative observation models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(</a:t>
                </a:r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HGF3s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with context-specific or nonspecific learning parameters ω; </a:t>
                </a:r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HGF2s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, where changes in volatility are not inferred as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SymbolGreekU"/>
                  </a:rPr>
                  <a:t>κ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= 0, again with context-specific or nonspecific learning parameters ω; and a standard reinforcement-learning model (</a:t>
                </a:r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RW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) with 2 fixed learning rates of location and latency, respectively) and </a:t>
                </a:r>
                <a:r>
                  <a:rPr lang="en-US" altLang="zh-CN" sz="2000" b="1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2 response models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in a factorial manner (our response model could include both the relevant and irrelevant predictions (</a:t>
                </a:r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with free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𝑟𝑒𝑙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𝑖𝑟𝑟𝑒𝑙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, task-general), or only the relevant predictions (</a:t>
                </a:r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𝑖𝑟𝑟𝑒𝑙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00B050"/>
                    </a:solidFill>
                    <a:effectLst/>
                    <a:latin typeface="MinionPro-Regular"/>
                  </a:rPr>
                  <a:t> = 0</a:t>
                </a:r>
                <a:r>
                  <a:rPr lang="en-US" altLang="zh-CN" sz="2000" b="0" i="0" dirty="0">
                    <a:effectLst/>
                    <a:latin typeface="MinionPro-Regular"/>
                  </a:rPr>
                  <a:t>, task-specific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)).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F51DF1-7278-4C6A-9F43-C110240F1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7" y="1569131"/>
                <a:ext cx="10677833" cy="3286028"/>
              </a:xfrm>
              <a:prstGeom prst="rect">
                <a:avLst/>
              </a:prstGeom>
              <a:blipFill>
                <a:blip r:embed="rId2"/>
                <a:stretch>
                  <a:fillRect l="-571" r="-742" b="-2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B13742C-AAC4-4650-8A54-FBDC392664F7}"/>
              </a:ext>
            </a:extLst>
          </p:cNvPr>
          <p:cNvSpPr txBox="1"/>
          <p:nvPr/>
        </p:nvSpPr>
        <p:spPr>
          <a:xfrm>
            <a:off x="796216" y="484917"/>
            <a:ext cx="3616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00B0F0"/>
                </a:solidFill>
              </a:rPr>
              <a:t>Alternative models</a:t>
            </a:r>
            <a:endParaRPr lang="zh-CN" alt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FEC0A3-E7F8-49AC-BA40-5672A3CF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91" y="466803"/>
            <a:ext cx="5198910" cy="45590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03639-AF5F-4FC2-88D8-912CB453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4197285"/>
            <a:ext cx="5354499" cy="23299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EE4144-0AD2-4F6F-A0BC-FFB069B37FEA}"/>
              </a:ext>
            </a:extLst>
          </p:cNvPr>
          <p:cNvGrpSpPr/>
          <p:nvPr/>
        </p:nvGrpSpPr>
        <p:grpSpPr>
          <a:xfrm>
            <a:off x="572486" y="330784"/>
            <a:ext cx="4979724" cy="3112238"/>
            <a:chOff x="614049" y="397192"/>
            <a:chExt cx="4979724" cy="311223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0EDD1F-4AC6-4489-873C-FED3E380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049" y="397192"/>
              <a:ext cx="4366347" cy="232165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C1DD748-0CA2-4753-AFF1-124727D9B04A}"/>
                </a:ext>
              </a:extLst>
            </p:cNvPr>
            <p:cNvSpPr txBox="1"/>
            <p:nvPr/>
          </p:nvSpPr>
          <p:spPr>
            <a:xfrm>
              <a:off x="614049" y="2924655"/>
              <a:ext cx="497972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The winning model was HGF2</a:t>
              </a:r>
              <a:r>
                <a:rPr lang="en-US" altLang="zh-CN" sz="1600" dirty="0"/>
                <a:t>, with </a:t>
              </a:r>
              <a:r>
                <a:rPr lang="en-US" altLang="zh-CN" sz="1600" b="1" dirty="0"/>
                <a:t>context-specific</a:t>
              </a:r>
              <a:r>
                <a:rPr lang="en-US" altLang="zh-CN" sz="1600" dirty="0"/>
                <a:t> learning parameters and observation parameters.</a:t>
              </a:r>
              <a:endParaRPr lang="zh-CN" altLang="en-US" sz="16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1E3730-156F-4E30-BE82-0CC0181B7F9D}"/>
              </a:ext>
            </a:extLst>
          </p:cNvPr>
          <p:cNvSpPr txBox="1"/>
          <p:nvPr/>
        </p:nvSpPr>
        <p:spPr>
          <a:xfrm>
            <a:off x="5734393" y="5675943"/>
            <a:ext cx="607280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      The posterior learning parameter </a:t>
            </a:r>
            <a:r>
              <a:rPr lang="en-US" altLang="zh-CN" sz="1600" b="1" dirty="0" err="1"/>
              <a:t>ω</a:t>
            </a:r>
            <a:r>
              <a:rPr lang="en-US" altLang="zh-CN" sz="1600" b="1" baseline="-25000" dirty="0" err="1"/>
              <a:t>rel</a:t>
            </a:r>
            <a:r>
              <a:rPr lang="en-US" altLang="zh-CN" sz="1600" b="1" dirty="0"/>
              <a:t> </a:t>
            </a:r>
            <a:r>
              <a:rPr lang="en-US" altLang="zh-CN" sz="1600" dirty="0"/>
              <a:t>(denoting the weight of context-relevant PEs in updating subsequent predictions) </a:t>
            </a:r>
            <a:r>
              <a:rPr lang="en-US" altLang="zh-CN" sz="1600" b="1" dirty="0"/>
              <a:t>was the only significant predictor </a:t>
            </a:r>
            <a:r>
              <a:rPr lang="en-US" altLang="zh-CN" sz="1600" dirty="0"/>
              <a:t>of individual participants’ mean accuracy out of the 4 free model parameters considered.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DAC1E4-8CDF-49E8-B3DC-73205A923D7E}"/>
              </a:ext>
            </a:extLst>
          </p:cNvPr>
          <p:cNvSpPr txBox="1"/>
          <p:nvPr/>
        </p:nvSpPr>
        <p:spPr>
          <a:xfrm>
            <a:off x="781915" y="6406127"/>
            <a:ext cx="2813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as independent regressors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437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1545</Words>
  <Application>Microsoft Office PowerPoint</Application>
  <PresentationFormat>宽屏</PresentationFormat>
  <Paragraphs>95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MinionPro-It</vt:lpstr>
      <vt:lpstr>MinionPro-Regular</vt:lpstr>
      <vt:lpstr>SymbolGreekU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lq</dc:creator>
  <cp:lastModifiedBy>zhou lq</cp:lastModifiedBy>
  <cp:revision>223</cp:revision>
  <dcterms:created xsi:type="dcterms:W3CDTF">2022-05-02T06:10:53Z</dcterms:created>
  <dcterms:modified xsi:type="dcterms:W3CDTF">2022-05-06T07:29:51Z</dcterms:modified>
</cp:coreProperties>
</file>