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2" r:id="rId6"/>
    <p:sldId id="290" r:id="rId7"/>
    <p:sldId id="288" r:id="rId8"/>
    <p:sldId id="291" r:id="rId9"/>
    <p:sldId id="289" r:id="rId10"/>
    <p:sldId id="278" r:id="rId11"/>
    <p:sldId id="285" r:id="rId12"/>
    <p:sldId id="286" r:id="rId13"/>
    <p:sldId id="263" r:id="rId14"/>
    <p:sldId id="264" r:id="rId15"/>
    <p:sldId id="265" r:id="rId16"/>
    <p:sldId id="266"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682" autoAdjust="0"/>
  </p:normalViewPr>
  <p:slideViewPr>
    <p:cSldViewPr snapToGrid="0">
      <p:cViewPr varScale="1">
        <p:scale>
          <a:sx n="93" d="100"/>
          <a:sy n="93" d="100"/>
        </p:scale>
        <p:origin x="11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940F5-4EB1-4E63-B3E1-B945D0CDC8B3}"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20652-287B-4894-B85D-441F855164D9}" type="slidenum">
              <a:rPr lang="zh-CN" altLang="en-US" smtClean="0"/>
              <a:t>‹#›</a:t>
            </a:fld>
            <a:endParaRPr lang="zh-CN" altLang="en-US"/>
          </a:p>
        </p:txBody>
      </p:sp>
    </p:spTree>
    <p:extLst>
      <p:ext uri="{BB962C8B-B14F-4D97-AF65-F5344CB8AC3E}">
        <p14:creationId xmlns:p14="http://schemas.microsoft.com/office/powerpoint/2010/main" val="415018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a:t>
            </a:fld>
            <a:endParaRPr lang="zh-CN" altLang="en-US"/>
          </a:p>
        </p:txBody>
      </p:sp>
    </p:spTree>
    <p:extLst>
      <p:ext uri="{BB962C8B-B14F-4D97-AF65-F5344CB8AC3E}">
        <p14:creationId xmlns:p14="http://schemas.microsoft.com/office/powerpoint/2010/main" val="2236174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12</a:t>
            </a:fld>
            <a:endParaRPr lang="zh-CN" altLang="en-US"/>
          </a:p>
        </p:txBody>
      </p:sp>
    </p:spTree>
    <p:extLst>
      <p:ext uri="{BB962C8B-B14F-4D97-AF65-F5344CB8AC3E}">
        <p14:creationId xmlns:p14="http://schemas.microsoft.com/office/powerpoint/2010/main" val="2650772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13</a:t>
            </a:fld>
            <a:endParaRPr lang="zh-CN" altLang="en-US"/>
          </a:p>
        </p:txBody>
      </p:sp>
    </p:spTree>
    <p:extLst>
      <p:ext uri="{BB962C8B-B14F-4D97-AF65-F5344CB8AC3E}">
        <p14:creationId xmlns:p14="http://schemas.microsoft.com/office/powerpoint/2010/main" val="3279703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14</a:t>
            </a:fld>
            <a:endParaRPr lang="zh-CN" altLang="en-US"/>
          </a:p>
        </p:txBody>
      </p:sp>
    </p:spTree>
    <p:extLst>
      <p:ext uri="{BB962C8B-B14F-4D97-AF65-F5344CB8AC3E}">
        <p14:creationId xmlns:p14="http://schemas.microsoft.com/office/powerpoint/2010/main" val="3868947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16</a:t>
            </a:fld>
            <a:endParaRPr lang="zh-CN" altLang="en-US"/>
          </a:p>
        </p:txBody>
      </p:sp>
    </p:spTree>
    <p:extLst>
      <p:ext uri="{BB962C8B-B14F-4D97-AF65-F5344CB8AC3E}">
        <p14:creationId xmlns:p14="http://schemas.microsoft.com/office/powerpoint/2010/main" val="264447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17</a:t>
            </a:fld>
            <a:endParaRPr lang="zh-CN" altLang="en-US"/>
          </a:p>
        </p:txBody>
      </p:sp>
    </p:spTree>
    <p:extLst>
      <p:ext uri="{BB962C8B-B14F-4D97-AF65-F5344CB8AC3E}">
        <p14:creationId xmlns:p14="http://schemas.microsoft.com/office/powerpoint/2010/main" val="315872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2</a:t>
            </a:fld>
            <a:endParaRPr lang="zh-CN" altLang="en-US"/>
          </a:p>
        </p:txBody>
      </p:sp>
    </p:spTree>
    <p:extLst>
      <p:ext uri="{BB962C8B-B14F-4D97-AF65-F5344CB8AC3E}">
        <p14:creationId xmlns:p14="http://schemas.microsoft.com/office/powerpoint/2010/main" val="169476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3</a:t>
            </a:fld>
            <a:endParaRPr lang="zh-CN" altLang="en-US"/>
          </a:p>
        </p:txBody>
      </p:sp>
    </p:spTree>
    <p:extLst>
      <p:ext uri="{BB962C8B-B14F-4D97-AF65-F5344CB8AC3E}">
        <p14:creationId xmlns:p14="http://schemas.microsoft.com/office/powerpoint/2010/main" val="392829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4</a:t>
            </a:fld>
            <a:endParaRPr lang="zh-CN" altLang="en-US"/>
          </a:p>
        </p:txBody>
      </p:sp>
    </p:spTree>
    <p:extLst>
      <p:ext uri="{BB962C8B-B14F-4D97-AF65-F5344CB8AC3E}">
        <p14:creationId xmlns:p14="http://schemas.microsoft.com/office/powerpoint/2010/main" val="44858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5</a:t>
            </a:fld>
            <a:endParaRPr lang="zh-CN" altLang="en-US"/>
          </a:p>
        </p:txBody>
      </p:sp>
    </p:spTree>
    <p:extLst>
      <p:ext uri="{BB962C8B-B14F-4D97-AF65-F5344CB8AC3E}">
        <p14:creationId xmlns:p14="http://schemas.microsoft.com/office/powerpoint/2010/main" val="4087374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6</a:t>
            </a:fld>
            <a:endParaRPr lang="zh-CN" altLang="en-US"/>
          </a:p>
        </p:txBody>
      </p:sp>
    </p:spTree>
    <p:extLst>
      <p:ext uri="{BB962C8B-B14F-4D97-AF65-F5344CB8AC3E}">
        <p14:creationId xmlns:p14="http://schemas.microsoft.com/office/powerpoint/2010/main" val="11265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8</a:t>
            </a:fld>
            <a:endParaRPr lang="zh-CN" altLang="en-US"/>
          </a:p>
        </p:txBody>
      </p:sp>
    </p:spTree>
    <p:extLst>
      <p:ext uri="{BB962C8B-B14F-4D97-AF65-F5344CB8AC3E}">
        <p14:creationId xmlns:p14="http://schemas.microsoft.com/office/powerpoint/2010/main" val="164470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10</a:t>
            </a:fld>
            <a:endParaRPr lang="zh-CN" altLang="en-US"/>
          </a:p>
        </p:txBody>
      </p:sp>
    </p:spTree>
    <p:extLst>
      <p:ext uri="{BB962C8B-B14F-4D97-AF65-F5344CB8AC3E}">
        <p14:creationId xmlns:p14="http://schemas.microsoft.com/office/powerpoint/2010/main" val="391198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820652-287B-4894-B85D-441F855164D9}" type="slidenum">
              <a:rPr lang="zh-CN" altLang="en-US" smtClean="0"/>
              <a:t>11</a:t>
            </a:fld>
            <a:endParaRPr lang="zh-CN" altLang="en-US"/>
          </a:p>
        </p:txBody>
      </p:sp>
    </p:spTree>
    <p:extLst>
      <p:ext uri="{BB962C8B-B14F-4D97-AF65-F5344CB8AC3E}">
        <p14:creationId xmlns:p14="http://schemas.microsoft.com/office/powerpoint/2010/main" val="291866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A7400A-760F-4F94-A6B7-F96F3EF5E9C7}"/>
              </a:ext>
            </a:extLst>
          </p:cNvPr>
          <p:cNvSpPr txBox="1"/>
          <p:nvPr/>
        </p:nvSpPr>
        <p:spPr>
          <a:xfrm>
            <a:off x="-325502" y="1760685"/>
            <a:ext cx="12679427" cy="1323439"/>
          </a:xfrm>
          <a:prstGeom prst="rect">
            <a:avLst/>
          </a:prstGeom>
          <a:noFill/>
        </p:spPr>
        <p:txBody>
          <a:bodyPr wrap="square" rtlCol="0">
            <a:spAutoFit/>
          </a:bodyPr>
          <a:lstStyle/>
          <a:p>
            <a:pPr algn="ctr"/>
            <a:r>
              <a:rPr kumimoji="1" lang="en-US" altLang="zh-CN" sz="4000" b="1" dirty="0">
                <a:latin typeface="Microsoft YaHei" charset="0"/>
                <a:ea typeface="Microsoft YaHei" charset="0"/>
                <a:cs typeface="Microsoft YaHei" charset="0"/>
              </a:rPr>
              <a:t>A neural basis of probabilistic computation in visual cortex</a:t>
            </a:r>
            <a:endParaRPr kumimoji="1" lang="zh-CN" altLang="en-US" sz="4000" b="1" dirty="0">
              <a:latin typeface="Microsoft YaHei" charset="0"/>
              <a:ea typeface="Microsoft YaHei" charset="0"/>
              <a:cs typeface="Microsoft YaHei" charset="0"/>
            </a:endParaRPr>
          </a:p>
        </p:txBody>
      </p:sp>
      <p:pic>
        <p:nvPicPr>
          <p:cNvPr id="4" name="图片 3">
            <a:extLst>
              <a:ext uri="{FF2B5EF4-FFF2-40B4-BE49-F238E27FC236}">
                <a16:creationId xmlns:a16="http://schemas.microsoft.com/office/drawing/2014/main" id="{0C95555F-4A2C-493F-A401-D0372E0E5EE2}"/>
              </a:ext>
            </a:extLst>
          </p:cNvPr>
          <p:cNvPicPr>
            <a:picLocks noChangeAspect="1"/>
          </p:cNvPicPr>
          <p:nvPr/>
        </p:nvPicPr>
        <p:blipFill>
          <a:blip r:embed="rId3"/>
          <a:stretch>
            <a:fillRect/>
          </a:stretch>
        </p:blipFill>
        <p:spPr>
          <a:xfrm>
            <a:off x="862012" y="3690936"/>
            <a:ext cx="10467975" cy="561975"/>
          </a:xfrm>
          <a:prstGeom prst="rect">
            <a:avLst/>
          </a:prstGeom>
        </p:spPr>
      </p:pic>
      <p:sp>
        <p:nvSpPr>
          <p:cNvPr id="5" name="文本框 4">
            <a:extLst>
              <a:ext uri="{FF2B5EF4-FFF2-40B4-BE49-F238E27FC236}">
                <a16:creationId xmlns:a16="http://schemas.microsoft.com/office/drawing/2014/main" id="{A3D22997-205F-4AD5-8581-DB41E5BE6A3E}"/>
              </a:ext>
            </a:extLst>
          </p:cNvPr>
          <p:cNvSpPr txBox="1"/>
          <p:nvPr/>
        </p:nvSpPr>
        <p:spPr>
          <a:xfrm>
            <a:off x="9229725" y="5243513"/>
            <a:ext cx="1638300" cy="646331"/>
          </a:xfrm>
          <a:prstGeom prst="rect">
            <a:avLst/>
          </a:prstGeom>
          <a:noFill/>
        </p:spPr>
        <p:txBody>
          <a:bodyPr wrap="square" rtlCol="0">
            <a:spAutoFit/>
          </a:bodyPr>
          <a:lstStyle/>
          <a:p>
            <a:r>
              <a:rPr lang="zh-CN" altLang="en-US" dirty="0"/>
              <a:t>周丽琴</a:t>
            </a:r>
            <a:endParaRPr lang="en-US" altLang="zh-CN" dirty="0"/>
          </a:p>
          <a:p>
            <a:fld id="{A7B93122-D8EE-4669-BB53-46D82E3B4B9E}" type="datetime1">
              <a:rPr lang="zh-CN" altLang="zh-CN"/>
              <a:t>2022/3/25</a:t>
            </a:fld>
            <a:endParaRPr lang="zh-CN" altLang="en-US" dirty="0"/>
          </a:p>
        </p:txBody>
      </p:sp>
    </p:spTree>
    <p:extLst>
      <p:ext uri="{BB962C8B-B14F-4D97-AF65-F5344CB8AC3E}">
        <p14:creationId xmlns:p14="http://schemas.microsoft.com/office/powerpoint/2010/main" val="27683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1E3DCF-D693-4ED0-AB73-2945FDDF5EB8}"/>
              </a:ext>
            </a:extLst>
          </p:cNvPr>
          <p:cNvSpPr txBox="1"/>
          <p:nvPr/>
        </p:nvSpPr>
        <p:spPr>
          <a:xfrm>
            <a:off x="428624" y="214313"/>
            <a:ext cx="4276725" cy="369332"/>
          </a:xfrm>
          <a:prstGeom prst="rect">
            <a:avLst/>
          </a:prstGeom>
          <a:noFill/>
        </p:spPr>
        <p:txBody>
          <a:bodyPr wrap="square" rtlCol="0">
            <a:spAutoFit/>
          </a:bodyPr>
          <a:lstStyle/>
          <a:p>
            <a:r>
              <a:rPr lang="zh-CN" altLang="en-US" dirty="0"/>
              <a:t>各类解码器解码的似然函数的表现：</a:t>
            </a:r>
          </a:p>
        </p:txBody>
      </p:sp>
      <p:pic>
        <p:nvPicPr>
          <p:cNvPr id="4" name="图片 3">
            <a:extLst>
              <a:ext uri="{FF2B5EF4-FFF2-40B4-BE49-F238E27FC236}">
                <a16:creationId xmlns:a16="http://schemas.microsoft.com/office/drawing/2014/main" id="{2D81C9FE-DC42-4210-A9A3-737AC1019377}"/>
              </a:ext>
            </a:extLst>
          </p:cNvPr>
          <p:cNvPicPr>
            <a:picLocks noChangeAspect="1"/>
          </p:cNvPicPr>
          <p:nvPr/>
        </p:nvPicPr>
        <p:blipFill>
          <a:blip r:embed="rId3"/>
          <a:stretch>
            <a:fillRect/>
          </a:stretch>
        </p:blipFill>
        <p:spPr>
          <a:xfrm>
            <a:off x="0" y="2106767"/>
            <a:ext cx="6034816" cy="2830390"/>
          </a:xfrm>
          <a:prstGeom prst="rect">
            <a:avLst/>
          </a:prstGeom>
        </p:spPr>
      </p:pic>
      <p:pic>
        <p:nvPicPr>
          <p:cNvPr id="6" name="图片 5">
            <a:extLst>
              <a:ext uri="{FF2B5EF4-FFF2-40B4-BE49-F238E27FC236}">
                <a16:creationId xmlns:a16="http://schemas.microsoft.com/office/drawing/2014/main" id="{27D57506-CDF7-494A-B5B4-13B7620FAC30}"/>
              </a:ext>
            </a:extLst>
          </p:cNvPr>
          <p:cNvPicPr>
            <a:picLocks noChangeAspect="1"/>
          </p:cNvPicPr>
          <p:nvPr/>
        </p:nvPicPr>
        <p:blipFill>
          <a:blip r:embed="rId4"/>
          <a:stretch>
            <a:fillRect/>
          </a:stretch>
        </p:blipFill>
        <p:spPr>
          <a:xfrm>
            <a:off x="6411262" y="2169556"/>
            <a:ext cx="5704539" cy="2767601"/>
          </a:xfrm>
          <a:prstGeom prst="rect">
            <a:avLst/>
          </a:prstGeom>
        </p:spPr>
      </p:pic>
      <p:pic>
        <p:nvPicPr>
          <p:cNvPr id="8" name="图片 7">
            <a:extLst>
              <a:ext uri="{FF2B5EF4-FFF2-40B4-BE49-F238E27FC236}">
                <a16:creationId xmlns:a16="http://schemas.microsoft.com/office/drawing/2014/main" id="{7744DB37-8226-4CE6-BA94-8DC96A2A0F87}"/>
              </a:ext>
            </a:extLst>
          </p:cNvPr>
          <p:cNvPicPr>
            <a:picLocks noChangeAspect="1"/>
          </p:cNvPicPr>
          <p:nvPr/>
        </p:nvPicPr>
        <p:blipFill>
          <a:blip r:embed="rId5"/>
          <a:stretch>
            <a:fillRect/>
          </a:stretch>
        </p:blipFill>
        <p:spPr>
          <a:xfrm>
            <a:off x="11090564" y="1750638"/>
            <a:ext cx="1101436" cy="504825"/>
          </a:xfrm>
          <a:prstGeom prst="rect">
            <a:avLst/>
          </a:prstGeom>
        </p:spPr>
      </p:pic>
      <p:pic>
        <p:nvPicPr>
          <p:cNvPr id="10" name="图片 9">
            <a:extLst>
              <a:ext uri="{FF2B5EF4-FFF2-40B4-BE49-F238E27FC236}">
                <a16:creationId xmlns:a16="http://schemas.microsoft.com/office/drawing/2014/main" id="{F91A95E6-EE4C-4C1A-B32F-D624E586D10A}"/>
              </a:ext>
            </a:extLst>
          </p:cNvPr>
          <p:cNvPicPr>
            <a:picLocks noChangeAspect="1"/>
          </p:cNvPicPr>
          <p:nvPr/>
        </p:nvPicPr>
        <p:blipFill>
          <a:blip r:embed="rId6"/>
          <a:stretch>
            <a:fillRect/>
          </a:stretch>
        </p:blipFill>
        <p:spPr>
          <a:xfrm>
            <a:off x="1849120" y="5365600"/>
            <a:ext cx="9693274" cy="1492399"/>
          </a:xfrm>
          <a:prstGeom prst="rect">
            <a:avLst/>
          </a:prstGeom>
        </p:spPr>
      </p:pic>
      <p:sp>
        <p:nvSpPr>
          <p:cNvPr id="11" name="文本框 10">
            <a:extLst>
              <a:ext uri="{FF2B5EF4-FFF2-40B4-BE49-F238E27FC236}">
                <a16:creationId xmlns:a16="http://schemas.microsoft.com/office/drawing/2014/main" id="{F9BCEDC9-BFC6-447E-A3CA-618195E4A8E9}"/>
              </a:ext>
            </a:extLst>
          </p:cNvPr>
          <p:cNvSpPr txBox="1"/>
          <p:nvPr/>
        </p:nvSpPr>
        <p:spPr>
          <a:xfrm>
            <a:off x="481013" y="1438615"/>
            <a:ext cx="4414837" cy="369332"/>
          </a:xfrm>
          <a:prstGeom prst="rect">
            <a:avLst/>
          </a:prstGeom>
          <a:noFill/>
        </p:spPr>
        <p:txBody>
          <a:bodyPr wrap="square" rtlCol="0">
            <a:spAutoFit/>
          </a:bodyPr>
          <a:lstStyle/>
          <a:p>
            <a:r>
              <a:rPr lang="en-US" altLang="zh-CN" dirty="0"/>
              <a:t>Independent Poisson population responses</a:t>
            </a:r>
            <a:endParaRPr lang="zh-CN" altLang="en-US" dirty="0"/>
          </a:p>
        </p:txBody>
      </p:sp>
      <p:sp>
        <p:nvSpPr>
          <p:cNvPr id="12" name="文本框 11">
            <a:extLst>
              <a:ext uri="{FF2B5EF4-FFF2-40B4-BE49-F238E27FC236}">
                <a16:creationId xmlns:a16="http://schemas.microsoft.com/office/drawing/2014/main" id="{67C8FE43-4B71-401B-AF08-8DCB89601704}"/>
              </a:ext>
            </a:extLst>
          </p:cNvPr>
          <p:cNvSpPr txBox="1"/>
          <p:nvPr/>
        </p:nvSpPr>
        <p:spPr>
          <a:xfrm>
            <a:off x="6596062" y="1457688"/>
            <a:ext cx="4414837" cy="369332"/>
          </a:xfrm>
          <a:prstGeom prst="rect">
            <a:avLst/>
          </a:prstGeom>
          <a:noFill/>
        </p:spPr>
        <p:txBody>
          <a:bodyPr wrap="square" rtlCol="0">
            <a:spAutoFit/>
          </a:bodyPr>
          <a:lstStyle/>
          <a:p>
            <a:r>
              <a:rPr lang="en-US" altLang="zh-CN" dirty="0"/>
              <a:t>Correlated Gaussian population responses</a:t>
            </a:r>
            <a:endParaRPr lang="zh-CN" altLang="en-US" dirty="0"/>
          </a:p>
        </p:txBody>
      </p:sp>
      <p:sp>
        <p:nvSpPr>
          <p:cNvPr id="14" name="文本框 13">
            <a:extLst>
              <a:ext uri="{FF2B5EF4-FFF2-40B4-BE49-F238E27FC236}">
                <a16:creationId xmlns:a16="http://schemas.microsoft.com/office/drawing/2014/main" id="{61078A57-A609-45C4-8551-26C8D8323C08}"/>
              </a:ext>
            </a:extLst>
          </p:cNvPr>
          <p:cNvSpPr txBox="1"/>
          <p:nvPr/>
        </p:nvSpPr>
        <p:spPr>
          <a:xfrm>
            <a:off x="-238125" y="697876"/>
            <a:ext cx="12430125" cy="369332"/>
          </a:xfrm>
          <a:prstGeom prst="rect">
            <a:avLst/>
          </a:prstGeom>
          <a:noFill/>
        </p:spPr>
        <p:txBody>
          <a:bodyPr wrap="square">
            <a:spAutoFit/>
          </a:bodyPr>
          <a:lstStyle/>
          <a:p>
            <a:r>
              <a:rPr lang="en-US" altLang="zh-CN" dirty="0"/>
              <a:t>      </a:t>
            </a:r>
            <a:r>
              <a:rPr lang="en-US" altLang="zh-CN" dirty="0">
                <a:solidFill>
                  <a:srgbClr val="0070C0"/>
                </a:solidFill>
              </a:rPr>
              <a:t>DNN can closely approximate the ground-truth likelihood function </a:t>
            </a:r>
            <a:r>
              <a:rPr lang="en-US" altLang="zh-CN" dirty="0"/>
              <a:t>from simulated responses sampled from known distributions.</a:t>
            </a:r>
            <a:endParaRPr lang="zh-CN" altLang="en-US" dirty="0"/>
          </a:p>
        </p:txBody>
      </p:sp>
    </p:spTree>
    <p:extLst>
      <p:ext uri="{BB962C8B-B14F-4D97-AF65-F5344CB8AC3E}">
        <p14:creationId xmlns:p14="http://schemas.microsoft.com/office/powerpoint/2010/main" val="65550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291565-C28A-4170-9EC4-A4B2757BDE74}"/>
              </a:ext>
            </a:extLst>
          </p:cNvPr>
          <p:cNvSpPr txBox="1"/>
          <p:nvPr/>
        </p:nvSpPr>
        <p:spPr>
          <a:xfrm>
            <a:off x="1428115" y="2462093"/>
            <a:ext cx="8953500" cy="1200329"/>
          </a:xfrm>
          <a:prstGeom prst="rect">
            <a:avLst/>
          </a:prstGeom>
          <a:noFill/>
        </p:spPr>
        <p:txBody>
          <a:bodyPr wrap="square">
            <a:spAutoFit/>
          </a:bodyPr>
          <a:lstStyle/>
          <a:p>
            <a:r>
              <a:rPr lang="en-US" altLang="zh-CN" dirty="0"/>
              <a:t>      Although the simplifying assumption makes computing the trial-by-trial likelihood function straightforward, </a:t>
            </a:r>
            <a:r>
              <a:rPr lang="en-US" altLang="zh-CN" b="1" dirty="0"/>
              <a:t>disregarding potential correlations among the units in population responses </a:t>
            </a:r>
            <a:r>
              <a:rPr lang="en-US" altLang="zh-CN" dirty="0"/>
              <a:t>(that is, noise correlations and internal brain state fluctuations) can </a:t>
            </a:r>
            <a:r>
              <a:rPr lang="en-US" altLang="zh-CN" b="1" dirty="0"/>
              <a:t>lead to biased estimates of the likelihood function and limit the generality of this approach.</a:t>
            </a:r>
            <a:r>
              <a:rPr lang="en-US" altLang="zh-CN" dirty="0"/>
              <a:t> </a:t>
            </a:r>
            <a:endParaRPr lang="zh-CN" altLang="en-US" dirty="0"/>
          </a:p>
        </p:txBody>
      </p:sp>
      <p:sp>
        <p:nvSpPr>
          <p:cNvPr id="4" name="文本框 3">
            <a:extLst>
              <a:ext uri="{FF2B5EF4-FFF2-40B4-BE49-F238E27FC236}">
                <a16:creationId xmlns:a16="http://schemas.microsoft.com/office/drawing/2014/main" id="{AA61FD7A-ED23-4205-A73C-AA3C78412120}"/>
              </a:ext>
            </a:extLst>
          </p:cNvPr>
          <p:cNvSpPr txBox="1"/>
          <p:nvPr/>
        </p:nvSpPr>
        <p:spPr>
          <a:xfrm>
            <a:off x="1900872" y="1362710"/>
            <a:ext cx="7224714" cy="400110"/>
          </a:xfrm>
          <a:prstGeom prst="rect">
            <a:avLst/>
          </a:prstGeom>
          <a:noFill/>
        </p:spPr>
        <p:txBody>
          <a:bodyPr wrap="square" rtlCol="0">
            <a:spAutoFit/>
          </a:bodyPr>
          <a:lstStyle/>
          <a:p>
            <a:r>
              <a:rPr lang="en-US" altLang="zh-CN" sz="2000" dirty="0"/>
              <a:t>Why use DL to decode the trial-by-trial likelihood function?</a:t>
            </a:r>
            <a:endParaRPr lang="zh-CN" altLang="en-US" sz="2000" dirty="0"/>
          </a:p>
        </p:txBody>
      </p:sp>
    </p:spTree>
    <p:extLst>
      <p:ext uri="{BB962C8B-B14F-4D97-AF65-F5344CB8AC3E}">
        <p14:creationId xmlns:p14="http://schemas.microsoft.com/office/powerpoint/2010/main" val="214556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0E89C5-A67B-40C2-88C4-6A5A0F3D9BF6}"/>
              </a:ext>
            </a:extLst>
          </p:cNvPr>
          <p:cNvSpPr txBox="1"/>
          <p:nvPr/>
        </p:nvSpPr>
        <p:spPr>
          <a:xfrm>
            <a:off x="328612" y="294204"/>
            <a:ext cx="6638926" cy="400110"/>
          </a:xfrm>
          <a:prstGeom prst="rect">
            <a:avLst/>
          </a:prstGeom>
          <a:noFill/>
        </p:spPr>
        <p:txBody>
          <a:bodyPr wrap="square" rtlCol="0">
            <a:spAutoFit/>
          </a:bodyPr>
          <a:lstStyle/>
          <a:p>
            <a:r>
              <a:rPr lang="en-US" altLang="zh-CN" sz="2000" b="1" dirty="0"/>
              <a:t>trial-to-trial</a:t>
            </a:r>
            <a:r>
              <a:rPr lang="zh-CN" altLang="en-US" sz="2000" b="1" dirty="0"/>
              <a:t>的不确定性会改善对行为的预测性：</a:t>
            </a:r>
          </a:p>
        </p:txBody>
      </p:sp>
      <p:sp>
        <p:nvSpPr>
          <p:cNvPr id="4" name="文本框 3">
            <a:extLst>
              <a:ext uri="{FF2B5EF4-FFF2-40B4-BE49-F238E27FC236}">
                <a16:creationId xmlns:a16="http://schemas.microsoft.com/office/drawing/2014/main" id="{530268BA-B3AF-4A3F-B731-4B502B64010C}"/>
              </a:ext>
            </a:extLst>
          </p:cNvPr>
          <p:cNvSpPr txBox="1"/>
          <p:nvPr/>
        </p:nvSpPr>
        <p:spPr>
          <a:xfrm>
            <a:off x="371475" y="1122313"/>
            <a:ext cx="10720388" cy="923330"/>
          </a:xfrm>
          <a:prstGeom prst="rect">
            <a:avLst/>
          </a:prstGeom>
          <a:noFill/>
        </p:spPr>
        <p:txBody>
          <a:bodyPr wrap="square">
            <a:spAutoFit/>
          </a:bodyPr>
          <a:lstStyle/>
          <a:p>
            <a:r>
              <a:rPr lang="en-US" altLang="zh-CN" dirty="0"/>
              <a:t>      To illustrate the importance of conditioning on the stimulus </a:t>
            </a:r>
            <a:r>
              <a:rPr lang="en-US" altLang="zh-CN" b="1" dirty="0"/>
              <a:t>to determine whether the decoded likelihood function mediates perceptual decisions</a:t>
            </a:r>
            <a:r>
              <a:rPr lang="en-US" altLang="zh-CN" dirty="0"/>
              <a:t>, consider a typical perceptual decision-making task (like ours),</a:t>
            </a:r>
            <a:r>
              <a:rPr lang="zh-CN" altLang="en-US" dirty="0"/>
              <a:t> </a:t>
            </a:r>
            <a:r>
              <a:rPr lang="en-US" altLang="zh-CN" dirty="0"/>
              <a:t>where the subject views a stimulus, </a:t>
            </a:r>
            <a:r>
              <a:rPr lang="en-US" altLang="zh-CN" i="1" dirty="0"/>
              <a:t>s</a:t>
            </a:r>
            <a:r>
              <a:rPr lang="en-US" altLang="zh-CN" dirty="0"/>
              <a:t>, which elicits a population response, </a:t>
            </a:r>
            <a:r>
              <a:rPr lang="en-US" altLang="zh-CN" b="1" dirty="0"/>
              <a:t>r</a:t>
            </a:r>
            <a:r>
              <a:rPr lang="en-US" altLang="zh-CN" dirty="0"/>
              <a:t>, for example, in V1.</a:t>
            </a:r>
            <a:endParaRPr lang="zh-CN" altLang="en-US" dirty="0"/>
          </a:p>
        </p:txBody>
      </p:sp>
      <p:sp>
        <p:nvSpPr>
          <p:cNvPr id="6" name="文本框 5">
            <a:extLst>
              <a:ext uri="{FF2B5EF4-FFF2-40B4-BE49-F238E27FC236}">
                <a16:creationId xmlns:a16="http://schemas.microsoft.com/office/drawing/2014/main" id="{C64A075A-37B4-4918-BDDB-8B7BB9FDE5B5}"/>
              </a:ext>
            </a:extLst>
          </p:cNvPr>
          <p:cNvSpPr txBox="1"/>
          <p:nvPr/>
        </p:nvSpPr>
        <p:spPr>
          <a:xfrm>
            <a:off x="371474" y="2814161"/>
            <a:ext cx="6069966" cy="1477328"/>
          </a:xfrm>
          <a:prstGeom prst="rect">
            <a:avLst/>
          </a:prstGeom>
          <a:noFill/>
        </p:spPr>
        <p:txBody>
          <a:bodyPr wrap="square">
            <a:spAutoFit/>
          </a:bodyPr>
          <a:lstStyle/>
          <a:p>
            <a:r>
              <a:rPr lang="en-US" altLang="zh-CN" dirty="0"/>
              <a:t>      If the likelihood function truly mediates the decision, we expect that such variation in </a:t>
            </a:r>
            <a:r>
              <a:rPr lang="en-US" altLang="zh-CN" i="1" dirty="0"/>
              <a:t>L</a:t>
            </a:r>
            <a:r>
              <a:rPr lang="en-US" altLang="zh-CN" dirty="0"/>
              <a:t> would account for variation in </a:t>
            </a:r>
            <a:r>
              <a:rPr lang="en-US" altLang="zh-CN" i="1" dirty="0"/>
              <a:t>Ĉ</a:t>
            </a:r>
            <a:r>
              <a:rPr lang="en-US" altLang="zh-CN" dirty="0"/>
              <a:t>. Therefore, to demonstrate that the likelihood </a:t>
            </a:r>
            <a:r>
              <a:rPr lang="en-US" altLang="zh-CN" i="1" dirty="0"/>
              <a:t>L</a:t>
            </a:r>
            <a:r>
              <a:rPr lang="en-US" altLang="zh-CN" dirty="0"/>
              <a:t> mediates the decision </a:t>
            </a:r>
            <a:r>
              <a:rPr lang="en-US" altLang="zh-CN" i="1" dirty="0"/>
              <a:t>Ĉ</a:t>
            </a:r>
            <a:r>
              <a:rPr lang="en-US" altLang="zh-CN" dirty="0"/>
              <a:t>, </a:t>
            </a:r>
            <a:r>
              <a:rPr lang="en-US" altLang="zh-CN" b="1" dirty="0"/>
              <a:t>it is imperative to show a correlation between </a:t>
            </a:r>
            <a:r>
              <a:rPr lang="en-US" altLang="zh-CN" b="1" i="1" dirty="0"/>
              <a:t>L</a:t>
            </a:r>
            <a:r>
              <a:rPr lang="en-US" altLang="zh-CN" b="1" dirty="0"/>
              <a:t> and </a:t>
            </a:r>
            <a:r>
              <a:rPr lang="en-US" altLang="zh-CN" b="1" i="1" dirty="0"/>
              <a:t>Ĉ</a:t>
            </a:r>
            <a:r>
              <a:rPr lang="en-US" altLang="zh-CN" b="1" dirty="0"/>
              <a:t> conditioned on the stimulus, </a:t>
            </a:r>
            <a:r>
              <a:rPr lang="en-US" altLang="zh-CN" b="1" i="1" dirty="0"/>
              <a:t>s</a:t>
            </a:r>
            <a:r>
              <a:rPr lang="en-US" altLang="zh-CN" b="1" dirty="0"/>
              <a:t>.</a:t>
            </a:r>
            <a:endParaRPr lang="zh-CN" altLang="en-US" b="1" dirty="0"/>
          </a:p>
        </p:txBody>
      </p:sp>
      <p:pic>
        <p:nvPicPr>
          <p:cNvPr id="5" name="图片 4">
            <a:extLst>
              <a:ext uri="{FF2B5EF4-FFF2-40B4-BE49-F238E27FC236}">
                <a16:creationId xmlns:a16="http://schemas.microsoft.com/office/drawing/2014/main" id="{D3DD0841-6CDE-49AC-A980-E2EB518516A9}"/>
              </a:ext>
            </a:extLst>
          </p:cNvPr>
          <p:cNvPicPr>
            <a:picLocks noChangeAspect="1"/>
          </p:cNvPicPr>
          <p:nvPr/>
        </p:nvPicPr>
        <p:blipFill>
          <a:blip r:embed="rId3"/>
          <a:stretch>
            <a:fillRect/>
          </a:stretch>
        </p:blipFill>
        <p:spPr>
          <a:xfrm>
            <a:off x="6695440" y="2387416"/>
            <a:ext cx="4874894" cy="4176380"/>
          </a:xfrm>
          <a:prstGeom prst="rect">
            <a:avLst/>
          </a:prstGeom>
        </p:spPr>
      </p:pic>
    </p:spTree>
    <p:extLst>
      <p:ext uri="{BB962C8B-B14F-4D97-AF65-F5344CB8AC3E}">
        <p14:creationId xmlns:p14="http://schemas.microsoft.com/office/powerpoint/2010/main" val="177718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01DF4A-982B-4194-98CC-017175998B8F}"/>
              </a:ext>
            </a:extLst>
          </p:cNvPr>
          <p:cNvSpPr txBox="1"/>
          <p:nvPr/>
        </p:nvSpPr>
        <p:spPr>
          <a:xfrm>
            <a:off x="433387" y="179904"/>
            <a:ext cx="8507413" cy="400110"/>
          </a:xfrm>
          <a:prstGeom prst="rect">
            <a:avLst/>
          </a:prstGeom>
          <a:noFill/>
        </p:spPr>
        <p:txBody>
          <a:bodyPr wrap="square" rtlCol="0">
            <a:spAutoFit/>
          </a:bodyPr>
          <a:lstStyle/>
          <a:p>
            <a:r>
              <a:rPr lang="zh-CN" altLang="en-US" sz="2000" b="1" dirty="0"/>
              <a:t>全似然解码器解码的似然函数形状携带了决策相关的知觉不确定性信息：</a:t>
            </a:r>
          </a:p>
        </p:txBody>
      </p:sp>
      <p:grpSp>
        <p:nvGrpSpPr>
          <p:cNvPr id="8" name="组合 7">
            <a:extLst>
              <a:ext uri="{FF2B5EF4-FFF2-40B4-BE49-F238E27FC236}">
                <a16:creationId xmlns:a16="http://schemas.microsoft.com/office/drawing/2014/main" id="{3038F127-E888-4B3E-889C-046961F36F27}"/>
              </a:ext>
            </a:extLst>
          </p:cNvPr>
          <p:cNvGrpSpPr/>
          <p:nvPr/>
        </p:nvGrpSpPr>
        <p:grpSpPr>
          <a:xfrm>
            <a:off x="433387" y="779450"/>
            <a:ext cx="5772149" cy="4645618"/>
            <a:chOff x="2419349" y="795347"/>
            <a:chExt cx="7043737" cy="5714990"/>
          </a:xfrm>
        </p:grpSpPr>
        <p:pic>
          <p:nvPicPr>
            <p:cNvPr id="3" name="图片 2">
              <a:extLst>
                <a:ext uri="{FF2B5EF4-FFF2-40B4-BE49-F238E27FC236}">
                  <a16:creationId xmlns:a16="http://schemas.microsoft.com/office/drawing/2014/main" id="{113C6B26-3934-4110-BC7F-80255FCB959E}"/>
                </a:ext>
              </a:extLst>
            </p:cNvPr>
            <p:cNvPicPr>
              <a:picLocks noChangeAspect="1"/>
            </p:cNvPicPr>
            <p:nvPr/>
          </p:nvPicPr>
          <p:blipFill>
            <a:blip r:embed="rId3"/>
            <a:stretch>
              <a:fillRect/>
            </a:stretch>
          </p:blipFill>
          <p:spPr>
            <a:xfrm>
              <a:off x="2419349" y="1014939"/>
              <a:ext cx="7043737" cy="5495398"/>
            </a:xfrm>
            <a:prstGeom prst="rect">
              <a:avLst/>
            </a:prstGeom>
          </p:spPr>
        </p:pic>
        <p:sp>
          <p:nvSpPr>
            <p:cNvPr id="5" name="文本框 4">
              <a:extLst>
                <a:ext uri="{FF2B5EF4-FFF2-40B4-BE49-F238E27FC236}">
                  <a16:creationId xmlns:a16="http://schemas.microsoft.com/office/drawing/2014/main" id="{A0FAF113-3A3A-4B62-8B93-2E504E2CC390}"/>
                </a:ext>
              </a:extLst>
            </p:cNvPr>
            <p:cNvSpPr txBox="1"/>
            <p:nvPr/>
          </p:nvSpPr>
          <p:spPr>
            <a:xfrm>
              <a:off x="3452811" y="795347"/>
              <a:ext cx="1640259" cy="431366"/>
            </a:xfrm>
            <a:prstGeom prst="rect">
              <a:avLst/>
            </a:prstGeom>
            <a:noFill/>
          </p:spPr>
          <p:txBody>
            <a:bodyPr wrap="square" rtlCol="0">
              <a:spAutoFit/>
            </a:bodyPr>
            <a:lstStyle/>
            <a:p>
              <a:r>
                <a:rPr lang="en-US" altLang="zh-CN" sz="1500" dirty="0">
                  <a:solidFill>
                    <a:srgbClr val="0070C0"/>
                  </a:solidFill>
                </a:rPr>
                <a:t>4% contrast</a:t>
              </a:r>
              <a:endParaRPr lang="zh-CN" altLang="en-US" sz="1500" dirty="0">
                <a:solidFill>
                  <a:srgbClr val="0070C0"/>
                </a:solidFill>
              </a:endParaRPr>
            </a:p>
          </p:txBody>
        </p:sp>
        <p:sp>
          <p:nvSpPr>
            <p:cNvPr id="6" name="文本框 5">
              <a:extLst>
                <a:ext uri="{FF2B5EF4-FFF2-40B4-BE49-F238E27FC236}">
                  <a16:creationId xmlns:a16="http://schemas.microsoft.com/office/drawing/2014/main" id="{212863EC-F1EF-4FA1-A069-F9B386932B73}"/>
                </a:ext>
              </a:extLst>
            </p:cNvPr>
            <p:cNvSpPr txBox="1"/>
            <p:nvPr/>
          </p:nvSpPr>
          <p:spPr>
            <a:xfrm>
              <a:off x="6596062" y="795347"/>
              <a:ext cx="1766888" cy="323165"/>
            </a:xfrm>
            <a:prstGeom prst="rect">
              <a:avLst/>
            </a:prstGeom>
            <a:noFill/>
          </p:spPr>
          <p:txBody>
            <a:bodyPr wrap="square" rtlCol="0">
              <a:spAutoFit/>
            </a:bodyPr>
            <a:lstStyle/>
            <a:p>
              <a:r>
                <a:rPr lang="en-US" altLang="zh-CN" sz="1500" dirty="0">
                  <a:solidFill>
                    <a:srgbClr val="0070C0"/>
                  </a:solidFill>
                </a:rPr>
                <a:t>32% contrast</a:t>
              </a:r>
              <a:endParaRPr lang="zh-CN" altLang="en-US" sz="1500" dirty="0">
                <a:solidFill>
                  <a:srgbClr val="0070C0"/>
                </a:solidFill>
              </a:endParaRPr>
            </a:p>
          </p:txBody>
        </p:sp>
        <p:sp>
          <p:nvSpPr>
            <p:cNvPr id="7" name="文本框 6">
              <a:extLst>
                <a:ext uri="{FF2B5EF4-FFF2-40B4-BE49-F238E27FC236}">
                  <a16:creationId xmlns:a16="http://schemas.microsoft.com/office/drawing/2014/main" id="{E5CE6117-5392-4527-8CAE-6C83CECA375A}"/>
                </a:ext>
              </a:extLst>
            </p:cNvPr>
            <p:cNvSpPr txBox="1"/>
            <p:nvPr/>
          </p:nvSpPr>
          <p:spPr>
            <a:xfrm>
              <a:off x="3452811" y="3676649"/>
              <a:ext cx="1766888" cy="323165"/>
            </a:xfrm>
            <a:prstGeom prst="rect">
              <a:avLst/>
            </a:prstGeom>
            <a:noFill/>
          </p:spPr>
          <p:txBody>
            <a:bodyPr wrap="square" rtlCol="0">
              <a:spAutoFit/>
            </a:bodyPr>
            <a:lstStyle/>
            <a:p>
              <a:r>
                <a:rPr lang="en-US" altLang="zh-CN" sz="1500" dirty="0">
                  <a:solidFill>
                    <a:srgbClr val="0070C0"/>
                  </a:solidFill>
                </a:rPr>
                <a:t>100% contrast</a:t>
              </a:r>
              <a:endParaRPr lang="zh-CN" altLang="en-US" sz="1500" dirty="0">
                <a:solidFill>
                  <a:srgbClr val="0070C0"/>
                </a:solidFill>
              </a:endParaRPr>
            </a:p>
          </p:txBody>
        </p:sp>
      </p:grpSp>
      <p:sp>
        <p:nvSpPr>
          <p:cNvPr id="10" name="文本框 9">
            <a:extLst>
              <a:ext uri="{FF2B5EF4-FFF2-40B4-BE49-F238E27FC236}">
                <a16:creationId xmlns:a16="http://schemas.microsoft.com/office/drawing/2014/main" id="{94B234AF-09E4-46BB-B603-1D448FB68FF2}"/>
              </a:ext>
            </a:extLst>
          </p:cNvPr>
          <p:cNvSpPr txBox="1"/>
          <p:nvPr/>
        </p:nvSpPr>
        <p:spPr>
          <a:xfrm>
            <a:off x="117314" y="5612109"/>
            <a:ext cx="6404293" cy="1200329"/>
          </a:xfrm>
          <a:prstGeom prst="rect">
            <a:avLst/>
          </a:prstGeom>
          <a:noFill/>
        </p:spPr>
        <p:txBody>
          <a:bodyPr wrap="square">
            <a:spAutoFit/>
          </a:bodyPr>
          <a:lstStyle/>
          <a:p>
            <a:r>
              <a:rPr lang="en-US" altLang="zh-CN" dirty="0">
                <a:solidFill>
                  <a:srgbClr val="000000"/>
                </a:solidFill>
                <a:latin typeface="MinionPro-Regular"/>
              </a:rPr>
              <a:t>      L</a:t>
            </a:r>
            <a:r>
              <a:rPr lang="en-US" altLang="zh-CN" sz="1800" b="0" i="0" dirty="0">
                <a:solidFill>
                  <a:srgbClr val="000000"/>
                </a:solidFill>
                <a:effectLst/>
                <a:latin typeface="MinionPro-Regular"/>
              </a:rPr>
              <a:t>ikelihood functions decoded by the full-likelihood decoder exhibited </a:t>
            </a:r>
            <a:r>
              <a:rPr lang="en-US" altLang="zh-CN" sz="1800" b="1" i="0" dirty="0">
                <a:solidFill>
                  <a:srgbClr val="000000"/>
                </a:solidFill>
                <a:effectLst/>
                <a:latin typeface="MinionPro-Regular"/>
              </a:rPr>
              <a:t>the expected dependencies on the overt drivers of uncertainty such as contrast</a:t>
            </a:r>
            <a:r>
              <a:rPr lang="en-US" altLang="zh-CN" sz="1800" b="0" i="0" dirty="0">
                <a:solidFill>
                  <a:srgbClr val="000000"/>
                </a:solidFill>
                <a:effectLst/>
                <a:latin typeface="MinionPro-Regular"/>
              </a:rPr>
              <a:t>: the width of the likelihood function was higher at lower contrast</a:t>
            </a:r>
            <a:r>
              <a:rPr lang="en-US" altLang="zh-CN" dirty="0">
                <a:solidFill>
                  <a:srgbClr val="000000"/>
                </a:solidFill>
                <a:latin typeface="MinionPro-Regular"/>
              </a:rPr>
              <a:t>.</a:t>
            </a:r>
            <a:endParaRPr lang="zh-CN" altLang="en-US" dirty="0"/>
          </a:p>
        </p:txBody>
      </p:sp>
      <p:pic>
        <p:nvPicPr>
          <p:cNvPr id="9" name="图片 8">
            <a:extLst>
              <a:ext uri="{FF2B5EF4-FFF2-40B4-BE49-F238E27FC236}">
                <a16:creationId xmlns:a16="http://schemas.microsoft.com/office/drawing/2014/main" id="{8BAF3548-A536-4D90-8920-4C63C93897B6}"/>
              </a:ext>
            </a:extLst>
          </p:cNvPr>
          <p:cNvPicPr>
            <a:picLocks noChangeAspect="1"/>
          </p:cNvPicPr>
          <p:nvPr/>
        </p:nvPicPr>
        <p:blipFill>
          <a:blip r:embed="rId4"/>
          <a:stretch>
            <a:fillRect/>
          </a:stretch>
        </p:blipFill>
        <p:spPr>
          <a:xfrm>
            <a:off x="6521607" y="1130100"/>
            <a:ext cx="5548473" cy="2413174"/>
          </a:xfrm>
          <a:prstGeom prst="rect">
            <a:avLst/>
          </a:prstGeom>
        </p:spPr>
      </p:pic>
      <p:sp>
        <p:nvSpPr>
          <p:cNvPr id="2" name="文本框 1">
            <a:extLst>
              <a:ext uri="{FF2B5EF4-FFF2-40B4-BE49-F238E27FC236}">
                <a16:creationId xmlns:a16="http://schemas.microsoft.com/office/drawing/2014/main" id="{A532A726-C361-414F-9971-F25F1E9A821C}"/>
              </a:ext>
            </a:extLst>
          </p:cNvPr>
          <p:cNvSpPr txBox="1"/>
          <p:nvPr/>
        </p:nvSpPr>
        <p:spPr>
          <a:xfrm>
            <a:off x="6664402" y="3855828"/>
            <a:ext cx="5405677" cy="2862322"/>
          </a:xfrm>
          <a:prstGeom prst="rect">
            <a:avLst/>
          </a:prstGeom>
          <a:noFill/>
        </p:spPr>
        <p:txBody>
          <a:bodyPr wrap="square" rtlCol="0">
            <a:spAutoFit/>
          </a:bodyPr>
          <a:lstStyle/>
          <a:p>
            <a:r>
              <a:rPr lang="en-US" altLang="zh-CN" sz="1800" b="0" i="0" dirty="0">
                <a:solidFill>
                  <a:srgbClr val="000000"/>
                </a:solidFill>
                <a:effectLst/>
                <a:latin typeface="Whitney-Book"/>
              </a:rPr>
              <a:t>      The trial log-likelihood difference between the full-likelihood and fixed-uncertainty models was significant for both monkeys. </a:t>
            </a:r>
          </a:p>
          <a:p>
            <a:r>
              <a:rPr lang="en-US" altLang="zh-CN" dirty="0">
                <a:solidFill>
                  <a:srgbClr val="000000"/>
                </a:solidFill>
                <a:latin typeface="Whitney-Book"/>
              </a:rPr>
              <a:t>      </a:t>
            </a:r>
            <a:r>
              <a:rPr lang="en-US" altLang="zh-CN" sz="1800" b="0" i="0" dirty="0">
                <a:solidFill>
                  <a:srgbClr val="000000"/>
                </a:solidFill>
                <a:effectLst/>
                <a:latin typeface="Whitney-Book"/>
              </a:rPr>
              <a:t>This result shows that the </a:t>
            </a:r>
            <a:r>
              <a:rPr lang="en-US" altLang="zh-CN" sz="1800" b="1" i="0" dirty="0">
                <a:solidFill>
                  <a:srgbClr val="000000"/>
                </a:solidFill>
                <a:effectLst/>
                <a:latin typeface="Whitney-Book"/>
              </a:rPr>
              <a:t>trial-by-trial fluctuations in the shape of the likelihood function are informative about the monkey’s trial-by-trial decisions</a:t>
            </a:r>
            <a:r>
              <a:rPr lang="en-US" altLang="zh-CN" sz="1800" b="0" i="0" dirty="0">
                <a:solidFill>
                  <a:srgbClr val="000000"/>
                </a:solidFill>
                <a:effectLst/>
                <a:latin typeface="Whitney-Book"/>
              </a:rPr>
              <a:t>, demonstrating that </a:t>
            </a:r>
            <a:r>
              <a:rPr lang="en-US" altLang="zh-CN" sz="1800" b="1" i="0" dirty="0">
                <a:solidFill>
                  <a:srgbClr val="000000"/>
                </a:solidFill>
                <a:effectLst/>
                <a:latin typeface="Whitney-Book"/>
              </a:rPr>
              <a:t>decision-relevant sensory uncertainty information is contained in population responses </a:t>
            </a:r>
            <a:r>
              <a:rPr lang="en-US" altLang="zh-CN" sz="1800" i="0" dirty="0">
                <a:solidFill>
                  <a:srgbClr val="000000"/>
                </a:solidFill>
                <a:effectLst/>
                <a:latin typeface="Whitney-Book"/>
              </a:rPr>
              <a:t>that can be captured by the shape of the full likelihood function. </a:t>
            </a:r>
            <a:endParaRPr lang="zh-CN" altLang="en-US" dirty="0"/>
          </a:p>
        </p:txBody>
      </p:sp>
    </p:spTree>
    <p:extLst>
      <p:ext uri="{BB962C8B-B14F-4D97-AF65-F5344CB8AC3E}">
        <p14:creationId xmlns:p14="http://schemas.microsoft.com/office/powerpoint/2010/main" val="220118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133EE4-E432-400B-8157-3D6FDC23B092}"/>
              </a:ext>
            </a:extLst>
          </p:cNvPr>
          <p:cNvPicPr>
            <a:picLocks noChangeAspect="1"/>
          </p:cNvPicPr>
          <p:nvPr/>
        </p:nvPicPr>
        <p:blipFill>
          <a:blip r:embed="rId3"/>
          <a:stretch>
            <a:fillRect/>
          </a:stretch>
        </p:blipFill>
        <p:spPr>
          <a:xfrm>
            <a:off x="6306502" y="1810385"/>
            <a:ext cx="5781675" cy="2514600"/>
          </a:xfrm>
          <a:prstGeom prst="rect">
            <a:avLst/>
          </a:prstGeom>
        </p:spPr>
      </p:pic>
      <p:pic>
        <p:nvPicPr>
          <p:cNvPr id="5" name="图片 4">
            <a:extLst>
              <a:ext uri="{FF2B5EF4-FFF2-40B4-BE49-F238E27FC236}">
                <a16:creationId xmlns:a16="http://schemas.microsoft.com/office/drawing/2014/main" id="{00755252-097C-4353-93C4-F0A65622BF7F}"/>
              </a:ext>
            </a:extLst>
          </p:cNvPr>
          <p:cNvPicPr>
            <a:picLocks noChangeAspect="1"/>
          </p:cNvPicPr>
          <p:nvPr/>
        </p:nvPicPr>
        <p:blipFill>
          <a:blip r:embed="rId4"/>
          <a:stretch>
            <a:fillRect/>
          </a:stretch>
        </p:blipFill>
        <p:spPr>
          <a:xfrm>
            <a:off x="433387" y="1657985"/>
            <a:ext cx="5153025" cy="2667000"/>
          </a:xfrm>
          <a:prstGeom prst="rect">
            <a:avLst/>
          </a:prstGeom>
        </p:spPr>
      </p:pic>
      <p:sp>
        <p:nvSpPr>
          <p:cNvPr id="6" name="文本框 5">
            <a:extLst>
              <a:ext uri="{FF2B5EF4-FFF2-40B4-BE49-F238E27FC236}">
                <a16:creationId xmlns:a16="http://schemas.microsoft.com/office/drawing/2014/main" id="{059C7878-FB15-4527-BA13-BC55D7093729}"/>
              </a:ext>
            </a:extLst>
          </p:cNvPr>
          <p:cNvSpPr txBox="1"/>
          <p:nvPr/>
        </p:nvSpPr>
        <p:spPr>
          <a:xfrm>
            <a:off x="433387" y="637105"/>
            <a:ext cx="5510213" cy="400110"/>
          </a:xfrm>
          <a:prstGeom prst="rect">
            <a:avLst/>
          </a:prstGeom>
          <a:noFill/>
        </p:spPr>
        <p:txBody>
          <a:bodyPr wrap="square" rtlCol="0">
            <a:spAutoFit/>
          </a:bodyPr>
          <a:lstStyle/>
          <a:p>
            <a:r>
              <a:rPr lang="zh-CN" altLang="en-US" sz="2000" dirty="0"/>
              <a:t>打乱似然函数的形状对模型的预测表现有影响：</a:t>
            </a:r>
          </a:p>
        </p:txBody>
      </p:sp>
      <p:sp>
        <p:nvSpPr>
          <p:cNvPr id="7" name="文本框 6">
            <a:extLst>
              <a:ext uri="{FF2B5EF4-FFF2-40B4-BE49-F238E27FC236}">
                <a16:creationId xmlns:a16="http://schemas.microsoft.com/office/drawing/2014/main" id="{0FD1D22F-94F2-4CB1-8A70-3C68F1E0787A}"/>
              </a:ext>
            </a:extLst>
          </p:cNvPr>
          <p:cNvSpPr txBox="1"/>
          <p:nvPr/>
        </p:nvSpPr>
        <p:spPr>
          <a:xfrm>
            <a:off x="596673" y="4622589"/>
            <a:ext cx="10256385" cy="1477328"/>
          </a:xfrm>
          <a:prstGeom prst="rect">
            <a:avLst/>
          </a:prstGeom>
          <a:noFill/>
        </p:spPr>
        <p:txBody>
          <a:bodyPr wrap="square">
            <a:spAutoFit/>
          </a:bodyPr>
          <a:lstStyle/>
          <a:p>
            <a:r>
              <a:rPr lang="en-US" altLang="zh-CN" dirty="0"/>
              <a:t>      The shuffling of the likelihood function shapes abolished the improvement in prediction performance that the full-likelihood model had over the fixed-uncertainty model. </a:t>
            </a:r>
          </a:p>
          <a:p>
            <a:endParaRPr lang="en-US" altLang="zh-CN" dirty="0"/>
          </a:p>
          <a:p>
            <a:r>
              <a:rPr lang="en-US" altLang="zh-CN" dirty="0"/>
              <a:t>      </a:t>
            </a:r>
            <a:r>
              <a:rPr lang="en-US" altLang="zh-CN" b="1" dirty="0"/>
              <a:t>The trial-by-trial likelihood function decoded from the population represents behaviorally relevant stimulus uncertainty information</a:t>
            </a:r>
            <a:r>
              <a:rPr lang="en-US" altLang="zh-CN" dirty="0"/>
              <a:t>, even when conditioned on the stimulus.</a:t>
            </a:r>
            <a:endParaRPr lang="zh-CN" altLang="en-US" dirty="0"/>
          </a:p>
        </p:txBody>
      </p:sp>
    </p:spTree>
    <p:extLst>
      <p:ext uri="{BB962C8B-B14F-4D97-AF65-F5344CB8AC3E}">
        <p14:creationId xmlns:p14="http://schemas.microsoft.com/office/powerpoint/2010/main" val="121558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E4FF653-3564-47AF-9342-D542DF57FC50}"/>
              </a:ext>
            </a:extLst>
          </p:cNvPr>
          <p:cNvPicPr>
            <a:picLocks noChangeAspect="1"/>
          </p:cNvPicPr>
          <p:nvPr/>
        </p:nvPicPr>
        <p:blipFill>
          <a:blip r:embed="rId2"/>
          <a:stretch>
            <a:fillRect/>
          </a:stretch>
        </p:blipFill>
        <p:spPr>
          <a:xfrm>
            <a:off x="5137378" y="379959"/>
            <a:ext cx="6519862" cy="6145996"/>
          </a:xfrm>
          <a:prstGeom prst="rect">
            <a:avLst/>
          </a:prstGeom>
        </p:spPr>
      </p:pic>
      <p:sp>
        <p:nvSpPr>
          <p:cNvPr id="4" name="文本框 3">
            <a:extLst>
              <a:ext uri="{FF2B5EF4-FFF2-40B4-BE49-F238E27FC236}">
                <a16:creationId xmlns:a16="http://schemas.microsoft.com/office/drawing/2014/main" id="{79477BDA-9F7F-4F47-AE7B-C67C8AAD2960}"/>
              </a:ext>
            </a:extLst>
          </p:cNvPr>
          <p:cNvSpPr txBox="1"/>
          <p:nvPr/>
        </p:nvSpPr>
        <p:spPr>
          <a:xfrm>
            <a:off x="433387" y="179904"/>
            <a:ext cx="3981451" cy="400110"/>
          </a:xfrm>
          <a:prstGeom prst="rect">
            <a:avLst/>
          </a:prstGeom>
          <a:noFill/>
        </p:spPr>
        <p:txBody>
          <a:bodyPr wrap="square" rtlCol="0">
            <a:spAutoFit/>
          </a:bodyPr>
          <a:lstStyle/>
          <a:p>
            <a:r>
              <a:rPr lang="zh-CN" altLang="en-US" sz="2000" b="1" dirty="0"/>
              <a:t>归因分析：</a:t>
            </a:r>
          </a:p>
        </p:txBody>
      </p:sp>
      <p:sp>
        <p:nvSpPr>
          <p:cNvPr id="5" name="文本框 4">
            <a:extLst>
              <a:ext uri="{FF2B5EF4-FFF2-40B4-BE49-F238E27FC236}">
                <a16:creationId xmlns:a16="http://schemas.microsoft.com/office/drawing/2014/main" id="{DA83CD90-E161-4701-A920-62A8E9396B49}"/>
              </a:ext>
            </a:extLst>
          </p:cNvPr>
          <p:cNvSpPr txBox="1"/>
          <p:nvPr/>
        </p:nvSpPr>
        <p:spPr>
          <a:xfrm>
            <a:off x="416536" y="3440129"/>
            <a:ext cx="4359572" cy="2585323"/>
          </a:xfrm>
          <a:prstGeom prst="rect">
            <a:avLst/>
          </a:prstGeom>
          <a:noFill/>
        </p:spPr>
        <p:txBody>
          <a:bodyPr wrap="square">
            <a:spAutoFit/>
          </a:bodyPr>
          <a:lstStyle/>
          <a:p>
            <a:r>
              <a:rPr lang="en-US" altLang="zh-CN" dirty="0"/>
              <a:t>      Across all contrast sessions from both monkeys, </a:t>
            </a:r>
            <a:r>
              <a:rPr lang="en-US" altLang="zh-CN" dirty="0" err="1"/>
              <a:t>A</a:t>
            </a:r>
            <a:r>
              <a:rPr lang="en-US" altLang="zh-CN" baseline="-25000" dirty="0" err="1"/>
              <a:t>μ</a:t>
            </a:r>
            <a:r>
              <a:rPr lang="en-US" altLang="zh-CN" dirty="0"/>
              <a:t> was strongly positively correlated with </a:t>
            </a:r>
            <a:r>
              <a:rPr lang="en-US" altLang="zh-CN" dirty="0" err="1"/>
              <a:t>A</a:t>
            </a:r>
            <a:r>
              <a:rPr lang="en-US" altLang="zh-CN" baseline="-25000" dirty="0" err="1"/>
              <a:t>σ</a:t>
            </a:r>
            <a:r>
              <a:rPr lang="en-US" altLang="zh-CN" dirty="0"/>
              <a:t> regardless of the exact attribution method used, </a:t>
            </a:r>
            <a:r>
              <a:rPr lang="en-US" altLang="zh-CN" b="1" dirty="0"/>
              <a:t>suggesting that the highly overlapping subpopulations are involved in encoding both the point estimate and the uncertainty of the likelihood function</a:t>
            </a:r>
            <a:r>
              <a:rPr lang="en-US" altLang="zh-CN" dirty="0"/>
              <a:t>, as we hypothesized would be the case.</a:t>
            </a:r>
            <a:endParaRPr lang="zh-CN" altLang="en-US" dirty="0"/>
          </a:p>
        </p:txBody>
      </p:sp>
      <p:pic>
        <p:nvPicPr>
          <p:cNvPr id="6" name="图片 5">
            <a:extLst>
              <a:ext uri="{FF2B5EF4-FFF2-40B4-BE49-F238E27FC236}">
                <a16:creationId xmlns:a16="http://schemas.microsoft.com/office/drawing/2014/main" id="{7218FDF1-FDD9-40E3-A5B6-0E9C68242356}"/>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1120979" y="787846"/>
            <a:ext cx="2606266" cy="1447925"/>
          </a:xfrm>
          <a:prstGeom prst="rect">
            <a:avLst/>
          </a:prstGeom>
        </p:spPr>
      </p:pic>
      <p:pic>
        <p:nvPicPr>
          <p:cNvPr id="7" name="图片 6">
            <a:extLst>
              <a:ext uri="{FF2B5EF4-FFF2-40B4-BE49-F238E27FC236}">
                <a16:creationId xmlns:a16="http://schemas.microsoft.com/office/drawing/2014/main" id="{79B8A6D9-9BB4-436D-BAE0-5EF5364E779D}"/>
              </a:ext>
            </a:extLst>
          </p:cNvPr>
          <p:cNvPicPr>
            <a:picLocks noChangeAspect="1"/>
          </p:cNvPicPr>
          <p:nvPr/>
        </p:nvPicPr>
        <p:blipFill>
          <a:blip r:embed="rId4"/>
          <a:stretch>
            <a:fillRect/>
          </a:stretch>
        </p:blipFill>
        <p:spPr>
          <a:xfrm>
            <a:off x="1008969" y="2372183"/>
            <a:ext cx="1857375" cy="704850"/>
          </a:xfrm>
          <a:prstGeom prst="rect">
            <a:avLst/>
          </a:prstGeom>
        </p:spPr>
      </p:pic>
      <p:pic>
        <p:nvPicPr>
          <p:cNvPr id="9" name="图片 8">
            <a:extLst>
              <a:ext uri="{FF2B5EF4-FFF2-40B4-BE49-F238E27FC236}">
                <a16:creationId xmlns:a16="http://schemas.microsoft.com/office/drawing/2014/main" id="{E3053CB7-65EC-4629-8E65-7BF2EAFBB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6083" y="2598867"/>
            <a:ext cx="868755" cy="251482"/>
          </a:xfrm>
          <a:prstGeom prst="rect">
            <a:avLst/>
          </a:prstGeom>
        </p:spPr>
      </p:pic>
    </p:spTree>
    <p:extLst>
      <p:ext uri="{BB962C8B-B14F-4D97-AF65-F5344CB8AC3E}">
        <p14:creationId xmlns:p14="http://schemas.microsoft.com/office/powerpoint/2010/main" val="3309191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A46BED-427B-403F-A1FC-7413B091878A}"/>
              </a:ext>
            </a:extLst>
          </p:cNvPr>
          <p:cNvPicPr>
            <a:picLocks noChangeAspect="1"/>
          </p:cNvPicPr>
          <p:nvPr/>
        </p:nvPicPr>
        <p:blipFill>
          <a:blip r:embed="rId3"/>
          <a:stretch>
            <a:fillRect/>
          </a:stretch>
        </p:blipFill>
        <p:spPr>
          <a:xfrm>
            <a:off x="3181351" y="300925"/>
            <a:ext cx="6386512" cy="5061650"/>
          </a:xfrm>
          <a:prstGeom prst="rect">
            <a:avLst/>
          </a:prstGeom>
        </p:spPr>
      </p:pic>
      <p:pic>
        <p:nvPicPr>
          <p:cNvPr id="5" name="图片 4">
            <a:extLst>
              <a:ext uri="{FF2B5EF4-FFF2-40B4-BE49-F238E27FC236}">
                <a16:creationId xmlns:a16="http://schemas.microsoft.com/office/drawing/2014/main" id="{A985CE0F-814E-442A-850F-B069F88B66E3}"/>
              </a:ext>
            </a:extLst>
          </p:cNvPr>
          <p:cNvPicPr>
            <a:picLocks noChangeAspect="1"/>
          </p:cNvPicPr>
          <p:nvPr/>
        </p:nvPicPr>
        <p:blipFill>
          <a:blip r:embed="rId4"/>
          <a:stretch>
            <a:fillRect/>
          </a:stretch>
        </p:blipFill>
        <p:spPr>
          <a:xfrm>
            <a:off x="871537" y="5524500"/>
            <a:ext cx="10067925" cy="895350"/>
          </a:xfrm>
          <a:prstGeom prst="rect">
            <a:avLst/>
          </a:prstGeom>
        </p:spPr>
      </p:pic>
    </p:spTree>
    <p:extLst>
      <p:ext uri="{BB962C8B-B14F-4D97-AF65-F5344CB8AC3E}">
        <p14:creationId xmlns:p14="http://schemas.microsoft.com/office/powerpoint/2010/main" val="224775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69F660-6DED-4EEF-87E6-07DDAF1ECB52}"/>
              </a:ext>
            </a:extLst>
          </p:cNvPr>
          <p:cNvSpPr txBox="1"/>
          <p:nvPr/>
        </p:nvSpPr>
        <p:spPr>
          <a:xfrm>
            <a:off x="433387" y="745961"/>
            <a:ext cx="3981451" cy="400110"/>
          </a:xfrm>
          <a:prstGeom prst="rect">
            <a:avLst/>
          </a:prstGeom>
          <a:noFill/>
        </p:spPr>
        <p:txBody>
          <a:bodyPr wrap="square" rtlCol="0">
            <a:spAutoFit/>
          </a:bodyPr>
          <a:lstStyle/>
          <a:p>
            <a:r>
              <a:rPr lang="zh-CN" altLang="en-US" sz="2000" b="1" dirty="0"/>
              <a:t>结论：</a:t>
            </a:r>
          </a:p>
        </p:txBody>
      </p:sp>
      <p:sp>
        <p:nvSpPr>
          <p:cNvPr id="4" name="文本框 3">
            <a:extLst>
              <a:ext uri="{FF2B5EF4-FFF2-40B4-BE49-F238E27FC236}">
                <a16:creationId xmlns:a16="http://schemas.microsoft.com/office/drawing/2014/main" id="{4B610D41-01AB-4A4A-B725-45070FAE2B6F}"/>
              </a:ext>
            </a:extLst>
          </p:cNvPr>
          <p:cNvSpPr txBox="1"/>
          <p:nvPr/>
        </p:nvSpPr>
        <p:spPr>
          <a:xfrm>
            <a:off x="760639" y="2039730"/>
            <a:ext cx="10229850" cy="1477328"/>
          </a:xfrm>
          <a:prstGeom prst="rect">
            <a:avLst/>
          </a:prstGeom>
          <a:noFill/>
        </p:spPr>
        <p:txBody>
          <a:bodyPr wrap="square">
            <a:spAutoFit/>
          </a:bodyPr>
          <a:lstStyle/>
          <a:p>
            <a:r>
              <a:rPr lang="en-US" altLang="zh-CN" dirty="0"/>
              <a:t> 	</a:t>
            </a:r>
            <a:r>
              <a:rPr lang="en-US" altLang="zh-CN" dirty="0">
                <a:solidFill>
                  <a:srgbClr val="0070C0"/>
                </a:solidFill>
              </a:rPr>
              <a:t>Using the trial-to-trial changes in the shape of the likelihood function allowed us to better predict the behavior</a:t>
            </a:r>
            <a:r>
              <a:rPr lang="en-US" altLang="zh-CN" dirty="0"/>
              <a:t> than using a likelihood function with a fixed shape shifted by a point estimate. </a:t>
            </a:r>
          </a:p>
          <a:p>
            <a:r>
              <a:rPr lang="en-US" altLang="zh-CN" dirty="0"/>
              <a:t>	</a:t>
            </a:r>
          </a:p>
          <a:p>
            <a:r>
              <a:rPr lang="en-US" altLang="zh-CN" dirty="0"/>
              <a:t>	In</a:t>
            </a:r>
            <a:r>
              <a:rPr lang="zh-CN" altLang="en-US" dirty="0"/>
              <a:t> </a:t>
            </a:r>
            <a:r>
              <a:rPr lang="en-US" altLang="zh-CN" dirty="0"/>
              <a:t>perceptual decision-making, </a:t>
            </a:r>
            <a:r>
              <a:rPr lang="en-US" altLang="zh-CN" dirty="0">
                <a:solidFill>
                  <a:srgbClr val="0070C0"/>
                </a:solidFill>
              </a:rPr>
              <a:t>the same cortical population that encodes a sensory variable also encodes its trial-by-trial sensory uncertainty information</a:t>
            </a:r>
            <a:r>
              <a:rPr lang="en-US" altLang="zh-CN" dirty="0"/>
              <a:t>.</a:t>
            </a:r>
            <a:endParaRPr lang="zh-CN" altLang="en-US" dirty="0"/>
          </a:p>
        </p:txBody>
      </p:sp>
    </p:spTree>
    <p:extLst>
      <p:ext uri="{BB962C8B-B14F-4D97-AF65-F5344CB8AC3E}">
        <p14:creationId xmlns:p14="http://schemas.microsoft.com/office/powerpoint/2010/main" val="159350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8706CBE-C457-4F46-9BD9-8218765ED31C}"/>
              </a:ext>
            </a:extLst>
          </p:cNvPr>
          <p:cNvSpPr txBox="1">
            <a:spLocks/>
          </p:cNvSpPr>
          <p:nvPr/>
        </p:nvSpPr>
        <p:spPr>
          <a:xfrm>
            <a:off x="632746" y="241700"/>
            <a:ext cx="10859167" cy="101313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tx1"/>
                </a:solidFill>
              </a:rPr>
              <a:t>研究目的：</a:t>
            </a:r>
            <a:r>
              <a:rPr lang="zh-CN" altLang="en-US" sz="1800" dirty="0">
                <a:solidFill>
                  <a:schemeClr val="tx1"/>
                </a:solidFill>
              </a:rPr>
              <a:t>利用贝叶斯方法和</a:t>
            </a:r>
            <a:r>
              <a:rPr lang="en-US" altLang="zh-CN" sz="1800" dirty="0">
                <a:solidFill>
                  <a:schemeClr val="tx1"/>
                </a:solidFill>
              </a:rPr>
              <a:t>DNN</a:t>
            </a:r>
            <a:r>
              <a:rPr lang="zh-CN" altLang="en-US" sz="1800" dirty="0">
                <a:solidFill>
                  <a:schemeClr val="tx1"/>
                </a:solidFill>
              </a:rPr>
              <a:t>等计算模型探究不确定性编码的脑科学证据。</a:t>
            </a:r>
          </a:p>
        </p:txBody>
      </p:sp>
      <p:pic>
        <p:nvPicPr>
          <p:cNvPr id="3" name="图片 2">
            <a:extLst>
              <a:ext uri="{FF2B5EF4-FFF2-40B4-BE49-F238E27FC236}">
                <a16:creationId xmlns:a16="http://schemas.microsoft.com/office/drawing/2014/main" id="{083B4D9E-08F4-43AD-A7D2-A7FEA3C81EE3}"/>
              </a:ext>
            </a:extLst>
          </p:cNvPr>
          <p:cNvPicPr>
            <a:picLocks noChangeAspect="1"/>
          </p:cNvPicPr>
          <p:nvPr/>
        </p:nvPicPr>
        <p:blipFill>
          <a:blip r:embed="rId3"/>
          <a:stretch>
            <a:fillRect/>
          </a:stretch>
        </p:blipFill>
        <p:spPr>
          <a:xfrm>
            <a:off x="362666" y="1945392"/>
            <a:ext cx="11466667" cy="4457143"/>
          </a:xfrm>
          <a:prstGeom prst="rect">
            <a:avLst/>
          </a:prstGeom>
        </p:spPr>
      </p:pic>
      <p:sp>
        <p:nvSpPr>
          <p:cNvPr id="4" name="文本框 3">
            <a:extLst>
              <a:ext uri="{FF2B5EF4-FFF2-40B4-BE49-F238E27FC236}">
                <a16:creationId xmlns:a16="http://schemas.microsoft.com/office/drawing/2014/main" id="{91E62F78-15EB-432D-B5E5-C359142C8D05}"/>
              </a:ext>
            </a:extLst>
          </p:cNvPr>
          <p:cNvSpPr txBox="1"/>
          <p:nvPr/>
        </p:nvSpPr>
        <p:spPr>
          <a:xfrm>
            <a:off x="1763378" y="1192360"/>
            <a:ext cx="7109639" cy="646331"/>
          </a:xfrm>
          <a:prstGeom prst="rect">
            <a:avLst/>
          </a:prstGeom>
          <a:noFill/>
        </p:spPr>
        <p:txBody>
          <a:bodyPr wrap="none" rtlCol="0">
            <a:spAutoFit/>
          </a:bodyPr>
          <a:lstStyle/>
          <a:p>
            <a:r>
              <a:rPr lang="zh-CN" altLang="en-US" b="1" dirty="0"/>
              <a:t>核心问题：</a:t>
            </a:r>
            <a:r>
              <a:rPr lang="zh-CN" altLang="en-US" dirty="0"/>
              <a:t>探索编码某个状态的脑区是否也编码该状态的不确定性。</a:t>
            </a:r>
            <a:endParaRPr lang="en-US" altLang="zh-CN" dirty="0"/>
          </a:p>
          <a:p>
            <a:r>
              <a:rPr lang="en-US" altLang="zh-CN" dirty="0"/>
              <a:t>	    </a:t>
            </a:r>
            <a:r>
              <a:rPr lang="zh-CN" altLang="en-US" dirty="0"/>
              <a:t>大脑是否会在决策中使用这一不确定性信息。</a:t>
            </a:r>
          </a:p>
        </p:txBody>
      </p:sp>
    </p:spTree>
    <p:extLst>
      <p:ext uri="{BB962C8B-B14F-4D97-AF65-F5344CB8AC3E}">
        <p14:creationId xmlns:p14="http://schemas.microsoft.com/office/powerpoint/2010/main" val="195052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8AEF49-BE7D-4133-8B07-3293C412250F}"/>
              </a:ext>
            </a:extLst>
          </p:cNvPr>
          <p:cNvPicPr>
            <a:picLocks noChangeAspect="1"/>
          </p:cNvPicPr>
          <p:nvPr/>
        </p:nvPicPr>
        <p:blipFill>
          <a:blip r:embed="rId3"/>
          <a:stretch>
            <a:fillRect/>
          </a:stretch>
        </p:blipFill>
        <p:spPr>
          <a:xfrm>
            <a:off x="1157288" y="1590675"/>
            <a:ext cx="9544050" cy="3543300"/>
          </a:xfrm>
          <a:prstGeom prst="rect">
            <a:avLst/>
          </a:prstGeom>
        </p:spPr>
      </p:pic>
      <p:sp>
        <p:nvSpPr>
          <p:cNvPr id="4" name="文本框 3">
            <a:extLst>
              <a:ext uri="{FF2B5EF4-FFF2-40B4-BE49-F238E27FC236}">
                <a16:creationId xmlns:a16="http://schemas.microsoft.com/office/drawing/2014/main" id="{EC566FF1-BF69-4BBC-9873-E569D2639BE8}"/>
              </a:ext>
            </a:extLst>
          </p:cNvPr>
          <p:cNvSpPr txBox="1"/>
          <p:nvPr/>
        </p:nvSpPr>
        <p:spPr>
          <a:xfrm>
            <a:off x="538163" y="365641"/>
            <a:ext cx="4324350" cy="400110"/>
          </a:xfrm>
          <a:prstGeom prst="rect">
            <a:avLst/>
          </a:prstGeom>
          <a:noFill/>
        </p:spPr>
        <p:txBody>
          <a:bodyPr wrap="square" rtlCol="0">
            <a:spAutoFit/>
          </a:bodyPr>
          <a:lstStyle/>
          <a:p>
            <a:r>
              <a:rPr lang="zh-CN" altLang="en-US" sz="2000" b="1" dirty="0"/>
              <a:t>猕猴实验任务：</a:t>
            </a:r>
            <a:r>
              <a:rPr lang="zh-CN" altLang="en-US" dirty="0"/>
              <a:t>朝向分类任务</a:t>
            </a:r>
          </a:p>
        </p:txBody>
      </p:sp>
      <p:sp>
        <p:nvSpPr>
          <p:cNvPr id="5" name="文本框 4">
            <a:extLst>
              <a:ext uri="{FF2B5EF4-FFF2-40B4-BE49-F238E27FC236}">
                <a16:creationId xmlns:a16="http://schemas.microsoft.com/office/drawing/2014/main" id="{AE8FBCD6-4882-4DFB-911F-9BA24718F3AD}"/>
              </a:ext>
            </a:extLst>
          </p:cNvPr>
          <p:cNvSpPr txBox="1"/>
          <p:nvPr/>
        </p:nvSpPr>
        <p:spPr>
          <a:xfrm>
            <a:off x="1076317" y="5486400"/>
            <a:ext cx="5114925" cy="646331"/>
          </a:xfrm>
          <a:prstGeom prst="rect">
            <a:avLst/>
          </a:prstGeom>
          <a:noFill/>
        </p:spPr>
        <p:txBody>
          <a:bodyPr wrap="square" rtlCol="0">
            <a:spAutoFit/>
          </a:bodyPr>
          <a:lstStyle/>
          <a:p>
            <a:r>
              <a:rPr lang="en-US" altLang="zh-CN" dirty="0"/>
              <a:t>        </a:t>
            </a:r>
            <a:r>
              <a:rPr lang="zh-CN" altLang="en-US" dirty="0"/>
              <a:t>两类光栅的朝向均服从高斯分布且均值相同，但标准差</a:t>
            </a:r>
            <a:r>
              <a:rPr lang="en-US" altLang="zh-CN" dirty="0"/>
              <a:t>(</a:t>
            </a:r>
            <a:r>
              <a:rPr lang="zh-CN" altLang="en-US" dirty="0"/>
              <a:t>即：不确定性</a:t>
            </a:r>
            <a:r>
              <a:rPr lang="en-US" altLang="zh-CN" dirty="0"/>
              <a:t>)</a:t>
            </a:r>
            <a:r>
              <a:rPr lang="zh-CN" altLang="en-US" dirty="0"/>
              <a:t>不同。</a:t>
            </a:r>
          </a:p>
        </p:txBody>
      </p:sp>
    </p:spTree>
    <p:extLst>
      <p:ext uri="{BB962C8B-B14F-4D97-AF65-F5344CB8AC3E}">
        <p14:creationId xmlns:p14="http://schemas.microsoft.com/office/powerpoint/2010/main" val="109103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DEB234-3F7C-4253-BD18-F64744FC6CCB}"/>
              </a:ext>
            </a:extLst>
          </p:cNvPr>
          <p:cNvPicPr>
            <a:picLocks noChangeAspect="1"/>
          </p:cNvPicPr>
          <p:nvPr/>
        </p:nvPicPr>
        <p:blipFill>
          <a:blip r:embed="rId3"/>
          <a:stretch>
            <a:fillRect/>
          </a:stretch>
        </p:blipFill>
        <p:spPr>
          <a:xfrm>
            <a:off x="1724025" y="808981"/>
            <a:ext cx="4081463" cy="2522713"/>
          </a:xfrm>
          <a:prstGeom prst="rect">
            <a:avLst/>
          </a:prstGeom>
        </p:spPr>
      </p:pic>
      <p:pic>
        <p:nvPicPr>
          <p:cNvPr id="5" name="图片 4">
            <a:extLst>
              <a:ext uri="{FF2B5EF4-FFF2-40B4-BE49-F238E27FC236}">
                <a16:creationId xmlns:a16="http://schemas.microsoft.com/office/drawing/2014/main" id="{8095C3D8-ED10-4263-BF41-A5FACE472E92}"/>
              </a:ext>
            </a:extLst>
          </p:cNvPr>
          <p:cNvPicPr>
            <a:picLocks noChangeAspect="1"/>
          </p:cNvPicPr>
          <p:nvPr/>
        </p:nvPicPr>
        <p:blipFill>
          <a:blip r:embed="rId4"/>
          <a:stretch>
            <a:fillRect/>
          </a:stretch>
        </p:blipFill>
        <p:spPr>
          <a:xfrm>
            <a:off x="695325" y="3705654"/>
            <a:ext cx="7720013" cy="2866595"/>
          </a:xfrm>
          <a:prstGeom prst="rect">
            <a:avLst/>
          </a:prstGeom>
        </p:spPr>
      </p:pic>
      <p:sp>
        <p:nvSpPr>
          <p:cNvPr id="6" name="文本框 5">
            <a:extLst>
              <a:ext uri="{FF2B5EF4-FFF2-40B4-BE49-F238E27FC236}">
                <a16:creationId xmlns:a16="http://schemas.microsoft.com/office/drawing/2014/main" id="{C7F002F3-898D-4677-B993-6F129E970261}"/>
              </a:ext>
            </a:extLst>
          </p:cNvPr>
          <p:cNvSpPr txBox="1"/>
          <p:nvPr/>
        </p:nvSpPr>
        <p:spPr>
          <a:xfrm>
            <a:off x="433388" y="179904"/>
            <a:ext cx="1757362" cy="400110"/>
          </a:xfrm>
          <a:prstGeom prst="rect">
            <a:avLst/>
          </a:prstGeom>
          <a:noFill/>
        </p:spPr>
        <p:txBody>
          <a:bodyPr wrap="square" rtlCol="0">
            <a:spAutoFit/>
          </a:bodyPr>
          <a:lstStyle/>
          <a:p>
            <a:r>
              <a:rPr lang="zh-CN" altLang="en-US" sz="2000" b="1" dirty="0"/>
              <a:t>猕猴行为表现：</a:t>
            </a:r>
          </a:p>
        </p:txBody>
      </p:sp>
      <p:sp>
        <p:nvSpPr>
          <p:cNvPr id="7" name="文本框 6">
            <a:extLst>
              <a:ext uri="{FF2B5EF4-FFF2-40B4-BE49-F238E27FC236}">
                <a16:creationId xmlns:a16="http://schemas.microsoft.com/office/drawing/2014/main" id="{FE965E9B-BF45-4A5C-A6AB-B58CCFFDB8D0}"/>
              </a:ext>
            </a:extLst>
          </p:cNvPr>
          <p:cNvSpPr txBox="1"/>
          <p:nvPr/>
        </p:nvSpPr>
        <p:spPr>
          <a:xfrm>
            <a:off x="9353550" y="4348163"/>
            <a:ext cx="2290762" cy="1200329"/>
          </a:xfrm>
          <a:prstGeom prst="rect">
            <a:avLst/>
          </a:prstGeom>
          <a:noFill/>
        </p:spPr>
        <p:txBody>
          <a:bodyPr wrap="square" rtlCol="0">
            <a:spAutoFit/>
          </a:bodyPr>
          <a:lstStyle/>
          <a:p>
            <a:r>
              <a:rPr lang="zh-CN" altLang="en-US" dirty="0"/>
              <a:t>        猕猴的心理测量曲线表明其分类表现同时受对比度和朝向影响。</a:t>
            </a:r>
          </a:p>
        </p:txBody>
      </p:sp>
      <p:pic>
        <p:nvPicPr>
          <p:cNvPr id="8" name="图片 7">
            <a:extLst>
              <a:ext uri="{FF2B5EF4-FFF2-40B4-BE49-F238E27FC236}">
                <a16:creationId xmlns:a16="http://schemas.microsoft.com/office/drawing/2014/main" id="{9E9EDEE2-417C-4AB4-8BBE-2A68C0B277E6}"/>
              </a:ext>
            </a:extLst>
          </p:cNvPr>
          <p:cNvPicPr>
            <a:picLocks noChangeAspect="1"/>
          </p:cNvPicPr>
          <p:nvPr/>
        </p:nvPicPr>
        <p:blipFill>
          <a:blip r:embed="rId5"/>
          <a:stretch>
            <a:fillRect/>
          </a:stretch>
        </p:blipFill>
        <p:spPr>
          <a:xfrm>
            <a:off x="6719888" y="906287"/>
            <a:ext cx="3843337" cy="2425407"/>
          </a:xfrm>
          <a:prstGeom prst="rect">
            <a:avLst/>
          </a:prstGeom>
        </p:spPr>
      </p:pic>
    </p:spTree>
    <p:extLst>
      <p:ext uri="{BB962C8B-B14F-4D97-AF65-F5344CB8AC3E}">
        <p14:creationId xmlns:p14="http://schemas.microsoft.com/office/powerpoint/2010/main" val="106380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B61CB9-2EB0-4F46-A7A3-AFB4AE5348E1}"/>
              </a:ext>
            </a:extLst>
          </p:cNvPr>
          <p:cNvSpPr txBox="1"/>
          <p:nvPr/>
        </p:nvSpPr>
        <p:spPr>
          <a:xfrm>
            <a:off x="433387" y="179904"/>
            <a:ext cx="2657475" cy="400110"/>
          </a:xfrm>
          <a:prstGeom prst="rect">
            <a:avLst/>
          </a:prstGeom>
          <a:noFill/>
        </p:spPr>
        <p:txBody>
          <a:bodyPr wrap="square" rtlCol="0">
            <a:spAutoFit/>
          </a:bodyPr>
          <a:lstStyle/>
          <a:p>
            <a:r>
              <a:rPr lang="zh-CN" altLang="en-US" sz="2000" b="1" dirty="0"/>
              <a:t>模型构建：</a:t>
            </a:r>
          </a:p>
        </p:txBody>
      </p:sp>
      <p:grpSp>
        <p:nvGrpSpPr>
          <p:cNvPr id="23" name="组合 22">
            <a:extLst>
              <a:ext uri="{FF2B5EF4-FFF2-40B4-BE49-F238E27FC236}">
                <a16:creationId xmlns:a16="http://schemas.microsoft.com/office/drawing/2014/main" id="{D2E4C7B5-71E9-4390-8D47-8737B617CCC4}"/>
              </a:ext>
            </a:extLst>
          </p:cNvPr>
          <p:cNvGrpSpPr/>
          <p:nvPr/>
        </p:nvGrpSpPr>
        <p:grpSpPr>
          <a:xfrm>
            <a:off x="1015507" y="623314"/>
            <a:ext cx="9972675" cy="5850432"/>
            <a:chOff x="1038225" y="407493"/>
            <a:chExt cx="9972675" cy="5850432"/>
          </a:xfrm>
        </p:grpSpPr>
        <p:grpSp>
          <p:nvGrpSpPr>
            <p:cNvPr id="20" name="组合 19">
              <a:extLst>
                <a:ext uri="{FF2B5EF4-FFF2-40B4-BE49-F238E27FC236}">
                  <a16:creationId xmlns:a16="http://schemas.microsoft.com/office/drawing/2014/main" id="{548A94CB-1B40-4946-86D6-2A04CDF34151}"/>
                </a:ext>
              </a:extLst>
            </p:cNvPr>
            <p:cNvGrpSpPr/>
            <p:nvPr/>
          </p:nvGrpSpPr>
          <p:grpSpPr>
            <a:xfrm>
              <a:off x="1038225" y="407493"/>
              <a:ext cx="9972675" cy="5845670"/>
              <a:chOff x="1038225" y="407493"/>
              <a:chExt cx="9972675" cy="5845670"/>
            </a:xfrm>
          </p:grpSpPr>
          <p:grpSp>
            <p:nvGrpSpPr>
              <p:cNvPr id="10" name="组合 9">
                <a:extLst>
                  <a:ext uri="{FF2B5EF4-FFF2-40B4-BE49-F238E27FC236}">
                    <a16:creationId xmlns:a16="http://schemas.microsoft.com/office/drawing/2014/main" id="{EC83BFCE-0643-481A-AB91-90A5B3AE3D9C}"/>
                  </a:ext>
                </a:extLst>
              </p:cNvPr>
              <p:cNvGrpSpPr/>
              <p:nvPr/>
            </p:nvGrpSpPr>
            <p:grpSpPr>
              <a:xfrm>
                <a:off x="1038225" y="407493"/>
                <a:ext cx="9972675" cy="5845670"/>
                <a:chOff x="1038225" y="407493"/>
                <a:chExt cx="9972675" cy="5845670"/>
              </a:xfrm>
            </p:grpSpPr>
            <p:grpSp>
              <p:nvGrpSpPr>
                <p:cNvPr id="8" name="组合 7">
                  <a:extLst>
                    <a:ext uri="{FF2B5EF4-FFF2-40B4-BE49-F238E27FC236}">
                      <a16:creationId xmlns:a16="http://schemas.microsoft.com/office/drawing/2014/main" id="{A1954216-C0C0-4651-B1BF-D940DBDA3560}"/>
                    </a:ext>
                  </a:extLst>
                </p:cNvPr>
                <p:cNvGrpSpPr/>
                <p:nvPr/>
              </p:nvGrpSpPr>
              <p:grpSpPr>
                <a:xfrm>
                  <a:off x="1038225" y="407493"/>
                  <a:ext cx="9972675" cy="5845670"/>
                  <a:chOff x="1038225" y="407493"/>
                  <a:chExt cx="9972675" cy="5845670"/>
                </a:xfrm>
              </p:grpSpPr>
              <p:grpSp>
                <p:nvGrpSpPr>
                  <p:cNvPr id="6" name="组合 5">
                    <a:extLst>
                      <a:ext uri="{FF2B5EF4-FFF2-40B4-BE49-F238E27FC236}">
                        <a16:creationId xmlns:a16="http://schemas.microsoft.com/office/drawing/2014/main" id="{B7BF334F-11F8-4C5A-9A5B-CDC3400C8ADC}"/>
                      </a:ext>
                    </a:extLst>
                  </p:cNvPr>
                  <p:cNvGrpSpPr/>
                  <p:nvPr/>
                </p:nvGrpSpPr>
                <p:grpSpPr>
                  <a:xfrm>
                    <a:off x="1038225" y="766763"/>
                    <a:ext cx="9972675" cy="5486400"/>
                    <a:chOff x="1038225" y="766763"/>
                    <a:chExt cx="9972675" cy="5486400"/>
                  </a:xfrm>
                </p:grpSpPr>
                <p:pic>
                  <p:nvPicPr>
                    <p:cNvPr id="4" name="图片 3">
                      <a:extLst>
                        <a:ext uri="{FF2B5EF4-FFF2-40B4-BE49-F238E27FC236}">
                          <a16:creationId xmlns:a16="http://schemas.microsoft.com/office/drawing/2014/main" id="{8DC5A89F-05A2-4558-AB83-EF8BBDC8C6E6}"/>
                        </a:ext>
                      </a:extLst>
                    </p:cNvPr>
                    <p:cNvPicPr>
                      <a:picLocks noChangeAspect="1"/>
                    </p:cNvPicPr>
                    <p:nvPr/>
                  </p:nvPicPr>
                  <p:blipFill>
                    <a:blip r:embed="rId3"/>
                    <a:stretch>
                      <a:fillRect/>
                    </a:stretch>
                  </p:blipFill>
                  <p:spPr>
                    <a:xfrm>
                      <a:off x="1038225" y="766763"/>
                      <a:ext cx="9972675" cy="5486400"/>
                    </a:xfrm>
                    <a:prstGeom prst="rect">
                      <a:avLst/>
                    </a:prstGeom>
                  </p:spPr>
                </p:pic>
                <p:sp>
                  <p:nvSpPr>
                    <p:cNvPr id="5" name="矩形 4">
                      <a:extLst>
                        <a:ext uri="{FF2B5EF4-FFF2-40B4-BE49-F238E27FC236}">
                          <a16:creationId xmlns:a16="http://schemas.microsoft.com/office/drawing/2014/main" id="{4A216E25-3FF4-49C1-BFC9-1ACF9200097A}"/>
                        </a:ext>
                      </a:extLst>
                    </p:cNvPr>
                    <p:cNvSpPr/>
                    <p:nvPr/>
                  </p:nvSpPr>
                  <p:spPr>
                    <a:xfrm>
                      <a:off x="4652963" y="871531"/>
                      <a:ext cx="1081087" cy="2028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8F9FC015-73B8-4D5B-8084-8DB964384DD4}"/>
                      </a:ext>
                    </a:extLst>
                  </p:cNvPr>
                  <p:cNvSpPr txBox="1"/>
                  <p:nvPr/>
                </p:nvSpPr>
                <p:spPr>
                  <a:xfrm>
                    <a:off x="4424363" y="407493"/>
                    <a:ext cx="1766887" cy="461665"/>
                  </a:xfrm>
                  <a:prstGeom prst="rect">
                    <a:avLst/>
                  </a:prstGeom>
                  <a:noFill/>
                </p:spPr>
                <p:txBody>
                  <a:bodyPr wrap="square" rtlCol="0">
                    <a:spAutoFit/>
                  </a:bodyPr>
                  <a:lstStyle/>
                  <a:p>
                    <a:pPr algn="ctr"/>
                    <a:r>
                      <a:rPr lang="zh-CN" altLang="en-US" sz="1200" dirty="0"/>
                      <a:t>眼跳出现之前的</a:t>
                    </a:r>
                    <a:r>
                      <a:rPr lang="en-US" altLang="zh-CN" sz="1200" dirty="0"/>
                      <a:t>500ms</a:t>
                    </a:r>
                    <a:r>
                      <a:rPr lang="zh-CN" altLang="en-US" sz="1200" dirty="0"/>
                      <a:t>刺激呈现阶段。</a:t>
                    </a:r>
                  </a:p>
                </p:txBody>
              </p:sp>
            </p:grpSp>
            <p:sp>
              <p:nvSpPr>
                <p:cNvPr id="9" name="文本框 8">
                  <a:extLst>
                    <a:ext uri="{FF2B5EF4-FFF2-40B4-BE49-F238E27FC236}">
                      <a16:creationId xmlns:a16="http://schemas.microsoft.com/office/drawing/2014/main" id="{B93BDF72-29EE-443B-A81B-A2422008E347}"/>
                    </a:ext>
                  </a:extLst>
                </p:cNvPr>
                <p:cNvSpPr txBox="1"/>
                <p:nvPr/>
              </p:nvSpPr>
              <p:spPr>
                <a:xfrm>
                  <a:off x="1762124" y="3325297"/>
                  <a:ext cx="2376487" cy="369332"/>
                </a:xfrm>
                <a:prstGeom prst="rect">
                  <a:avLst/>
                </a:prstGeom>
                <a:noFill/>
              </p:spPr>
              <p:txBody>
                <a:bodyPr wrap="square" rtlCol="0">
                  <a:spAutoFit/>
                </a:bodyPr>
                <a:lstStyle/>
                <a:p>
                  <a:r>
                    <a:rPr lang="en-US" altLang="zh-CN" dirty="0">
                      <a:solidFill>
                        <a:srgbClr val="0070C0"/>
                      </a:solidFill>
                    </a:rPr>
                    <a:t>Full-likelihood decoder</a:t>
                  </a:r>
                  <a:endParaRPr lang="zh-CN" altLang="en-US" dirty="0">
                    <a:solidFill>
                      <a:srgbClr val="0070C0"/>
                    </a:solidFill>
                  </a:endParaRPr>
                </a:p>
              </p:txBody>
            </p:sp>
          </p:grpSp>
          <p:sp>
            <p:nvSpPr>
              <p:cNvPr id="11" name="文本框 10">
                <a:extLst>
                  <a:ext uri="{FF2B5EF4-FFF2-40B4-BE49-F238E27FC236}">
                    <a16:creationId xmlns:a16="http://schemas.microsoft.com/office/drawing/2014/main" id="{C6E7F83F-898C-465D-920F-431374CB5A61}"/>
                  </a:ext>
                </a:extLst>
              </p:cNvPr>
              <p:cNvSpPr txBox="1"/>
              <p:nvPr/>
            </p:nvSpPr>
            <p:spPr>
              <a:xfrm>
                <a:off x="6991348" y="3509963"/>
                <a:ext cx="2376487" cy="369332"/>
              </a:xfrm>
              <a:prstGeom prst="rect">
                <a:avLst/>
              </a:prstGeom>
              <a:noFill/>
            </p:spPr>
            <p:txBody>
              <a:bodyPr wrap="square" rtlCol="0">
                <a:spAutoFit/>
              </a:bodyPr>
              <a:lstStyle/>
              <a:p>
                <a:r>
                  <a:rPr lang="en-US" altLang="zh-CN" dirty="0">
                    <a:solidFill>
                      <a:srgbClr val="0070C0"/>
                    </a:solidFill>
                  </a:rPr>
                  <a:t>Decision models</a:t>
                </a:r>
                <a:endParaRPr lang="zh-CN" altLang="en-US" dirty="0">
                  <a:solidFill>
                    <a:srgbClr val="0070C0"/>
                  </a:solidFill>
                </a:endParaRPr>
              </a:p>
            </p:txBody>
          </p:sp>
        </p:grpSp>
        <p:pic>
          <p:nvPicPr>
            <p:cNvPr id="22" name="图片 21">
              <a:extLst>
                <a:ext uri="{FF2B5EF4-FFF2-40B4-BE49-F238E27FC236}">
                  <a16:creationId xmlns:a16="http://schemas.microsoft.com/office/drawing/2014/main" id="{12638AE0-047A-4E27-BF9F-B2823E26EFB6}"/>
                </a:ext>
              </a:extLst>
            </p:cNvPr>
            <p:cNvPicPr>
              <a:picLocks noChangeAspect="1"/>
            </p:cNvPicPr>
            <p:nvPr/>
          </p:nvPicPr>
          <p:blipFill>
            <a:blip r:embed="rId4"/>
            <a:stretch>
              <a:fillRect/>
            </a:stretch>
          </p:blipFill>
          <p:spPr>
            <a:xfrm>
              <a:off x="2390775" y="6010275"/>
              <a:ext cx="1038225" cy="247650"/>
            </a:xfrm>
            <a:prstGeom prst="rect">
              <a:avLst/>
            </a:prstGeom>
            <a:ln>
              <a:solidFill>
                <a:srgbClr val="FF0000"/>
              </a:solidFill>
            </a:ln>
          </p:spPr>
        </p:pic>
      </p:grpSp>
    </p:spTree>
    <p:extLst>
      <p:ext uri="{BB962C8B-B14F-4D97-AF65-F5344CB8AC3E}">
        <p14:creationId xmlns:p14="http://schemas.microsoft.com/office/powerpoint/2010/main" val="357281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CE9B027-193E-48E7-83E4-D7F3976D951D}"/>
              </a:ext>
            </a:extLst>
          </p:cNvPr>
          <p:cNvPicPr>
            <a:picLocks noChangeAspect="1"/>
          </p:cNvPicPr>
          <p:nvPr/>
        </p:nvPicPr>
        <p:blipFill>
          <a:blip r:embed="rId3"/>
          <a:stretch>
            <a:fillRect/>
          </a:stretch>
        </p:blipFill>
        <p:spPr>
          <a:xfrm>
            <a:off x="4135742" y="679519"/>
            <a:ext cx="2266950" cy="571500"/>
          </a:xfrm>
          <a:prstGeom prst="rect">
            <a:avLst/>
          </a:prstGeom>
        </p:spPr>
      </p:pic>
      <p:grpSp>
        <p:nvGrpSpPr>
          <p:cNvPr id="58" name="组合 57">
            <a:extLst>
              <a:ext uri="{FF2B5EF4-FFF2-40B4-BE49-F238E27FC236}">
                <a16:creationId xmlns:a16="http://schemas.microsoft.com/office/drawing/2014/main" id="{A3A937C7-C6AD-4EDD-B641-4D4699951E68}"/>
              </a:ext>
            </a:extLst>
          </p:cNvPr>
          <p:cNvGrpSpPr/>
          <p:nvPr/>
        </p:nvGrpSpPr>
        <p:grpSpPr>
          <a:xfrm>
            <a:off x="1639458" y="1600077"/>
            <a:ext cx="7934268" cy="1828922"/>
            <a:chOff x="2128865" y="1976566"/>
            <a:chExt cx="7934268" cy="1828922"/>
          </a:xfrm>
        </p:grpSpPr>
        <p:grpSp>
          <p:nvGrpSpPr>
            <p:cNvPr id="56" name="组合 55">
              <a:extLst>
                <a:ext uri="{FF2B5EF4-FFF2-40B4-BE49-F238E27FC236}">
                  <a16:creationId xmlns:a16="http://schemas.microsoft.com/office/drawing/2014/main" id="{7C7B473E-F891-4840-836A-0B1AC2F9A081}"/>
                </a:ext>
              </a:extLst>
            </p:cNvPr>
            <p:cNvGrpSpPr/>
            <p:nvPr/>
          </p:nvGrpSpPr>
          <p:grpSpPr>
            <a:xfrm>
              <a:off x="2128865" y="1976566"/>
              <a:ext cx="7934268" cy="1828922"/>
              <a:chOff x="3825301" y="1640495"/>
              <a:chExt cx="7934268" cy="1828922"/>
            </a:xfrm>
          </p:grpSpPr>
          <p:pic>
            <p:nvPicPr>
              <p:cNvPr id="8" name="图片 7">
                <a:extLst>
                  <a:ext uri="{FF2B5EF4-FFF2-40B4-BE49-F238E27FC236}">
                    <a16:creationId xmlns:a16="http://schemas.microsoft.com/office/drawing/2014/main" id="{F0846AF8-2431-491D-97DE-AC6A7E25AF04}"/>
                  </a:ext>
                </a:extLst>
              </p:cNvPr>
              <p:cNvPicPr>
                <a:picLocks noChangeAspect="1"/>
              </p:cNvPicPr>
              <p:nvPr/>
            </p:nvPicPr>
            <p:blipFill>
              <a:blip r:embed="rId4"/>
              <a:stretch>
                <a:fillRect/>
              </a:stretch>
            </p:blipFill>
            <p:spPr>
              <a:xfrm>
                <a:off x="7476973" y="2628213"/>
                <a:ext cx="1477474" cy="352425"/>
              </a:xfrm>
              <a:prstGeom prst="rect">
                <a:avLst/>
              </a:prstGeom>
              <a:ln>
                <a:solidFill>
                  <a:srgbClr val="FF0000"/>
                </a:solidFill>
              </a:ln>
            </p:spPr>
          </p:pic>
          <p:cxnSp>
            <p:nvCxnSpPr>
              <p:cNvPr id="23" name="直接箭头连接符 22">
                <a:extLst>
                  <a:ext uri="{FF2B5EF4-FFF2-40B4-BE49-F238E27FC236}">
                    <a16:creationId xmlns:a16="http://schemas.microsoft.com/office/drawing/2014/main" id="{1B6193CC-265D-40FA-B481-C7E3EFCC7CB7}"/>
                  </a:ext>
                </a:extLst>
              </p:cNvPr>
              <p:cNvCxnSpPr>
                <a:cxnSpLocks/>
              </p:cNvCxnSpPr>
              <p:nvPr/>
            </p:nvCxnSpPr>
            <p:spPr>
              <a:xfrm flipH="1">
                <a:off x="5108732" y="1808130"/>
                <a:ext cx="644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F5756366-F75C-4DB7-B66A-6AEB55B02A96}"/>
                  </a:ext>
                </a:extLst>
              </p:cNvPr>
              <p:cNvPicPr>
                <a:picLocks noChangeAspect="1"/>
              </p:cNvPicPr>
              <p:nvPr/>
            </p:nvPicPr>
            <p:blipFill rotWithShape="1">
              <a:blip r:embed="rId5">
                <a:extLst>
                  <a:ext uri="{28A0092B-C50C-407E-A947-70E740481C1C}">
                    <a14:useLocalDpi xmlns:a14="http://schemas.microsoft.com/office/drawing/2010/main" val="0"/>
                  </a:ext>
                </a:extLst>
              </a:blip>
              <a:srcRect t="17503"/>
              <a:stretch/>
            </p:blipFill>
            <p:spPr>
              <a:xfrm>
                <a:off x="9465750" y="3142502"/>
                <a:ext cx="2293819" cy="326915"/>
              </a:xfrm>
              <a:prstGeom prst="rect">
                <a:avLst/>
              </a:prstGeom>
            </p:spPr>
          </p:pic>
          <p:pic>
            <p:nvPicPr>
              <p:cNvPr id="17" name="图片 16">
                <a:extLst>
                  <a:ext uri="{FF2B5EF4-FFF2-40B4-BE49-F238E27FC236}">
                    <a16:creationId xmlns:a16="http://schemas.microsoft.com/office/drawing/2014/main" id="{AD75D9A2-BE34-4580-8353-EDC26E1AD4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25689" y="2431678"/>
                <a:ext cx="2309060" cy="350550"/>
              </a:xfrm>
              <a:prstGeom prst="rect">
                <a:avLst/>
              </a:prstGeom>
            </p:spPr>
          </p:pic>
          <p:pic>
            <p:nvPicPr>
              <p:cNvPr id="34" name="图片 33">
                <a:extLst>
                  <a:ext uri="{FF2B5EF4-FFF2-40B4-BE49-F238E27FC236}">
                    <a16:creationId xmlns:a16="http://schemas.microsoft.com/office/drawing/2014/main" id="{7828900F-2A47-4A97-9813-6489A55B3F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5301" y="1657162"/>
                <a:ext cx="1219526" cy="320017"/>
              </a:xfrm>
              <a:prstGeom prst="rect">
                <a:avLst/>
              </a:prstGeom>
            </p:spPr>
          </p:pic>
          <p:pic>
            <p:nvPicPr>
              <p:cNvPr id="36" name="图片 35">
                <a:extLst>
                  <a:ext uri="{FF2B5EF4-FFF2-40B4-BE49-F238E27FC236}">
                    <a16:creationId xmlns:a16="http://schemas.microsoft.com/office/drawing/2014/main" id="{7DC34D2D-5F80-44BB-9C49-A4C09118F2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4162" y="1685389"/>
                <a:ext cx="890137" cy="310323"/>
              </a:xfrm>
              <a:prstGeom prst="rect">
                <a:avLst/>
              </a:prstGeom>
            </p:spPr>
          </p:pic>
          <p:sp>
            <p:nvSpPr>
              <p:cNvPr id="40" name="文本框 39">
                <a:extLst>
                  <a:ext uri="{FF2B5EF4-FFF2-40B4-BE49-F238E27FC236}">
                    <a16:creationId xmlns:a16="http://schemas.microsoft.com/office/drawing/2014/main" id="{D55E5820-C251-4CE4-88C7-4138D1C59EF8}"/>
                  </a:ext>
                </a:extLst>
              </p:cNvPr>
              <p:cNvSpPr txBox="1"/>
              <p:nvPr/>
            </p:nvSpPr>
            <p:spPr>
              <a:xfrm>
                <a:off x="6745892" y="1640495"/>
                <a:ext cx="1033672" cy="400110"/>
              </a:xfrm>
              <a:prstGeom prst="rect">
                <a:avLst/>
              </a:prstGeom>
              <a:noFill/>
              <a:ln w="28575">
                <a:solidFill>
                  <a:srgbClr val="FF0000"/>
                </a:solidFill>
                <a:prstDash val="dash"/>
              </a:ln>
            </p:spPr>
            <p:txBody>
              <a:bodyPr wrap="square" rtlCol="0">
                <a:spAutoFit/>
              </a:bodyPr>
              <a:lstStyle/>
              <a:p>
                <a:r>
                  <a:rPr lang="en-US" altLang="zh-CN" sz="2000" i="1" dirty="0"/>
                  <a:t>P</a:t>
                </a:r>
                <a:r>
                  <a:rPr lang="en-US" altLang="zh-CN" sz="2000" dirty="0"/>
                  <a:t>(</a:t>
                </a:r>
                <a:r>
                  <a:rPr lang="en-US" altLang="zh-CN" sz="2000" b="1" dirty="0" err="1"/>
                  <a:t>r</a:t>
                </a:r>
                <a:r>
                  <a:rPr lang="en-US" altLang="zh-CN" sz="2000" dirty="0" err="1"/>
                  <a:t>|</a:t>
                </a:r>
                <a:r>
                  <a:rPr lang="en-US" altLang="zh-CN" sz="2000" i="1" dirty="0" err="1"/>
                  <a:t>C</a:t>
                </a:r>
                <a:r>
                  <a:rPr lang="en-US" altLang="zh-CN" sz="2000" dirty="0"/>
                  <a:t>=2)</a:t>
                </a:r>
                <a:endParaRPr lang="zh-CN" altLang="en-US" sz="2000" dirty="0"/>
              </a:p>
            </p:txBody>
          </p:sp>
          <p:cxnSp>
            <p:nvCxnSpPr>
              <p:cNvPr id="41" name="直接箭头连接符 40">
                <a:extLst>
                  <a:ext uri="{FF2B5EF4-FFF2-40B4-BE49-F238E27FC236}">
                    <a16:creationId xmlns:a16="http://schemas.microsoft.com/office/drawing/2014/main" id="{9B0CC601-321E-4D4A-953F-CEE618F49381}"/>
                  </a:ext>
                </a:extLst>
              </p:cNvPr>
              <p:cNvCxnSpPr>
                <a:cxnSpLocks/>
              </p:cNvCxnSpPr>
              <p:nvPr/>
            </p:nvCxnSpPr>
            <p:spPr>
              <a:xfrm flipH="1">
                <a:off x="7893279" y="1817170"/>
                <a:ext cx="644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图片 42">
                <a:extLst>
                  <a:ext uri="{FF2B5EF4-FFF2-40B4-BE49-F238E27FC236}">
                    <a16:creationId xmlns:a16="http://schemas.microsoft.com/office/drawing/2014/main" id="{96CD5DBF-E122-4526-A3DB-69F60CA472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99102" y="1646180"/>
                <a:ext cx="2119825" cy="320439"/>
              </a:xfrm>
              <a:prstGeom prst="rect">
                <a:avLst/>
              </a:prstGeom>
            </p:spPr>
          </p:pic>
          <p:cxnSp>
            <p:nvCxnSpPr>
              <p:cNvPr id="47" name="直接箭头连接符 46">
                <a:extLst>
                  <a:ext uri="{FF2B5EF4-FFF2-40B4-BE49-F238E27FC236}">
                    <a16:creationId xmlns:a16="http://schemas.microsoft.com/office/drawing/2014/main" id="{FE91155F-95DF-4D33-A70D-1BFC24ED6937}"/>
                  </a:ext>
                </a:extLst>
              </p:cNvPr>
              <p:cNvCxnSpPr>
                <a:cxnSpLocks/>
              </p:cNvCxnSpPr>
              <p:nvPr/>
            </p:nvCxnSpPr>
            <p:spPr>
              <a:xfrm flipV="1">
                <a:off x="8587332" y="2050766"/>
                <a:ext cx="262028" cy="52418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E8BB352-A054-42D6-9167-90F411EA0B53}"/>
                  </a:ext>
                </a:extLst>
              </p:cNvPr>
              <p:cNvCxnSpPr/>
              <p:nvPr/>
            </p:nvCxnSpPr>
            <p:spPr>
              <a:xfrm flipV="1">
                <a:off x="8725055" y="1966619"/>
                <a:ext cx="591665" cy="1056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6568E31B-F57D-4145-A049-A317A39C6CAA}"/>
                  </a:ext>
                </a:extLst>
              </p:cNvPr>
              <p:cNvCxnSpPr>
                <a:cxnSpLocks/>
              </p:cNvCxnSpPr>
              <p:nvPr/>
            </p:nvCxnSpPr>
            <p:spPr>
              <a:xfrm>
                <a:off x="9316720" y="2027422"/>
                <a:ext cx="1066800" cy="423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7EB532E5-C759-413E-958C-9C0C0715502A}"/>
                  </a:ext>
                </a:extLst>
              </p:cNvPr>
              <p:cNvCxnSpPr>
                <a:cxnSpLocks/>
              </p:cNvCxnSpPr>
              <p:nvPr/>
            </p:nvCxnSpPr>
            <p:spPr>
              <a:xfrm flipH="1" flipV="1">
                <a:off x="9950231" y="2060926"/>
                <a:ext cx="329365" cy="39107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文本框 56">
              <a:extLst>
                <a:ext uri="{FF2B5EF4-FFF2-40B4-BE49-F238E27FC236}">
                  <a16:creationId xmlns:a16="http://schemas.microsoft.com/office/drawing/2014/main" id="{7D6B888D-6901-4D49-AF81-FB93E22B193D}"/>
                </a:ext>
              </a:extLst>
            </p:cNvPr>
            <p:cNvSpPr txBox="1"/>
            <p:nvPr/>
          </p:nvSpPr>
          <p:spPr>
            <a:xfrm>
              <a:off x="3878290" y="2923703"/>
              <a:ext cx="1902247" cy="400110"/>
            </a:xfrm>
            <a:prstGeom prst="rect">
              <a:avLst/>
            </a:prstGeom>
            <a:noFill/>
          </p:spPr>
          <p:txBody>
            <a:bodyPr wrap="square" rtlCol="0">
              <a:spAutoFit/>
            </a:bodyPr>
            <a:lstStyle/>
            <a:p>
              <a:r>
                <a:rPr lang="en-US" altLang="zh-CN" sz="2000" b="1" dirty="0"/>
                <a:t>Decoder</a:t>
              </a:r>
              <a:r>
                <a:rPr lang="zh-CN" altLang="en-US" sz="2000" b="1" dirty="0"/>
                <a:t>：</a:t>
              </a:r>
              <a:r>
                <a:rPr lang="zh-CN" altLang="en-US" dirty="0"/>
                <a:t>似然</a:t>
              </a:r>
            </a:p>
          </p:txBody>
        </p:sp>
      </p:grpSp>
      <p:grpSp>
        <p:nvGrpSpPr>
          <p:cNvPr id="64" name="组合 63">
            <a:extLst>
              <a:ext uri="{FF2B5EF4-FFF2-40B4-BE49-F238E27FC236}">
                <a16:creationId xmlns:a16="http://schemas.microsoft.com/office/drawing/2014/main" id="{07CEBD37-882A-483F-94EE-BEC9DFC22B16}"/>
              </a:ext>
            </a:extLst>
          </p:cNvPr>
          <p:cNvGrpSpPr/>
          <p:nvPr/>
        </p:nvGrpSpPr>
        <p:grpSpPr>
          <a:xfrm>
            <a:off x="271719" y="4042644"/>
            <a:ext cx="3479210" cy="400110"/>
            <a:chOff x="271719" y="4042644"/>
            <a:chExt cx="3479210" cy="400110"/>
          </a:xfrm>
        </p:grpSpPr>
        <p:sp>
          <p:nvSpPr>
            <p:cNvPr id="59" name="文本框 58">
              <a:extLst>
                <a:ext uri="{FF2B5EF4-FFF2-40B4-BE49-F238E27FC236}">
                  <a16:creationId xmlns:a16="http://schemas.microsoft.com/office/drawing/2014/main" id="{BFC6069A-E84A-4152-96FB-CC5F4CB2A540}"/>
                </a:ext>
              </a:extLst>
            </p:cNvPr>
            <p:cNvSpPr txBox="1"/>
            <p:nvPr/>
          </p:nvSpPr>
          <p:spPr>
            <a:xfrm>
              <a:off x="271719" y="4042644"/>
              <a:ext cx="1981200" cy="400110"/>
            </a:xfrm>
            <a:prstGeom prst="rect">
              <a:avLst/>
            </a:prstGeom>
            <a:noFill/>
          </p:spPr>
          <p:txBody>
            <a:bodyPr wrap="square" rtlCol="0">
              <a:spAutoFit/>
            </a:bodyPr>
            <a:lstStyle/>
            <a:p>
              <a:r>
                <a:rPr lang="en-US" altLang="zh-CN" sz="2000" b="1" dirty="0"/>
                <a:t>Decision model:</a:t>
              </a:r>
              <a:endParaRPr lang="zh-CN" altLang="en-US" sz="2000" b="1" dirty="0"/>
            </a:p>
          </p:txBody>
        </p:sp>
        <p:sp>
          <p:nvSpPr>
            <p:cNvPr id="60" name="文本框 59">
              <a:extLst>
                <a:ext uri="{FF2B5EF4-FFF2-40B4-BE49-F238E27FC236}">
                  <a16:creationId xmlns:a16="http://schemas.microsoft.com/office/drawing/2014/main" id="{95BD6F68-35C1-4277-AB77-C5110D7A364B}"/>
                </a:ext>
              </a:extLst>
            </p:cNvPr>
            <p:cNvSpPr txBox="1"/>
            <p:nvPr/>
          </p:nvSpPr>
          <p:spPr>
            <a:xfrm>
              <a:off x="2094849" y="4042644"/>
              <a:ext cx="1656080" cy="369332"/>
            </a:xfrm>
            <a:prstGeom prst="rect">
              <a:avLst/>
            </a:prstGeom>
            <a:noFill/>
          </p:spPr>
          <p:txBody>
            <a:bodyPr wrap="square" rtlCol="0">
              <a:spAutoFit/>
            </a:bodyPr>
            <a:lstStyle/>
            <a:p>
              <a:r>
                <a:rPr lang="zh-CN" altLang="en-US" dirty="0"/>
                <a:t>最大后验估计</a:t>
              </a:r>
            </a:p>
          </p:txBody>
        </p:sp>
      </p:grpSp>
      <p:pic>
        <p:nvPicPr>
          <p:cNvPr id="62" name="图片 61">
            <a:extLst>
              <a:ext uri="{FF2B5EF4-FFF2-40B4-BE49-F238E27FC236}">
                <a16:creationId xmlns:a16="http://schemas.microsoft.com/office/drawing/2014/main" id="{E1530FE3-1460-4022-A98F-38458DFDA3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557" y="4928809"/>
            <a:ext cx="3170195" cy="624894"/>
          </a:xfrm>
          <a:prstGeom prst="rect">
            <a:avLst/>
          </a:prstGeom>
        </p:spPr>
      </p:pic>
      <p:pic>
        <p:nvPicPr>
          <p:cNvPr id="63" name="图片 62">
            <a:extLst>
              <a:ext uri="{FF2B5EF4-FFF2-40B4-BE49-F238E27FC236}">
                <a16:creationId xmlns:a16="http://schemas.microsoft.com/office/drawing/2014/main" id="{706463CE-7DE7-476E-AD65-406718787C5E}"/>
              </a:ext>
            </a:extLst>
          </p:cNvPr>
          <p:cNvPicPr>
            <a:picLocks noChangeAspect="1"/>
          </p:cNvPicPr>
          <p:nvPr/>
        </p:nvPicPr>
        <p:blipFill>
          <a:blip r:embed="rId11"/>
          <a:stretch>
            <a:fillRect/>
          </a:stretch>
        </p:blipFill>
        <p:spPr>
          <a:xfrm>
            <a:off x="4697376" y="4051067"/>
            <a:ext cx="5165061" cy="1984317"/>
          </a:xfrm>
          <a:prstGeom prst="rect">
            <a:avLst/>
          </a:prstGeom>
        </p:spPr>
      </p:pic>
      <p:cxnSp>
        <p:nvCxnSpPr>
          <p:cNvPr id="65" name="直接箭头连接符 64">
            <a:extLst>
              <a:ext uri="{FF2B5EF4-FFF2-40B4-BE49-F238E27FC236}">
                <a16:creationId xmlns:a16="http://schemas.microsoft.com/office/drawing/2014/main" id="{BCE8C51F-F464-4C6A-A72B-69BF3C9BA486}"/>
              </a:ext>
            </a:extLst>
          </p:cNvPr>
          <p:cNvCxnSpPr>
            <a:cxnSpLocks/>
          </p:cNvCxnSpPr>
          <p:nvPr/>
        </p:nvCxnSpPr>
        <p:spPr>
          <a:xfrm>
            <a:off x="3801588" y="5275866"/>
            <a:ext cx="7584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9" name="图片 68">
            <a:extLst>
              <a:ext uri="{FF2B5EF4-FFF2-40B4-BE49-F238E27FC236}">
                <a16:creationId xmlns:a16="http://schemas.microsoft.com/office/drawing/2014/main" id="{DD4594B2-7AAA-4EA0-8472-6079C5391B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84706" y="6330268"/>
            <a:ext cx="1661304" cy="426757"/>
          </a:xfrm>
          <a:prstGeom prst="rect">
            <a:avLst/>
          </a:prstGeom>
        </p:spPr>
      </p:pic>
      <p:sp>
        <p:nvSpPr>
          <p:cNvPr id="71" name="文本框 70">
            <a:extLst>
              <a:ext uri="{FF2B5EF4-FFF2-40B4-BE49-F238E27FC236}">
                <a16:creationId xmlns:a16="http://schemas.microsoft.com/office/drawing/2014/main" id="{9C3D203D-7194-46D1-8125-83F9051CE03A}"/>
              </a:ext>
            </a:extLst>
          </p:cNvPr>
          <p:cNvSpPr txBox="1"/>
          <p:nvPr/>
        </p:nvSpPr>
        <p:spPr>
          <a:xfrm>
            <a:off x="315100" y="5993815"/>
            <a:ext cx="12434805" cy="369332"/>
          </a:xfrm>
          <a:prstGeom prst="rect">
            <a:avLst/>
          </a:prstGeom>
          <a:noFill/>
        </p:spPr>
        <p:txBody>
          <a:bodyPr wrap="square">
            <a:spAutoFit/>
          </a:bodyPr>
          <a:lstStyle/>
          <a:p>
            <a:r>
              <a:rPr lang="en-US" altLang="zh-CN" b="0" i="0" dirty="0">
                <a:solidFill>
                  <a:srgbClr val="222222"/>
                </a:solidFill>
                <a:effectLst/>
                <a:latin typeface="Harding"/>
              </a:rPr>
              <a:t>The model parameters were fitted by maximizing the total log likelihood over all trials (indexed by </a:t>
            </a:r>
            <a:r>
              <a:rPr lang="en-US" altLang="zh-CN" b="0" i="1" dirty="0" err="1">
                <a:solidFill>
                  <a:srgbClr val="222222"/>
                </a:solidFill>
                <a:effectLst/>
                <a:latin typeface="Harding"/>
              </a:rPr>
              <a:t>i</a:t>
            </a:r>
            <a:r>
              <a:rPr lang="en-US" altLang="zh-CN" b="0" i="0" dirty="0">
                <a:solidFill>
                  <a:srgbClr val="222222"/>
                </a:solidFill>
                <a:effectLst/>
                <a:latin typeface="Harding"/>
              </a:rPr>
              <a:t>) for each contrast-session, </a:t>
            </a:r>
            <a:endParaRPr lang="zh-CN" altLang="en-US" dirty="0"/>
          </a:p>
        </p:txBody>
      </p:sp>
      <p:grpSp>
        <p:nvGrpSpPr>
          <p:cNvPr id="7" name="组合 6">
            <a:extLst>
              <a:ext uri="{FF2B5EF4-FFF2-40B4-BE49-F238E27FC236}">
                <a16:creationId xmlns:a16="http://schemas.microsoft.com/office/drawing/2014/main" id="{AC97E95F-398B-4464-89B3-C1C40D0E2C6C}"/>
              </a:ext>
            </a:extLst>
          </p:cNvPr>
          <p:cNvGrpSpPr/>
          <p:nvPr/>
        </p:nvGrpSpPr>
        <p:grpSpPr>
          <a:xfrm>
            <a:off x="4130020" y="227625"/>
            <a:ext cx="1965979" cy="387375"/>
            <a:chOff x="4130020" y="227625"/>
            <a:chExt cx="1965979" cy="387375"/>
          </a:xfrm>
        </p:grpSpPr>
        <p:grpSp>
          <p:nvGrpSpPr>
            <p:cNvPr id="9" name="组合 8">
              <a:extLst>
                <a:ext uri="{FF2B5EF4-FFF2-40B4-BE49-F238E27FC236}">
                  <a16:creationId xmlns:a16="http://schemas.microsoft.com/office/drawing/2014/main" id="{CBD32EEF-AE1E-4FE7-B96A-1E3AB650A5A2}"/>
                </a:ext>
              </a:extLst>
            </p:cNvPr>
            <p:cNvGrpSpPr/>
            <p:nvPr/>
          </p:nvGrpSpPr>
          <p:grpSpPr>
            <a:xfrm>
              <a:off x="4130020" y="227625"/>
              <a:ext cx="1965979" cy="387375"/>
              <a:chOff x="4031527" y="424417"/>
              <a:chExt cx="1965979" cy="387375"/>
            </a:xfrm>
          </p:grpSpPr>
          <p:grpSp>
            <p:nvGrpSpPr>
              <p:cNvPr id="21" name="组合 20">
                <a:extLst>
                  <a:ext uri="{FF2B5EF4-FFF2-40B4-BE49-F238E27FC236}">
                    <a16:creationId xmlns:a16="http://schemas.microsoft.com/office/drawing/2014/main" id="{8A8450BD-91F4-402E-806D-1572C1C0313D}"/>
                  </a:ext>
                </a:extLst>
              </p:cNvPr>
              <p:cNvGrpSpPr/>
              <p:nvPr/>
            </p:nvGrpSpPr>
            <p:grpSpPr>
              <a:xfrm>
                <a:off x="4031527" y="424417"/>
                <a:ext cx="1965979" cy="369332"/>
                <a:chOff x="3076952" y="1511120"/>
                <a:chExt cx="1965979" cy="369332"/>
              </a:xfrm>
            </p:grpSpPr>
            <p:grpSp>
              <p:nvGrpSpPr>
                <p:cNvPr id="19" name="组合 18">
                  <a:extLst>
                    <a:ext uri="{FF2B5EF4-FFF2-40B4-BE49-F238E27FC236}">
                      <a16:creationId xmlns:a16="http://schemas.microsoft.com/office/drawing/2014/main" id="{3F595669-3104-48CD-BA46-74F0319EB30A}"/>
                    </a:ext>
                  </a:extLst>
                </p:cNvPr>
                <p:cNvGrpSpPr/>
                <p:nvPr/>
              </p:nvGrpSpPr>
              <p:grpSpPr>
                <a:xfrm>
                  <a:off x="4134525" y="1529163"/>
                  <a:ext cx="908406" cy="333247"/>
                  <a:chOff x="3629202" y="1574566"/>
                  <a:chExt cx="908406" cy="333247"/>
                </a:xfrm>
              </p:grpSpPr>
              <p:pic>
                <p:nvPicPr>
                  <p:cNvPr id="14" name="图片 13">
                    <a:extLst>
                      <a:ext uri="{FF2B5EF4-FFF2-40B4-BE49-F238E27FC236}">
                        <a16:creationId xmlns:a16="http://schemas.microsoft.com/office/drawing/2014/main" id="{9F82C58B-B11B-4F2D-97A1-94A92517D4C0}"/>
                      </a:ext>
                    </a:extLst>
                  </p:cNvPr>
                  <p:cNvPicPr>
                    <a:picLocks noChangeAspect="1"/>
                  </p:cNvPicPr>
                  <p:nvPr/>
                </p:nvPicPr>
                <p:blipFill>
                  <a:blip r:embed="rId13"/>
                  <a:stretch>
                    <a:fillRect/>
                  </a:stretch>
                </p:blipFill>
                <p:spPr>
                  <a:xfrm>
                    <a:off x="3629202" y="1621374"/>
                    <a:ext cx="261837" cy="261837"/>
                  </a:xfrm>
                  <a:prstGeom prst="rect">
                    <a:avLst/>
                  </a:prstGeom>
                </p:spPr>
              </p:pic>
              <p:pic>
                <p:nvPicPr>
                  <p:cNvPr id="16" name="图片 15">
                    <a:extLst>
                      <a:ext uri="{FF2B5EF4-FFF2-40B4-BE49-F238E27FC236}">
                        <a16:creationId xmlns:a16="http://schemas.microsoft.com/office/drawing/2014/main" id="{B1BE18AC-F056-4F39-8251-0FA5D9BC20A5}"/>
                      </a:ext>
                    </a:extLst>
                  </p:cNvPr>
                  <p:cNvPicPr>
                    <a:picLocks noChangeAspect="1"/>
                  </p:cNvPicPr>
                  <p:nvPr/>
                </p:nvPicPr>
                <p:blipFill>
                  <a:blip r:embed="rId14"/>
                  <a:stretch>
                    <a:fillRect/>
                  </a:stretch>
                </p:blipFill>
                <p:spPr>
                  <a:xfrm>
                    <a:off x="3891039" y="1643251"/>
                    <a:ext cx="314325" cy="228600"/>
                  </a:xfrm>
                  <a:prstGeom prst="rect">
                    <a:avLst/>
                  </a:prstGeom>
                </p:spPr>
              </p:pic>
              <p:pic>
                <p:nvPicPr>
                  <p:cNvPr id="18" name="图片 17">
                    <a:extLst>
                      <a:ext uri="{FF2B5EF4-FFF2-40B4-BE49-F238E27FC236}">
                        <a16:creationId xmlns:a16="http://schemas.microsoft.com/office/drawing/2014/main" id="{C3E164AA-A2EE-4284-840A-27541C7E5257}"/>
                      </a:ext>
                    </a:extLst>
                  </p:cNvPr>
                  <p:cNvPicPr>
                    <a:picLocks noChangeAspect="1"/>
                  </p:cNvPicPr>
                  <p:nvPr/>
                </p:nvPicPr>
                <p:blipFill>
                  <a:blip r:embed="rId15"/>
                  <a:stretch>
                    <a:fillRect/>
                  </a:stretch>
                </p:blipFill>
                <p:spPr>
                  <a:xfrm>
                    <a:off x="4275771" y="1574566"/>
                    <a:ext cx="261837" cy="333247"/>
                  </a:xfrm>
                  <a:prstGeom prst="rect">
                    <a:avLst/>
                  </a:prstGeom>
                </p:spPr>
              </p:pic>
            </p:grpSp>
            <p:sp>
              <p:nvSpPr>
                <p:cNvPr id="20" name="文本框 19">
                  <a:extLst>
                    <a:ext uri="{FF2B5EF4-FFF2-40B4-BE49-F238E27FC236}">
                      <a16:creationId xmlns:a16="http://schemas.microsoft.com/office/drawing/2014/main" id="{81A439B4-094A-4C86-AD89-88F84D052E83}"/>
                    </a:ext>
                  </a:extLst>
                </p:cNvPr>
                <p:cNvSpPr txBox="1"/>
                <p:nvPr/>
              </p:nvSpPr>
              <p:spPr>
                <a:xfrm>
                  <a:off x="3076952" y="1511120"/>
                  <a:ext cx="795130" cy="369332"/>
                </a:xfrm>
                <a:prstGeom prst="rect">
                  <a:avLst/>
                </a:prstGeom>
                <a:noFill/>
              </p:spPr>
              <p:txBody>
                <a:bodyPr wrap="square" rtlCol="0">
                  <a:spAutoFit/>
                </a:bodyPr>
                <a:lstStyle/>
                <a:p>
                  <a:r>
                    <a:rPr lang="zh-CN" altLang="en-US" dirty="0"/>
                    <a:t>目标：</a:t>
                  </a:r>
                </a:p>
              </p:txBody>
            </p:sp>
          </p:grpSp>
          <p:sp>
            <p:nvSpPr>
              <p:cNvPr id="6" name="文本框 5">
                <a:extLst>
                  <a:ext uri="{FF2B5EF4-FFF2-40B4-BE49-F238E27FC236}">
                    <a16:creationId xmlns:a16="http://schemas.microsoft.com/office/drawing/2014/main" id="{77C7751A-1312-4B4A-BB93-A1838E427499}"/>
                  </a:ext>
                </a:extLst>
              </p:cNvPr>
              <p:cNvSpPr txBox="1"/>
              <p:nvPr/>
            </p:nvSpPr>
            <p:spPr>
              <a:xfrm>
                <a:off x="4957575" y="442460"/>
                <a:ext cx="528638" cy="369332"/>
              </a:xfrm>
              <a:prstGeom prst="rect">
                <a:avLst/>
              </a:prstGeom>
              <a:noFill/>
              <a:ln>
                <a:noFill/>
              </a:ln>
            </p:spPr>
            <p:txBody>
              <a:bodyPr wrap="square" rtlCol="0">
                <a:spAutoFit/>
              </a:bodyPr>
              <a:lstStyle/>
              <a:p>
                <a:r>
                  <a:rPr lang="en-US" altLang="zh-CN" dirty="0"/>
                  <a:t>,</a:t>
                </a:r>
                <a:r>
                  <a:rPr lang="zh-CN" altLang="en-US" dirty="0"/>
                  <a:t> </a:t>
                </a:r>
              </a:p>
            </p:txBody>
          </p:sp>
        </p:grpSp>
        <p:pic>
          <p:nvPicPr>
            <p:cNvPr id="3" name="图片 2">
              <a:extLst>
                <a:ext uri="{FF2B5EF4-FFF2-40B4-BE49-F238E27FC236}">
                  <a16:creationId xmlns:a16="http://schemas.microsoft.com/office/drawing/2014/main" id="{8979BB55-E87C-4125-8ACA-057EC182AE52}"/>
                </a:ext>
              </a:extLst>
            </p:cNvPr>
            <p:cNvPicPr>
              <a:picLocks noChangeAspect="1"/>
            </p:cNvPicPr>
            <p:nvPr/>
          </p:nvPicPr>
          <p:blipFill>
            <a:blip r:embed="rId16"/>
            <a:stretch>
              <a:fillRect/>
            </a:stretch>
          </p:blipFill>
          <p:spPr>
            <a:xfrm>
              <a:off x="4948354" y="285790"/>
              <a:ext cx="173037" cy="259556"/>
            </a:xfrm>
            <a:prstGeom prst="rect">
              <a:avLst/>
            </a:prstGeom>
          </p:spPr>
        </p:pic>
      </p:grpSp>
      <p:pic>
        <p:nvPicPr>
          <p:cNvPr id="10" name="图片 9">
            <a:extLst>
              <a:ext uri="{FF2B5EF4-FFF2-40B4-BE49-F238E27FC236}">
                <a16:creationId xmlns:a16="http://schemas.microsoft.com/office/drawing/2014/main" id="{EEBDF958-7694-4823-9A96-1AC6A9CAFA1C}"/>
              </a:ext>
            </a:extLst>
          </p:cNvPr>
          <p:cNvPicPr>
            <a:picLocks noChangeAspect="1"/>
          </p:cNvPicPr>
          <p:nvPr/>
        </p:nvPicPr>
        <p:blipFill>
          <a:blip r:embed="rId17"/>
          <a:stretch>
            <a:fillRect/>
          </a:stretch>
        </p:blipFill>
        <p:spPr>
          <a:xfrm>
            <a:off x="9478575" y="69861"/>
            <a:ext cx="2590800" cy="1866900"/>
          </a:xfrm>
          <a:prstGeom prst="rect">
            <a:avLst/>
          </a:prstGeom>
        </p:spPr>
      </p:pic>
    </p:spTree>
    <p:extLst>
      <p:ext uri="{BB962C8B-B14F-4D97-AF65-F5344CB8AC3E}">
        <p14:creationId xmlns:p14="http://schemas.microsoft.com/office/powerpoint/2010/main" val="110549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C4203CF-4E77-433B-A5D7-E78A851099E8}"/>
              </a:ext>
            </a:extLst>
          </p:cNvPr>
          <p:cNvGrpSpPr/>
          <p:nvPr/>
        </p:nvGrpSpPr>
        <p:grpSpPr>
          <a:xfrm>
            <a:off x="201238" y="603462"/>
            <a:ext cx="4788774" cy="4588615"/>
            <a:chOff x="294594" y="353559"/>
            <a:chExt cx="4788774" cy="4588615"/>
          </a:xfrm>
        </p:grpSpPr>
        <p:pic>
          <p:nvPicPr>
            <p:cNvPr id="3" name="图片 2">
              <a:extLst>
                <a:ext uri="{FF2B5EF4-FFF2-40B4-BE49-F238E27FC236}">
                  <a16:creationId xmlns:a16="http://schemas.microsoft.com/office/drawing/2014/main" id="{535853D9-5649-4549-98C4-414F8FFD86EB}"/>
                </a:ext>
              </a:extLst>
            </p:cNvPr>
            <p:cNvPicPr>
              <a:picLocks noChangeAspect="1"/>
            </p:cNvPicPr>
            <p:nvPr/>
          </p:nvPicPr>
          <p:blipFill>
            <a:blip r:embed="rId2"/>
            <a:stretch>
              <a:fillRect/>
            </a:stretch>
          </p:blipFill>
          <p:spPr>
            <a:xfrm>
              <a:off x="294594" y="1187017"/>
              <a:ext cx="4788774" cy="3755157"/>
            </a:xfrm>
            <a:prstGeom prst="rect">
              <a:avLst/>
            </a:prstGeom>
          </p:spPr>
        </p:pic>
        <p:sp>
          <p:nvSpPr>
            <p:cNvPr id="6" name="文本框 5">
              <a:extLst>
                <a:ext uri="{FF2B5EF4-FFF2-40B4-BE49-F238E27FC236}">
                  <a16:creationId xmlns:a16="http://schemas.microsoft.com/office/drawing/2014/main" id="{820C2E57-66C7-4F59-B58C-C27C91BD16A3}"/>
                </a:ext>
              </a:extLst>
            </p:cNvPr>
            <p:cNvSpPr txBox="1"/>
            <p:nvPr/>
          </p:nvSpPr>
          <p:spPr>
            <a:xfrm>
              <a:off x="1687704" y="353559"/>
              <a:ext cx="3395664" cy="369332"/>
            </a:xfrm>
            <a:prstGeom prst="rect">
              <a:avLst/>
            </a:prstGeom>
            <a:noFill/>
          </p:spPr>
          <p:txBody>
            <a:bodyPr wrap="square" rtlCol="0">
              <a:spAutoFit/>
            </a:bodyPr>
            <a:lstStyle/>
            <a:p>
              <a:r>
                <a:rPr lang="en-US" altLang="zh-CN" dirty="0">
                  <a:solidFill>
                    <a:srgbClr val="0070C0"/>
                  </a:solidFill>
                </a:rPr>
                <a:t>Full-likelihood decoder</a:t>
              </a:r>
              <a:endParaRPr lang="zh-CN" altLang="en-US" dirty="0">
                <a:solidFill>
                  <a:srgbClr val="0070C0"/>
                </a:solidFill>
              </a:endParaRPr>
            </a:p>
          </p:txBody>
        </p:sp>
      </p:grpSp>
      <p:pic>
        <p:nvPicPr>
          <p:cNvPr id="9" name="图片 8">
            <a:extLst>
              <a:ext uri="{FF2B5EF4-FFF2-40B4-BE49-F238E27FC236}">
                <a16:creationId xmlns:a16="http://schemas.microsoft.com/office/drawing/2014/main" id="{0274C37F-7845-4B6E-9208-B0AC35ED3422}"/>
              </a:ext>
            </a:extLst>
          </p:cNvPr>
          <p:cNvPicPr>
            <a:picLocks noChangeAspect="1"/>
          </p:cNvPicPr>
          <p:nvPr/>
        </p:nvPicPr>
        <p:blipFill>
          <a:blip r:embed="rId3"/>
          <a:stretch>
            <a:fillRect/>
          </a:stretch>
        </p:blipFill>
        <p:spPr>
          <a:xfrm>
            <a:off x="7663472" y="296509"/>
            <a:ext cx="1548353" cy="369332"/>
          </a:xfrm>
          <a:prstGeom prst="rect">
            <a:avLst/>
          </a:prstGeom>
          <a:ln>
            <a:solidFill>
              <a:srgbClr val="FF0000"/>
            </a:solidFill>
          </a:ln>
        </p:spPr>
      </p:pic>
      <p:pic>
        <p:nvPicPr>
          <p:cNvPr id="11" name="图片 10">
            <a:extLst>
              <a:ext uri="{FF2B5EF4-FFF2-40B4-BE49-F238E27FC236}">
                <a16:creationId xmlns:a16="http://schemas.microsoft.com/office/drawing/2014/main" id="{A6E64160-0D6C-4E69-BD07-71E88ED5B7B4}"/>
              </a:ext>
            </a:extLst>
          </p:cNvPr>
          <p:cNvPicPr>
            <a:picLocks noChangeAspect="1"/>
          </p:cNvPicPr>
          <p:nvPr/>
        </p:nvPicPr>
        <p:blipFill>
          <a:blip r:embed="rId4"/>
          <a:stretch>
            <a:fillRect/>
          </a:stretch>
        </p:blipFill>
        <p:spPr>
          <a:xfrm>
            <a:off x="5700391" y="2869522"/>
            <a:ext cx="6402131" cy="459052"/>
          </a:xfrm>
          <a:prstGeom prst="rect">
            <a:avLst/>
          </a:prstGeom>
        </p:spPr>
      </p:pic>
      <p:pic>
        <p:nvPicPr>
          <p:cNvPr id="13" name="图片 12">
            <a:extLst>
              <a:ext uri="{FF2B5EF4-FFF2-40B4-BE49-F238E27FC236}">
                <a16:creationId xmlns:a16="http://schemas.microsoft.com/office/drawing/2014/main" id="{270E7259-C152-4E26-8A4C-51688C93A922}"/>
              </a:ext>
            </a:extLst>
          </p:cNvPr>
          <p:cNvPicPr>
            <a:picLocks noChangeAspect="1"/>
          </p:cNvPicPr>
          <p:nvPr/>
        </p:nvPicPr>
        <p:blipFill>
          <a:blip r:embed="rId5"/>
          <a:stretch>
            <a:fillRect/>
          </a:stretch>
        </p:blipFill>
        <p:spPr>
          <a:xfrm>
            <a:off x="7450799" y="2372793"/>
            <a:ext cx="1590675" cy="352425"/>
          </a:xfrm>
          <a:prstGeom prst="rect">
            <a:avLst/>
          </a:prstGeom>
        </p:spPr>
      </p:pic>
      <p:sp>
        <p:nvSpPr>
          <p:cNvPr id="8" name="文本框 7">
            <a:extLst>
              <a:ext uri="{FF2B5EF4-FFF2-40B4-BE49-F238E27FC236}">
                <a16:creationId xmlns:a16="http://schemas.microsoft.com/office/drawing/2014/main" id="{DBFD5418-B6A6-4200-AEBF-61BAADADE50D}"/>
              </a:ext>
            </a:extLst>
          </p:cNvPr>
          <p:cNvSpPr txBox="1"/>
          <p:nvPr/>
        </p:nvSpPr>
        <p:spPr>
          <a:xfrm>
            <a:off x="5505480" y="847640"/>
            <a:ext cx="6288928" cy="1477328"/>
          </a:xfrm>
          <a:prstGeom prst="rect">
            <a:avLst/>
          </a:prstGeom>
          <a:noFill/>
        </p:spPr>
        <p:txBody>
          <a:bodyPr wrap="square">
            <a:spAutoFit/>
          </a:bodyPr>
          <a:lstStyle/>
          <a:p>
            <a:r>
              <a:rPr lang="en-US" altLang="zh-CN" b="0" i="0" dirty="0">
                <a:solidFill>
                  <a:srgbClr val="222222"/>
                </a:solidFill>
                <a:effectLst/>
                <a:latin typeface="Harding"/>
              </a:rPr>
              <a:t>     Let us assume that </a:t>
            </a:r>
            <a:r>
              <a:rPr lang="en-US" altLang="zh-CN" b="0" i="1" dirty="0">
                <a:solidFill>
                  <a:srgbClr val="222222"/>
                </a:solidFill>
                <a:effectLst/>
                <a:latin typeface="Harding"/>
              </a:rPr>
              <a:t>m</a:t>
            </a:r>
            <a:r>
              <a:rPr lang="en-US" altLang="zh-CN" b="0" i="0" dirty="0">
                <a:solidFill>
                  <a:srgbClr val="222222"/>
                </a:solidFill>
                <a:effectLst/>
                <a:latin typeface="Harding"/>
              </a:rPr>
              <a:t> </a:t>
            </a:r>
            <a:r>
              <a:rPr lang="en-US" altLang="zh-CN" b="0" i="0" dirty="0" err="1">
                <a:solidFill>
                  <a:srgbClr val="222222"/>
                </a:solidFill>
                <a:effectLst/>
                <a:latin typeface="Harding"/>
              </a:rPr>
              <a:t>multiunits</a:t>
            </a:r>
            <a:r>
              <a:rPr lang="en-US" altLang="zh-CN" b="0" i="0" dirty="0">
                <a:solidFill>
                  <a:srgbClr val="222222"/>
                </a:solidFill>
                <a:effectLst/>
                <a:latin typeface="Harding"/>
              </a:rPr>
              <a:t> were recorded simultaneously in a single recording session, so that </a:t>
            </a:r>
            <a:r>
              <a:rPr lang="en-US" altLang="zh-CN" b="1" i="0" dirty="0">
                <a:solidFill>
                  <a:srgbClr val="222222"/>
                </a:solidFill>
                <a:effectLst/>
                <a:latin typeface="Harding"/>
              </a:rPr>
              <a:t>r</a:t>
            </a:r>
            <a:r>
              <a:rPr lang="en-US" altLang="zh-CN" b="0" i="0" dirty="0">
                <a:solidFill>
                  <a:srgbClr val="222222"/>
                </a:solidFill>
                <a:effectLst/>
                <a:latin typeface="Harding"/>
              </a:rPr>
              <a:t> ∈ </a:t>
            </a:r>
            <a:r>
              <a:rPr lang="en-US" altLang="zh-CN" b="0" i="0" dirty="0" err="1">
                <a:solidFill>
                  <a:srgbClr val="222222"/>
                </a:solidFill>
                <a:effectLst/>
                <a:latin typeface="Harding"/>
              </a:rPr>
              <a:t>ℝ</a:t>
            </a:r>
            <a:r>
              <a:rPr lang="en-US" altLang="zh-CN" b="0" i="1" baseline="30000" dirty="0" err="1">
                <a:solidFill>
                  <a:srgbClr val="222222"/>
                </a:solidFill>
                <a:effectLst/>
                <a:latin typeface="Harding"/>
              </a:rPr>
              <a:t>m</a:t>
            </a:r>
            <a:r>
              <a:rPr lang="en-US" altLang="zh-CN" b="0" i="0" dirty="0">
                <a:solidFill>
                  <a:srgbClr val="222222"/>
                </a:solidFill>
                <a:effectLst/>
                <a:latin typeface="Harding"/>
              </a:rPr>
              <a:t>.</a:t>
            </a:r>
          </a:p>
          <a:p>
            <a:endParaRPr lang="en-US" altLang="zh-CN" dirty="0">
              <a:solidFill>
                <a:srgbClr val="222222"/>
              </a:solidFill>
              <a:latin typeface="Harding"/>
            </a:endParaRPr>
          </a:p>
          <a:p>
            <a:r>
              <a:rPr lang="en-US" altLang="zh-CN" dirty="0"/>
              <a:t>     The likelihood function can be captured by a vector L ∈ </a:t>
            </a:r>
            <a:r>
              <a:rPr lang="en-US" altLang="zh-CN" dirty="0" err="1"/>
              <a:t>ℝ</a:t>
            </a:r>
            <a:r>
              <a:rPr lang="en-US" altLang="zh-CN" i="1" baseline="30000" dirty="0" err="1"/>
              <a:t>n</a:t>
            </a:r>
            <a:r>
              <a:rPr lang="en-US" altLang="zh-CN" dirty="0"/>
              <a:t>, where L</a:t>
            </a:r>
            <a:r>
              <a:rPr lang="en-US" altLang="zh-CN" baseline="-25000" dirty="0"/>
              <a:t>i</a:t>
            </a:r>
            <a:r>
              <a:rPr lang="en-US" altLang="zh-CN" dirty="0"/>
              <a:t>=L(</a:t>
            </a:r>
            <a:r>
              <a:rPr lang="en-US" altLang="zh-CN" dirty="0" err="1"/>
              <a:t>θ</a:t>
            </a:r>
            <a:r>
              <a:rPr lang="en-US" altLang="zh-CN" baseline="-25000" dirty="0" err="1"/>
              <a:t>i</a:t>
            </a:r>
            <a:r>
              <a:rPr lang="en-US" altLang="zh-CN" dirty="0"/>
              <a:t>). </a:t>
            </a:r>
            <a:endParaRPr lang="zh-CN" altLang="en-US" dirty="0"/>
          </a:p>
        </p:txBody>
      </p:sp>
      <p:pic>
        <p:nvPicPr>
          <p:cNvPr id="4" name="图片 3">
            <a:extLst>
              <a:ext uri="{FF2B5EF4-FFF2-40B4-BE49-F238E27FC236}">
                <a16:creationId xmlns:a16="http://schemas.microsoft.com/office/drawing/2014/main" id="{71E7A98D-AB7D-4D7E-B713-269B619D83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1231" y="3537819"/>
            <a:ext cx="5837426" cy="335309"/>
          </a:xfrm>
          <a:prstGeom prst="rect">
            <a:avLst/>
          </a:prstGeom>
        </p:spPr>
      </p:pic>
      <p:pic>
        <p:nvPicPr>
          <p:cNvPr id="14" name="图片 13">
            <a:extLst>
              <a:ext uri="{FF2B5EF4-FFF2-40B4-BE49-F238E27FC236}">
                <a16:creationId xmlns:a16="http://schemas.microsoft.com/office/drawing/2014/main" id="{4142A52E-1946-41C2-9A4B-A994720B00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6608" y="4180298"/>
            <a:ext cx="5182049" cy="2392887"/>
          </a:xfrm>
          <a:prstGeom prst="rect">
            <a:avLst/>
          </a:prstGeom>
        </p:spPr>
      </p:pic>
      <p:sp>
        <p:nvSpPr>
          <p:cNvPr id="17" name="文本框 16">
            <a:extLst>
              <a:ext uri="{FF2B5EF4-FFF2-40B4-BE49-F238E27FC236}">
                <a16:creationId xmlns:a16="http://schemas.microsoft.com/office/drawing/2014/main" id="{3F477BAA-21DD-4ED3-A3B5-A2075E60F939}"/>
              </a:ext>
            </a:extLst>
          </p:cNvPr>
          <p:cNvSpPr txBox="1"/>
          <p:nvPr/>
        </p:nvSpPr>
        <p:spPr>
          <a:xfrm>
            <a:off x="4990012" y="4348367"/>
            <a:ext cx="1680200" cy="369332"/>
          </a:xfrm>
          <a:prstGeom prst="rect">
            <a:avLst/>
          </a:prstGeom>
          <a:noFill/>
        </p:spPr>
        <p:txBody>
          <a:bodyPr wrap="square" rtlCol="0">
            <a:spAutoFit/>
          </a:bodyPr>
          <a:lstStyle/>
          <a:p>
            <a:r>
              <a:rPr lang="en-US" altLang="zh-CN" dirty="0"/>
              <a:t>θ</a:t>
            </a:r>
            <a:r>
              <a:rPr lang="zh-CN" altLang="en-US" dirty="0"/>
              <a:t>的后验函数：</a:t>
            </a:r>
          </a:p>
        </p:txBody>
      </p:sp>
      <p:grpSp>
        <p:nvGrpSpPr>
          <p:cNvPr id="20" name="组合 19">
            <a:extLst>
              <a:ext uri="{FF2B5EF4-FFF2-40B4-BE49-F238E27FC236}">
                <a16:creationId xmlns:a16="http://schemas.microsoft.com/office/drawing/2014/main" id="{FBC0F238-1E9B-44C6-A920-C25334AB6ED3}"/>
              </a:ext>
            </a:extLst>
          </p:cNvPr>
          <p:cNvGrpSpPr/>
          <p:nvPr/>
        </p:nvGrpSpPr>
        <p:grpSpPr>
          <a:xfrm>
            <a:off x="4990012" y="4177432"/>
            <a:ext cx="6578645" cy="2392887"/>
            <a:chOff x="4990012" y="4177432"/>
            <a:chExt cx="6578645" cy="2392887"/>
          </a:xfrm>
        </p:grpSpPr>
        <p:pic>
          <p:nvPicPr>
            <p:cNvPr id="18" name="图片 17">
              <a:extLst>
                <a:ext uri="{FF2B5EF4-FFF2-40B4-BE49-F238E27FC236}">
                  <a16:creationId xmlns:a16="http://schemas.microsoft.com/office/drawing/2014/main" id="{3582BD61-E6FD-47BD-A054-A6AB2053E7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6608" y="4177432"/>
              <a:ext cx="5182049" cy="2392887"/>
            </a:xfrm>
            <a:prstGeom prst="rect">
              <a:avLst/>
            </a:prstGeom>
          </p:spPr>
        </p:pic>
        <p:sp>
          <p:nvSpPr>
            <p:cNvPr id="19" name="文本框 18">
              <a:extLst>
                <a:ext uri="{FF2B5EF4-FFF2-40B4-BE49-F238E27FC236}">
                  <a16:creationId xmlns:a16="http://schemas.microsoft.com/office/drawing/2014/main" id="{B0AC7FBD-6979-4A06-B89C-9F009D94B84A}"/>
                </a:ext>
              </a:extLst>
            </p:cNvPr>
            <p:cNvSpPr txBox="1"/>
            <p:nvPr/>
          </p:nvSpPr>
          <p:spPr>
            <a:xfrm>
              <a:off x="4990012" y="4345501"/>
              <a:ext cx="1680200" cy="369332"/>
            </a:xfrm>
            <a:prstGeom prst="rect">
              <a:avLst/>
            </a:prstGeom>
            <a:noFill/>
          </p:spPr>
          <p:txBody>
            <a:bodyPr wrap="square" rtlCol="0">
              <a:spAutoFit/>
            </a:bodyPr>
            <a:lstStyle/>
            <a:p>
              <a:r>
                <a:rPr lang="en-US" altLang="zh-CN" dirty="0"/>
                <a:t>θ</a:t>
              </a:r>
              <a:r>
                <a:rPr lang="zh-CN" altLang="en-US" dirty="0"/>
                <a:t>的后验函数：</a:t>
              </a:r>
            </a:p>
          </p:txBody>
        </p:sp>
      </p:grpSp>
      <p:grpSp>
        <p:nvGrpSpPr>
          <p:cNvPr id="27" name="组合 26">
            <a:extLst>
              <a:ext uri="{FF2B5EF4-FFF2-40B4-BE49-F238E27FC236}">
                <a16:creationId xmlns:a16="http://schemas.microsoft.com/office/drawing/2014/main" id="{FC9CDC61-C3E5-4380-97E7-903D2F628C36}"/>
              </a:ext>
            </a:extLst>
          </p:cNvPr>
          <p:cNvGrpSpPr/>
          <p:nvPr/>
        </p:nvGrpSpPr>
        <p:grpSpPr>
          <a:xfrm>
            <a:off x="2058598" y="1296591"/>
            <a:ext cx="1436003" cy="369332"/>
            <a:chOff x="4528529" y="227646"/>
            <a:chExt cx="1436003" cy="369332"/>
          </a:xfrm>
        </p:grpSpPr>
        <p:grpSp>
          <p:nvGrpSpPr>
            <p:cNvPr id="30" name="组合 29">
              <a:extLst>
                <a:ext uri="{FF2B5EF4-FFF2-40B4-BE49-F238E27FC236}">
                  <a16:creationId xmlns:a16="http://schemas.microsoft.com/office/drawing/2014/main" id="{9D0B9429-BBE8-42DA-ADDF-B11E3EC7A640}"/>
                </a:ext>
              </a:extLst>
            </p:cNvPr>
            <p:cNvGrpSpPr/>
            <p:nvPr/>
          </p:nvGrpSpPr>
          <p:grpSpPr>
            <a:xfrm>
              <a:off x="4528529" y="227646"/>
              <a:ext cx="1235226" cy="369332"/>
              <a:chOff x="3475461" y="1511141"/>
              <a:chExt cx="1235226" cy="369332"/>
            </a:xfrm>
          </p:grpSpPr>
          <p:grpSp>
            <p:nvGrpSpPr>
              <p:cNvPr id="32" name="组合 31">
                <a:extLst>
                  <a:ext uri="{FF2B5EF4-FFF2-40B4-BE49-F238E27FC236}">
                    <a16:creationId xmlns:a16="http://schemas.microsoft.com/office/drawing/2014/main" id="{C1A55E74-538C-4B39-B288-16DF3281BB07}"/>
                  </a:ext>
                </a:extLst>
              </p:cNvPr>
              <p:cNvGrpSpPr/>
              <p:nvPr/>
            </p:nvGrpSpPr>
            <p:grpSpPr>
              <a:xfrm>
                <a:off x="4134525" y="1575971"/>
                <a:ext cx="576162" cy="261837"/>
                <a:chOff x="3629202" y="1621374"/>
                <a:chExt cx="576162" cy="261837"/>
              </a:xfrm>
            </p:grpSpPr>
            <p:pic>
              <p:nvPicPr>
                <p:cNvPr id="34" name="图片 33">
                  <a:extLst>
                    <a:ext uri="{FF2B5EF4-FFF2-40B4-BE49-F238E27FC236}">
                      <a16:creationId xmlns:a16="http://schemas.microsoft.com/office/drawing/2014/main" id="{C76C9531-B5A9-4A3E-8FD9-BA1728CDFED6}"/>
                    </a:ext>
                  </a:extLst>
                </p:cNvPr>
                <p:cNvPicPr>
                  <a:picLocks noChangeAspect="1"/>
                </p:cNvPicPr>
                <p:nvPr/>
              </p:nvPicPr>
              <p:blipFill>
                <a:blip r:embed="rId8"/>
                <a:stretch>
                  <a:fillRect/>
                </a:stretch>
              </p:blipFill>
              <p:spPr>
                <a:xfrm>
                  <a:off x="3629202" y="1621374"/>
                  <a:ext cx="261837" cy="261837"/>
                </a:xfrm>
                <a:prstGeom prst="rect">
                  <a:avLst/>
                </a:prstGeom>
              </p:spPr>
            </p:pic>
            <p:pic>
              <p:nvPicPr>
                <p:cNvPr id="35" name="图片 34">
                  <a:extLst>
                    <a:ext uri="{FF2B5EF4-FFF2-40B4-BE49-F238E27FC236}">
                      <a16:creationId xmlns:a16="http://schemas.microsoft.com/office/drawing/2014/main" id="{F701019D-D74C-44F1-9BE5-74EA315476B8}"/>
                    </a:ext>
                  </a:extLst>
                </p:cNvPr>
                <p:cNvPicPr>
                  <a:picLocks noChangeAspect="1"/>
                </p:cNvPicPr>
                <p:nvPr/>
              </p:nvPicPr>
              <p:blipFill>
                <a:blip r:embed="rId9"/>
                <a:stretch>
                  <a:fillRect/>
                </a:stretch>
              </p:blipFill>
              <p:spPr>
                <a:xfrm>
                  <a:off x="3891039" y="1643251"/>
                  <a:ext cx="314325" cy="228600"/>
                </a:xfrm>
                <a:prstGeom prst="rect">
                  <a:avLst/>
                </a:prstGeom>
              </p:spPr>
            </p:pic>
          </p:grpSp>
          <p:sp>
            <p:nvSpPr>
              <p:cNvPr id="33" name="文本框 32">
                <a:extLst>
                  <a:ext uri="{FF2B5EF4-FFF2-40B4-BE49-F238E27FC236}">
                    <a16:creationId xmlns:a16="http://schemas.microsoft.com/office/drawing/2014/main" id="{61680C86-149D-449C-B405-D80CFF68E8D6}"/>
                  </a:ext>
                </a:extLst>
              </p:cNvPr>
              <p:cNvSpPr txBox="1"/>
              <p:nvPr/>
            </p:nvSpPr>
            <p:spPr>
              <a:xfrm>
                <a:off x="3475461" y="1511141"/>
                <a:ext cx="795130" cy="369332"/>
              </a:xfrm>
              <a:prstGeom prst="rect">
                <a:avLst/>
              </a:prstGeom>
              <a:noFill/>
            </p:spPr>
            <p:txBody>
              <a:bodyPr wrap="square" rtlCol="0">
                <a:spAutoFit/>
              </a:bodyPr>
              <a:lstStyle/>
              <a:p>
                <a:r>
                  <a:rPr lang="zh-CN" altLang="en-US" dirty="0"/>
                  <a:t>目标：</a:t>
                </a:r>
              </a:p>
            </p:txBody>
          </p:sp>
        </p:grpSp>
        <p:pic>
          <p:nvPicPr>
            <p:cNvPr id="29" name="图片 28">
              <a:extLst>
                <a:ext uri="{FF2B5EF4-FFF2-40B4-BE49-F238E27FC236}">
                  <a16:creationId xmlns:a16="http://schemas.microsoft.com/office/drawing/2014/main" id="{BEEECB9D-2047-41B1-8268-A1459EA1251F}"/>
                </a:ext>
              </a:extLst>
            </p:cNvPr>
            <p:cNvPicPr>
              <a:picLocks noChangeAspect="1"/>
            </p:cNvPicPr>
            <p:nvPr/>
          </p:nvPicPr>
          <p:blipFill>
            <a:blip r:embed="rId10"/>
            <a:stretch>
              <a:fillRect/>
            </a:stretch>
          </p:blipFill>
          <p:spPr>
            <a:xfrm>
              <a:off x="5791495" y="280914"/>
              <a:ext cx="173037" cy="259556"/>
            </a:xfrm>
            <a:prstGeom prst="rect">
              <a:avLst/>
            </a:prstGeom>
          </p:spPr>
        </p:pic>
      </p:grpSp>
    </p:spTree>
    <p:extLst>
      <p:ext uri="{BB962C8B-B14F-4D97-AF65-F5344CB8AC3E}">
        <p14:creationId xmlns:p14="http://schemas.microsoft.com/office/powerpoint/2010/main" val="268365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803655-4041-47B5-A1F0-378C6E1A814E}"/>
              </a:ext>
            </a:extLst>
          </p:cNvPr>
          <p:cNvSpPr txBox="1"/>
          <p:nvPr/>
        </p:nvSpPr>
        <p:spPr>
          <a:xfrm>
            <a:off x="1148080" y="215760"/>
            <a:ext cx="3088640" cy="369332"/>
          </a:xfrm>
          <a:prstGeom prst="rect">
            <a:avLst/>
          </a:prstGeom>
          <a:noFill/>
        </p:spPr>
        <p:txBody>
          <a:bodyPr wrap="square" rtlCol="0">
            <a:spAutoFit/>
          </a:bodyPr>
          <a:lstStyle/>
          <a:p>
            <a:r>
              <a:rPr lang="en-US" altLang="zh-CN" dirty="0" err="1"/>
              <a:t>Decorder</a:t>
            </a:r>
            <a:r>
              <a:rPr lang="zh-CN" altLang="en-US" dirty="0"/>
              <a:t>的优化：</a:t>
            </a:r>
            <a:r>
              <a:rPr lang="en-US" altLang="zh-CN" dirty="0"/>
              <a:t>KL</a:t>
            </a:r>
            <a:r>
              <a:rPr lang="zh-CN" altLang="en-US" dirty="0"/>
              <a:t>散度</a:t>
            </a:r>
          </a:p>
        </p:txBody>
      </p:sp>
      <p:pic>
        <p:nvPicPr>
          <p:cNvPr id="6" name="图片 5">
            <a:extLst>
              <a:ext uri="{FF2B5EF4-FFF2-40B4-BE49-F238E27FC236}">
                <a16:creationId xmlns:a16="http://schemas.microsoft.com/office/drawing/2014/main" id="{F7B3B20D-3CCA-43B0-B770-DC40514E2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343" y="3534329"/>
            <a:ext cx="3684426" cy="305080"/>
          </a:xfrm>
          <a:prstGeom prst="rect">
            <a:avLst/>
          </a:prstGeom>
        </p:spPr>
      </p:pic>
      <p:pic>
        <p:nvPicPr>
          <p:cNvPr id="7" name="图片 6">
            <a:extLst>
              <a:ext uri="{FF2B5EF4-FFF2-40B4-BE49-F238E27FC236}">
                <a16:creationId xmlns:a16="http://schemas.microsoft.com/office/drawing/2014/main" id="{A3561C76-FCC2-42C6-AE7F-24845D2842A3}"/>
              </a:ext>
            </a:extLst>
          </p:cNvPr>
          <p:cNvPicPr>
            <a:picLocks noChangeAspect="1"/>
          </p:cNvPicPr>
          <p:nvPr/>
        </p:nvPicPr>
        <p:blipFill>
          <a:blip r:embed="rId4"/>
          <a:stretch>
            <a:fillRect/>
          </a:stretch>
        </p:blipFill>
        <p:spPr>
          <a:xfrm>
            <a:off x="2320925" y="653565"/>
            <a:ext cx="5619750" cy="342900"/>
          </a:xfrm>
          <a:prstGeom prst="rect">
            <a:avLst/>
          </a:prstGeom>
        </p:spPr>
      </p:pic>
      <p:pic>
        <p:nvPicPr>
          <p:cNvPr id="8" name="图片 7">
            <a:extLst>
              <a:ext uri="{FF2B5EF4-FFF2-40B4-BE49-F238E27FC236}">
                <a16:creationId xmlns:a16="http://schemas.microsoft.com/office/drawing/2014/main" id="{DF42A5F0-F8C8-41FC-B159-8EFDB1F641D1}"/>
              </a:ext>
            </a:extLst>
          </p:cNvPr>
          <p:cNvPicPr>
            <a:picLocks noChangeAspect="1"/>
          </p:cNvPicPr>
          <p:nvPr/>
        </p:nvPicPr>
        <p:blipFill>
          <a:blip r:embed="rId5"/>
          <a:stretch>
            <a:fillRect/>
          </a:stretch>
        </p:blipFill>
        <p:spPr>
          <a:xfrm>
            <a:off x="3112294" y="4207752"/>
            <a:ext cx="5619750" cy="1205955"/>
          </a:xfrm>
          <a:prstGeom prst="rect">
            <a:avLst/>
          </a:prstGeom>
        </p:spPr>
      </p:pic>
      <p:sp>
        <p:nvSpPr>
          <p:cNvPr id="9" name="文本框 8">
            <a:extLst>
              <a:ext uri="{FF2B5EF4-FFF2-40B4-BE49-F238E27FC236}">
                <a16:creationId xmlns:a16="http://schemas.microsoft.com/office/drawing/2014/main" id="{D5259F09-5E86-4778-B5EC-F556D9713D67}"/>
              </a:ext>
            </a:extLst>
          </p:cNvPr>
          <p:cNvSpPr txBox="1"/>
          <p:nvPr/>
        </p:nvSpPr>
        <p:spPr>
          <a:xfrm>
            <a:off x="1767840" y="1224807"/>
            <a:ext cx="1219200" cy="369332"/>
          </a:xfrm>
          <a:prstGeom prst="rect">
            <a:avLst/>
          </a:prstGeom>
          <a:noFill/>
        </p:spPr>
        <p:txBody>
          <a:bodyPr wrap="square" rtlCol="0">
            <a:spAutoFit/>
          </a:bodyPr>
          <a:lstStyle/>
          <a:p>
            <a:r>
              <a:rPr lang="zh-CN" altLang="en-US" dirty="0"/>
              <a:t>损失函数：</a:t>
            </a:r>
          </a:p>
        </p:txBody>
      </p:sp>
      <p:grpSp>
        <p:nvGrpSpPr>
          <p:cNvPr id="14" name="组合 13">
            <a:extLst>
              <a:ext uri="{FF2B5EF4-FFF2-40B4-BE49-F238E27FC236}">
                <a16:creationId xmlns:a16="http://schemas.microsoft.com/office/drawing/2014/main" id="{DA155D8C-3806-4597-91FB-BD6CF19A91DC}"/>
              </a:ext>
            </a:extLst>
          </p:cNvPr>
          <p:cNvGrpSpPr/>
          <p:nvPr/>
        </p:nvGrpSpPr>
        <p:grpSpPr>
          <a:xfrm>
            <a:off x="3112294" y="1195509"/>
            <a:ext cx="5025866" cy="2346491"/>
            <a:chOff x="3112294" y="1195508"/>
            <a:chExt cx="5494496" cy="2531444"/>
          </a:xfrm>
        </p:grpSpPr>
        <p:pic>
          <p:nvPicPr>
            <p:cNvPr id="4" name="图片 3">
              <a:extLst>
                <a:ext uri="{FF2B5EF4-FFF2-40B4-BE49-F238E27FC236}">
                  <a16:creationId xmlns:a16="http://schemas.microsoft.com/office/drawing/2014/main" id="{03771467-4AE4-4A76-818E-D6884BC65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2294" y="1195508"/>
              <a:ext cx="5494496" cy="2469094"/>
            </a:xfrm>
            <a:prstGeom prst="rect">
              <a:avLst/>
            </a:prstGeom>
          </p:spPr>
        </p:pic>
        <p:cxnSp>
          <p:nvCxnSpPr>
            <p:cNvPr id="12" name="直接连接符 11">
              <a:extLst>
                <a:ext uri="{FF2B5EF4-FFF2-40B4-BE49-F238E27FC236}">
                  <a16:creationId xmlns:a16="http://schemas.microsoft.com/office/drawing/2014/main" id="{0A1D3632-C6DD-4D31-8D1C-90B6DF371E2E}"/>
                </a:ext>
              </a:extLst>
            </p:cNvPr>
            <p:cNvCxnSpPr>
              <a:cxnSpLocks/>
            </p:cNvCxnSpPr>
            <p:nvPr/>
          </p:nvCxnSpPr>
          <p:spPr>
            <a:xfrm>
              <a:off x="5283200" y="3621636"/>
              <a:ext cx="576342" cy="23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B304019-E2CB-480C-A872-8951D2D39EBA}"/>
                </a:ext>
              </a:extLst>
            </p:cNvPr>
            <p:cNvSpPr txBox="1"/>
            <p:nvPr/>
          </p:nvSpPr>
          <p:spPr>
            <a:xfrm>
              <a:off x="5859542" y="3449953"/>
              <a:ext cx="1721485" cy="276999"/>
            </a:xfrm>
            <a:prstGeom prst="rect">
              <a:avLst/>
            </a:prstGeom>
            <a:noFill/>
          </p:spPr>
          <p:txBody>
            <a:bodyPr wrap="square" rtlCol="0">
              <a:spAutoFit/>
            </a:bodyPr>
            <a:lstStyle/>
            <a:p>
              <a:r>
                <a:rPr lang="zh-CN" altLang="en-US" sz="1200" dirty="0"/>
                <a:t>未知但相对</a:t>
              </a:r>
              <a:r>
                <a:rPr lang="en-US" altLang="zh-CN" sz="1200" dirty="0"/>
                <a:t>W</a:t>
              </a:r>
              <a:r>
                <a:rPr lang="zh-CN" altLang="en-US" sz="1200" dirty="0"/>
                <a:t>固定。</a:t>
              </a:r>
            </a:p>
          </p:txBody>
        </p:sp>
      </p:grpSp>
      <p:grpSp>
        <p:nvGrpSpPr>
          <p:cNvPr id="22" name="组合 21">
            <a:extLst>
              <a:ext uri="{FF2B5EF4-FFF2-40B4-BE49-F238E27FC236}">
                <a16:creationId xmlns:a16="http://schemas.microsoft.com/office/drawing/2014/main" id="{D337E444-F92E-4338-9907-F436FDF9D977}"/>
              </a:ext>
            </a:extLst>
          </p:cNvPr>
          <p:cNvGrpSpPr/>
          <p:nvPr/>
        </p:nvGrpSpPr>
        <p:grpSpPr>
          <a:xfrm>
            <a:off x="2519167" y="6232515"/>
            <a:ext cx="5684933" cy="571550"/>
            <a:chOff x="2072640" y="5952230"/>
            <a:chExt cx="5684933" cy="571550"/>
          </a:xfrm>
        </p:grpSpPr>
        <p:sp>
          <p:nvSpPr>
            <p:cNvPr id="10" name="文本框 9">
              <a:extLst>
                <a:ext uri="{FF2B5EF4-FFF2-40B4-BE49-F238E27FC236}">
                  <a16:creationId xmlns:a16="http://schemas.microsoft.com/office/drawing/2014/main" id="{7F445A4B-791B-4108-9ACA-30627E343D9A}"/>
                </a:ext>
              </a:extLst>
            </p:cNvPr>
            <p:cNvSpPr txBox="1"/>
            <p:nvPr/>
          </p:nvSpPr>
          <p:spPr>
            <a:xfrm>
              <a:off x="2072640" y="6011880"/>
              <a:ext cx="914400" cy="338554"/>
            </a:xfrm>
            <a:prstGeom prst="rect">
              <a:avLst/>
            </a:prstGeom>
            <a:noFill/>
          </p:spPr>
          <p:txBody>
            <a:bodyPr wrap="square" rtlCol="0">
              <a:spAutoFit/>
            </a:bodyPr>
            <a:lstStyle/>
            <a:p>
              <a:r>
                <a:rPr lang="zh-CN" altLang="en-US" sz="1600" dirty="0"/>
                <a:t>惩罚项：</a:t>
              </a:r>
            </a:p>
          </p:txBody>
        </p:sp>
        <p:pic>
          <p:nvPicPr>
            <p:cNvPr id="16" name="图片 15">
              <a:extLst>
                <a:ext uri="{FF2B5EF4-FFF2-40B4-BE49-F238E27FC236}">
                  <a16:creationId xmlns:a16="http://schemas.microsoft.com/office/drawing/2014/main" id="{85AC65F9-4CCE-4F6D-9DB1-AB81BA0DDC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7040" y="5952230"/>
              <a:ext cx="4770533" cy="571550"/>
            </a:xfrm>
            <a:prstGeom prst="rect">
              <a:avLst/>
            </a:prstGeom>
          </p:spPr>
        </p:pic>
      </p:grpSp>
      <p:pic>
        <p:nvPicPr>
          <p:cNvPr id="18" name="图片 17">
            <a:extLst>
              <a:ext uri="{FF2B5EF4-FFF2-40B4-BE49-F238E27FC236}">
                <a16:creationId xmlns:a16="http://schemas.microsoft.com/office/drawing/2014/main" id="{16DB46AF-D657-4DD1-8B58-253BF577B4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5430" y="5563351"/>
            <a:ext cx="7079593" cy="579170"/>
          </a:xfrm>
          <a:prstGeom prst="rect">
            <a:avLst/>
          </a:prstGeom>
        </p:spPr>
      </p:pic>
    </p:spTree>
    <p:extLst>
      <p:ext uri="{BB962C8B-B14F-4D97-AF65-F5344CB8AC3E}">
        <p14:creationId xmlns:p14="http://schemas.microsoft.com/office/powerpoint/2010/main" val="412998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63325C2-B168-43F0-886C-95131662205B}"/>
              </a:ext>
            </a:extLst>
          </p:cNvPr>
          <p:cNvGrpSpPr/>
          <p:nvPr/>
        </p:nvGrpSpPr>
        <p:grpSpPr>
          <a:xfrm>
            <a:off x="6096000" y="1070455"/>
            <a:ext cx="5600700" cy="4425557"/>
            <a:chOff x="6388258" y="755159"/>
            <a:chExt cx="5600700" cy="4425557"/>
          </a:xfrm>
        </p:grpSpPr>
        <p:pic>
          <p:nvPicPr>
            <p:cNvPr id="3" name="图片 2">
              <a:extLst>
                <a:ext uri="{FF2B5EF4-FFF2-40B4-BE49-F238E27FC236}">
                  <a16:creationId xmlns:a16="http://schemas.microsoft.com/office/drawing/2014/main" id="{D6AA65C8-8C73-47EE-BF31-5FD7F306E636}"/>
                </a:ext>
              </a:extLst>
            </p:cNvPr>
            <p:cNvPicPr>
              <a:picLocks noChangeAspect="1"/>
            </p:cNvPicPr>
            <p:nvPr/>
          </p:nvPicPr>
          <p:blipFill>
            <a:blip r:embed="rId2"/>
            <a:stretch>
              <a:fillRect/>
            </a:stretch>
          </p:blipFill>
          <p:spPr>
            <a:xfrm>
              <a:off x="6388258" y="837316"/>
              <a:ext cx="5600700" cy="4343400"/>
            </a:xfrm>
            <a:prstGeom prst="rect">
              <a:avLst/>
            </a:prstGeom>
          </p:spPr>
        </p:pic>
        <p:sp>
          <p:nvSpPr>
            <p:cNvPr id="4" name="文本框 3">
              <a:extLst>
                <a:ext uri="{FF2B5EF4-FFF2-40B4-BE49-F238E27FC236}">
                  <a16:creationId xmlns:a16="http://schemas.microsoft.com/office/drawing/2014/main" id="{1FD084A7-A6D4-4971-9984-8100DCF91B62}"/>
                </a:ext>
              </a:extLst>
            </p:cNvPr>
            <p:cNvSpPr txBox="1"/>
            <p:nvPr/>
          </p:nvSpPr>
          <p:spPr>
            <a:xfrm>
              <a:off x="7638442" y="755159"/>
              <a:ext cx="3395664" cy="369332"/>
            </a:xfrm>
            <a:prstGeom prst="rect">
              <a:avLst/>
            </a:prstGeom>
            <a:noFill/>
          </p:spPr>
          <p:txBody>
            <a:bodyPr wrap="square" rtlCol="0">
              <a:spAutoFit/>
            </a:bodyPr>
            <a:lstStyle/>
            <a:p>
              <a:r>
                <a:rPr lang="en-US" altLang="zh-CN" dirty="0">
                  <a:solidFill>
                    <a:srgbClr val="0070C0"/>
                  </a:solidFill>
                </a:rPr>
                <a:t>Fixed-uncertainty decoder</a:t>
              </a:r>
              <a:endParaRPr lang="zh-CN" altLang="en-US" dirty="0">
                <a:solidFill>
                  <a:srgbClr val="0070C0"/>
                </a:solidFill>
              </a:endParaRPr>
            </a:p>
          </p:txBody>
        </p:sp>
      </p:grpSp>
      <p:grpSp>
        <p:nvGrpSpPr>
          <p:cNvPr id="5" name="组合 4">
            <a:extLst>
              <a:ext uri="{FF2B5EF4-FFF2-40B4-BE49-F238E27FC236}">
                <a16:creationId xmlns:a16="http://schemas.microsoft.com/office/drawing/2014/main" id="{0737615C-3E3D-42C9-9E6A-87DE51F2AC29}"/>
              </a:ext>
            </a:extLst>
          </p:cNvPr>
          <p:cNvGrpSpPr/>
          <p:nvPr/>
        </p:nvGrpSpPr>
        <p:grpSpPr>
          <a:xfrm>
            <a:off x="201238" y="885789"/>
            <a:ext cx="4788774" cy="4306288"/>
            <a:chOff x="294594" y="635886"/>
            <a:chExt cx="4788774" cy="4306288"/>
          </a:xfrm>
        </p:grpSpPr>
        <p:pic>
          <p:nvPicPr>
            <p:cNvPr id="6" name="图片 5">
              <a:extLst>
                <a:ext uri="{FF2B5EF4-FFF2-40B4-BE49-F238E27FC236}">
                  <a16:creationId xmlns:a16="http://schemas.microsoft.com/office/drawing/2014/main" id="{8D2721F4-9776-4673-A3E8-B9D19809C325}"/>
                </a:ext>
              </a:extLst>
            </p:cNvPr>
            <p:cNvPicPr>
              <a:picLocks noChangeAspect="1"/>
            </p:cNvPicPr>
            <p:nvPr/>
          </p:nvPicPr>
          <p:blipFill>
            <a:blip r:embed="rId3"/>
            <a:stretch>
              <a:fillRect/>
            </a:stretch>
          </p:blipFill>
          <p:spPr>
            <a:xfrm>
              <a:off x="294594" y="1187017"/>
              <a:ext cx="4788774" cy="3755157"/>
            </a:xfrm>
            <a:prstGeom prst="rect">
              <a:avLst/>
            </a:prstGeom>
          </p:spPr>
        </p:pic>
        <p:sp>
          <p:nvSpPr>
            <p:cNvPr id="7" name="文本框 6">
              <a:extLst>
                <a:ext uri="{FF2B5EF4-FFF2-40B4-BE49-F238E27FC236}">
                  <a16:creationId xmlns:a16="http://schemas.microsoft.com/office/drawing/2014/main" id="{717D6113-F034-4EDC-A0FF-70597FBF2BD2}"/>
                </a:ext>
              </a:extLst>
            </p:cNvPr>
            <p:cNvSpPr txBox="1"/>
            <p:nvPr/>
          </p:nvSpPr>
          <p:spPr>
            <a:xfrm>
              <a:off x="1605863" y="635886"/>
              <a:ext cx="3395664" cy="369332"/>
            </a:xfrm>
            <a:prstGeom prst="rect">
              <a:avLst/>
            </a:prstGeom>
            <a:noFill/>
          </p:spPr>
          <p:txBody>
            <a:bodyPr wrap="square" rtlCol="0">
              <a:spAutoFit/>
            </a:bodyPr>
            <a:lstStyle/>
            <a:p>
              <a:r>
                <a:rPr lang="en-US" altLang="zh-CN" dirty="0">
                  <a:solidFill>
                    <a:srgbClr val="0070C0"/>
                  </a:solidFill>
                </a:rPr>
                <a:t>Full-likelihood decoder</a:t>
              </a:r>
              <a:endParaRPr lang="zh-CN" altLang="en-US" dirty="0">
                <a:solidFill>
                  <a:srgbClr val="0070C0"/>
                </a:solidFill>
              </a:endParaRPr>
            </a:p>
          </p:txBody>
        </p:sp>
      </p:grpSp>
      <p:sp>
        <p:nvSpPr>
          <p:cNvPr id="8" name="文本框 7">
            <a:extLst>
              <a:ext uri="{FF2B5EF4-FFF2-40B4-BE49-F238E27FC236}">
                <a16:creationId xmlns:a16="http://schemas.microsoft.com/office/drawing/2014/main" id="{5A2D2BE0-3B36-4DB4-9267-8D036581FB87}"/>
              </a:ext>
            </a:extLst>
          </p:cNvPr>
          <p:cNvSpPr txBox="1"/>
          <p:nvPr/>
        </p:nvSpPr>
        <p:spPr>
          <a:xfrm>
            <a:off x="990598" y="5578169"/>
            <a:ext cx="9415463" cy="923330"/>
          </a:xfrm>
          <a:prstGeom prst="rect">
            <a:avLst/>
          </a:prstGeom>
          <a:noFill/>
        </p:spPr>
        <p:txBody>
          <a:bodyPr wrap="square">
            <a:spAutoFit/>
          </a:bodyPr>
          <a:lstStyle/>
          <a:p>
            <a:r>
              <a:rPr lang="en-US" altLang="zh-CN" dirty="0"/>
              <a:t>      The fixed-uncertainty model captures the alternative hypothesis in which the recorded sensory population encodes only a point estimate of the sensory variable (that is, mean of the likelihood function) and the estimate of the sensory uncertainty is encoded elsewhere.</a:t>
            </a:r>
            <a:endParaRPr lang="zh-CN" altLang="en-US" dirty="0"/>
          </a:p>
        </p:txBody>
      </p:sp>
    </p:spTree>
    <p:extLst>
      <p:ext uri="{BB962C8B-B14F-4D97-AF65-F5344CB8AC3E}">
        <p14:creationId xmlns:p14="http://schemas.microsoft.com/office/powerpoint/2010/main" val="3793781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825</Words>
  <Application>Microsoft Office PowerPoint</Application>
  <PresentationFormat>宽屏</PresentationFormat>
  <Paragraphs>75</Paragraphs>
  <Slides>17</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Harding</vt:lpstr>
      <vt:lpstr>MinionPro-Regular</vt:lpstr>
      <vt:lpstr>Whitney-Book</vt:lpstr>
      <vt:lpstr>等线</vt:lpstr>
      <vt:lpstr>Microsoft YaHei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letitia</dc:creator>
  <cp:lastModifiedBy>zhou lq</cp:lastModifiedBy>
  <cp:revision>292</cp:revision>
  <dcterms:created xsi:type="dcterms:W3CDTF">2022-03-22T02:24:46Z</dcterms:created>
  <dcterms:modified xsi:type="dcterms:W3CDTF">2022-03-25T09:40:42Z</dcterms:modified>
</cp:coreProperties>
</file>