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1D7402-BFC8-49D7-B175-9F174615417B}">
  <a:tblStyle styleId="{D91D7402-BFC8-49D7-B175-9F174615417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F412C5F-C48C-436F-B91E-4AE2E353BF5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7a04834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7a04834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27a04834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27a04834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c732c3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c732c3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5de749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5de749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5de749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5de749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5de749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5de749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5de749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5de749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5de749a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5de749a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27a0483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27a0483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27a04834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7a04834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7a0483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7a0483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4c732c3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4c732c3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7a04834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7a04834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27a0483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27a0483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4c732c3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c732c3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7a04834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7a04834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1962900" y="1860575"/>
            <a:ext cx="5218200" cy="936600"/>
          </a:xfrm>
          <a:prstGeom prst="rect">
            <a:avLst/>
          </a:prstGeom>
          <a:solidFill>
            <a:srgbClr val="9FC5E8"/>
          </a:solidFill>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434343"/>
                </a:solidFill>
              </a:rPr>
              <a:t>Libraries 2015</a:t>
            </a:r>
            <a:endParaRPr>
              <a:solidFill>
                <a:srgbClr val="434343"/>
              </a:solidFill>
            </a:endParaRPr>
          </a:p>
        </p:txBody>
      </p:sp>
      <p:sp>
        <p:nvSpPr>
          <p:cNvPr id="63" name="Google Shape;63;p13"/>
          <p:cNvSpPr txBox="1"/>
          <p:nvPr>
            <p:ph idx="1" type="subTitle"/>
          </p:nvPr>
        </p:nvSpPr>
        <p:spPr>
          <a:xfrm>
            <a:off x="1962900" y="2834125"/>
            <a:ext cx="5218200" cy="792600"/>
          </a:xfrm>
          <a:prstGeom prst="rect">
            <a:avLst/>
          </a:prstGeom>
          <a:solidFill>
            <a:srgbClr val="9FC5E8"/>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Nationwide Visitation Trends</a:t>
            </a:r>
            <a:endParaRPr>
              <a:solidFill>
                <a:srgbClr val="434343"/>
              </a:solidFill>
            </a:endParaRPr>
          </a:p>
        </p:txBody>
      </p:sp>
      <p:sp>
        <p:nvSpPr>
          <p:cNvPr id="64" name="Google Shape;64;p13"/>
          <p:cNvSpPr txBox="1"/>
          <p:nvPr/>
        </p:nvSpPr>
        <p:spPr>
          <a:xfrm>
            <a:off x="3666600" y="4123050"/>
            <a:ext cx="1810800" cy="7200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Nora Keenan</a:t>
            </a:r>
            <a:endParaRPr>
              <a:latin typeface="Economica"/>
              <a:ea typeface="Economica"/>
              <a:cs typeface="Economica"/>
              <a:sym typeface="Economica"/>
            </a:endParaRPr>
          </a:p>
          <a:p>
            <a:pPr indent="0" lvl="0" marL="0" rtl="0" algn="ctr">
              <a:spcBef>
                <a:spcPts val="0"/>
              </a:spcBef>
              <a:spcAft>
                <a:spcPts val="0"/>
              </a:spcAft>
              <a:buNone/>
            </a:pPr>
            <a:r>
              <a:rPr lang="en">
                <a:latin typeface="Economica"/>
                <a:ea typeface="Economica"/>
                <a:cs typeface="Economica"/>
                <a:sym typeface="Economica"/>
              </a:rPr>
              <a:t>April 14, 2019</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Education Level Significance: 1 Sided z Test</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0" y="1225213"/>
            <a:ext cx="9144002" cy="369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766000" y="326825"/>
            <a:ext cx="6020226" cy="4489849"/>
          </a:xfrm>
          <a:prstGeom prst="rect">
            <a:avLst/>
          </a:prstGeom>
          <a:noFill/>
          <a:ln>
            <a:noFill/>
          </a:ln>
        </p:spPr>
      </p:pic>
      <p:sp>
        <p:nvSpPr>
          <p:cNvPr id="124" name="Google Shape;124;p23"/>
          <p:cNvSpPr/>
          <p:nvPr/>
        </p:nvSpPr>
        <p:spPr>
          <a:xfrm>
            <a:off x="5207775" y="4157675"/>
            <a:ext cx="792900" cy="32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0" name="Google Shape;130;p24"/>
          <p:cNvSpPr txBox="1"/>
          <p:nvPr>
            <p:ph idx="1" type="body"/>
          </p:nvPr>
        </p:nvSpPr>
        <p:spPr>
          <a:xfrm>
            <a:off x="311700" y="1903050"/>
            <a:ext cx="8520600" cy="133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Chose a Classifier algorithm due to the highly categorical features</a:t>
            </a:r>
            <a:endParaRPr sz="2000"/>
          </a:p>
          <a:p>
            <a:pPr indent="-355600" lvl="0" marL="457200" rtl="0" algn="l">
              <a:spcBef>
                <a:spcPts val="0"/>
              </a:spcBef>
              <a:spcAft>
                <a:spcPts val="0"/>
              </a:spcAft>
              <a:buSzPts val="2000"/>
              <a:buChar char="●"/>
            </a:pPr>
            <a:r>
              <a:rPr lang="en" sz="2000"/>
              <a:t>Optimized features for machine learning analysis</a:t>
            </a:r>
            <a:endParaRPr sz="2000"/>
          </a:p>
          <a:p>
            <a:pPr indent="-342900" lvl="0" marL="457200" rtl="0" algn="l">
              <a:spcBef>
                <a:spcPts val="0"/>
              </a:spcBef>
              <a:spcAft>
                <a:spcPts val="0"/>
              </a:spcAft>
              <a:buSzPts val="1800"/>
              <a:buChar char="●"/>
            </a:pPr>
            <a:r>
              <a:rPr lang="en" sz="2000"/>
              <a:t>Tuned models using GridSearch</a:t>
            </a:r>
            <a:endParaRPr sz="2000"/>
          </a:p>
          <a:p>
            <a:pPr indent="0" lvl="0" marL="0" rtl="0" algn="l">
              <a:spcBef>
                <a:spcPts val="1600"/>
              </a:spcBef>
              <a:spcAft>
                <a:spcPts val="16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6" name="Google Shape;136;p25"/>
          <p:cNvSpPr txBox="1"/>
          <p:nvPr>
            <p:ph idx="1" type="body"/>
          </p:nvPr>
        </p:nvSpPr>
        <p:spPr>
          <a:xfrm>
            <a:off x="311700" y="1719600"/>
            <a:ext cx="8520600" cy="170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Analyzed train and test set accuracy</a:t>
            </a:r>
            <a:endParaRPr sz="2000"/>
          </a:p>
          <a:p>
            <a:pPr indent="-355600" lvl="0" marL="457200" rtl="0" algn="l">
              <a:spcBef>
                <a:spcPts val="0"/>
              </a:spcBef>
              <a:spcAft>
                <a:spcPts val="0"/>
              </a:spcAft>
              <a:buSzPts val="2000"/>
              <a:buChar char="●"/>
            </a:pPr>
            <a:r>
              <a:rPr lang="en" sz="2000"/>
              <a:t>Created Confusion Matrices for each model</a:t>
            </a:r>
            <a:endParaRPr sz="2000"/>
          </a:p>
          <a:p>
            <a:pPr indent="-355600" lvl="0" marL="457200" rtl="0" algn="l">
              <a:spcBef>
                <a:spcPts val="0"/>
              </a:spcBef>
              <a:spcAft>
                <a:spcPts val="0"/>
              </a:spcAft>
              <a:buSzPts val="2000"/>
              <a:buChar char="●"/>
            </a:pPr>
            <a:r>
              <a:rPr lang="en" sz="2000"/>
              <a:t>Determine that AdaBoost did the best job of prediction library visitation</a:t>
            </a:r>
            <a:endParaRPr sz="2000"/>
          </a:p>
          <a:p>
            <a:pPr indent="0" lvl="0" marL="0" rtl="0" algn="l">
              <a:spcBef>
                <a:spcPts val="1600"/>
              </a:spcBef>
              <a:spcAft>
                <a:spcPts val="16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Results</a:t>
            </a:r>
            <a:endParaRPr/>
          </a:p>
        </p:txBody>
      </p:sp>
      <p:graphicFrame>
        <p:nvGraphicFramePr>
          <p:cNvPr id="142" name="Google Shape;142;p26"/>
          <p:cNvGraphicFramePr/>
          <p:nvPr/>
        </p:nvGraphicFramePr>
        <p:xfrm>
          <a:off x="1200300" y="1426825"/>
          <a:ext cx="3000000" cy="3000000"/>
        </p:xfrm>
        <a:graphic>
          <a:graphicData uri="http://schemas.openxmlformats.org/drawingml/2006/table">
            <a:tbl>
              <a:tblPr>
                <a:noFill/>
                <a:tableStyleId>{D91D7402-BFC8-49D7-B175-9F174615417B}</a:tableStyleId>
              </a:tblPr>
              <a:tblGrid>
                <a:gridCol w="1543050"/>
                <a:gridCol w="1447800"/>
                <a:gridCol w="1381125"/>
                <a:gridCol w="1571625"/>
              </a:tblGrid>
              <a:tr h="314325">
                <a:tc>
                  <a:txBody>
                    <a:bodyPr>
                      <a:noAutofit/>
                    </a:bodyPr>
                    <a:lstStyle/>
                    <a:p>
                      <a:pPr indent="0" lvl="0" marL="0" rtl="0" algn="l">
                        <a:lnSpc>
                          <a:spcPct val="120000"/>
                        </a:lnSpc>
                        <a:spcBef>
                          <a:spcPts val="0"/>
                        </a:spcBef>
                        <a:spcAft>
                          <a:spcPts val="0"/>
                        </a:spcAft>
                        <a:buNone/>
                      </a:pPr>
                      <a:r>
                        <a:rPr b="1" lang="en" sz="1100"/>
                        <a:t>Algorithm Name</a:t>
                      </a:r>
                      <a:endParaRPr b="1" sz="1100"/>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b="1" lang="en" sz="1100"/>
                        <a:t>Train Accuracy</a:t>
                      </a:r>
                      <a:endParaRPr b="1" sz="1100"/>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b="1" lang="en" sz="1100"/>
                        <a:t>Test Accuracy</a:t>
                      </a:r>
                      <a:endParaRPr b="1" sz="1100"/>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b="1" lang="en" sz="1100"/>
                        <a:t>AUC_ROC Value</a:t>
                      </a:r>
                      <a:endParaRPr b="1" sz="1100"/>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r>
              <a:tr h="314325">
                <a:tc>
                  <a:txBody>
                    <a:bodyPr>
                      <a:noAutofit/>
                    </a:bodyPr>
                    <a:lstStyle/>
                    <a:p>
                      <a:pPr indent="0" lvl="0" marL="0" rtl="0" algn="l">
                        <a:lnSpc>
                          <a:spcPct val="120000"/>
                        </a:lnSpc>
                        <a:spcBef>
                          <a:spcPts val="0"/>
                        </a:spcBef>
                        <a:spcAft>
                          <a:spcPts val="0"/>
                        </a:spcAft>
                        <a:buNone/>
                      </a:pPr>
                      <a:r>
                        <a:rPr lang="en"/>
                        <a:t>Random Forest</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0.907</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0.821</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0.565</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r>
              <a:tr h="314325">
                <a:tc>
                  <a:txBody>
                    <a:bodyPr>
                      <a:noAutofit/>
                    </a:bodyPr>
                    <a:lstStyle/>
                    <a:p>
                      <a:pPr indent="0" lvl="0" marL="0" rtl="0" algn="l">
                        <a:lnSpc>
                          <a:spcPct val="120000"/>
                        </a:lnSpc>
                        <a:spcBef>
                          <a:spcPts val="0"/>
                        </a:spcBef>
                        <a:spcAft>
                          <a:spcPts val="0"/>
                        </a:spcAft>
                        <a:buNone/>
                      </a:pPr>
                      <a:r>
                        <a:rPr lang="en"/>
                        <a:t>AdaBoost</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0.837</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0.822</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0.577</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r>
              <a:tr h="314325">
                <a:tc>
                  <a:txBody>
                    <a:bodyPr>
                      <a:noAutofit/>
                    </a:bodyPr>
                    <a:lstStyle/>
                    <a:p>
                      <a:pPr indent="0" lvl="0" marL="0" rtl="0" algn="l">
                        <a:lnSpc>
                          <a:spcPct val="120000"/>
                        </a:lnSpc>
                        <a:spcBef>
                          <a:spcPts val="0"/>
                        </a:spcBef>
                        <a:spcAft>
                          <a:spcPts val="0"/>
                        </a:spcAft>
                        <a:buNone/>
                      </a:pPr>
                      <a:r>
                        <a:rPr lang="en"/>
                        <a:t>Gradient Boost</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0.887</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0.822</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0.562</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r>
              <a:tr h="314325">
                <a:tc>
                  <a:txBody>
                    <a:bodyPr>
                      <a:noAutofit/>
                    </a:bodyPr>
                    <a:lstStyle/>
                    <a:p>
                      <a:pPr indent="0" lvl="0" marL="0" rtl="0" algn="l">
                        <a:lnSpc>
                          <a:spcPct val="120000"/>
                        </a:lnSpc>
                        <a:spcBef>
                          <a:spcPts val="0"/>
                        </a:spcBef>
                        <a:spcAft>
                          <a:spcPts val="0"/>
                        </a:spcAft>
                        <a:buNone/>
                      </a:pPr>
                      <a:r>
                        <a:rPr lang="en"/>
                        <a:t>KNeighbors</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0.823</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0.818</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lang="en"/>
                        <a:t>0.520</a:t>
                      </a:r>
                      <a:endParaRPr/>
                    </a:p>
                  </a:txBody>
                  <a:tcPr marT="63425" marB="63425" marR="63425" marL="63425">
                    <a:lnL cap="flat" cmpd="sng" w="6275">
                      <a:solidFill>
                        <a:srgbClr val="000000"/>
                      </a:solidFill>
                      <a:prstDash val="solid"/>
                      <a:round/>
                      <a:headEnd len="sm" w="sm" type="none"/>
                      <a:tailEnd len="sm" w="sm" type="none"/>
                    </a:lnL>
                    <a:lnR cap="flat" cmpd="sng" w="6275">
                      <a:solidFill>
                        <a:srgbClr val="000000"/>
                      </a:solidFill>
                      <a:prstDash val="solid"/>
                      <a:round/>
                      <a:headEnd len="sm" w="sm" type="none"/>
                      <a:tailEnd len="sm" w="sm" type="none"/>
                    </a:lnR>
                    <a:lnT cap="flat" cmpd="sng" w="6275">
                      <a:solidFill>
                        <a:srgbClr val="000000"/>
                      </a:solidFill>
                      <a:prstDash val="solid"/>
                      <a:round/>
                      <a:headEnd len="sm" w="sm" type="none"/>
                      <a:tailEnd len="sm" w="sm" type="none"/>
                    </a:lnT>
                    <a:lnB cap="flat" cmpd="sng" w="627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Matrices</a:t>
            </a:r>
            <a:endParaRPr/>
          </a:p>
        </p:txBody>
      </p:sp>
      <p:graphicFrame>
        <p:nvGraphicFramePr>
          <p:cNvPr id="148" name="Google Shape;148;p27"/>
          <p:cNvGraphicFramePr/>
          <p:nvPr/>
        </p:nvGraphicFramePr>
        <p:xfrm>
          <a:off x="920350" y="1147225"/>
          <a:ext cx="3000000" cy="3000000"/>
        </p:xfrm>
        <a:graphic>
          <a:graphicData uri="http://schemas.openxmlformats.org/drawingml/2006/table">
            <a:tbl>
              <a:tblPr>
                <a:noFill/>
                <a:tableStyleId>{7F412C5F-C48C-436F-B91E-4AE2E353BF52}</a:tableStyleId>
              </a:tblPr>
              <a:tblGrid>
                <a:gridCol w="3608775"/>
                <a:gridCol w="3619500"/>
              </a:tblGrid>
              <a:tr h="1796450">
                <a:tc>
                  <a:txBody>
                    <a:bodyPr>
                      <a:noAutofit/>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AdaBoost</a:t>
                      </a:r>
                      <a:endParaRPr/>
                    </a:p>
                  </a:txBody>
                  <a:tcPr marT="91425" marB="91425" marR="91425" marL="91425"/>
                </a:tc>
              </a:tr>
              <a:tr h="1691950">
                <a:tc>
                  <a:txBody>
                    <a:bodyPr>
                      <a:noAutofit/>
                    </a:bodyPr>
                    <a:lstStyle/>
                    <a:p>
                      <a:pPr indent="0" lvl="0" marL="0" rtl="0" algn="l">
                        <a:spcBef>
                          <a:spcPts val="0"/>
                        </a:spcBef>
                        <a:spcAft>
                          <a:spcPts val="0"/>
                        </a:spcAft>
                        <a:buNone/>
                      </a:pPr>
                      <a:r>
                        <a:rPr lang="en"/>
                        <a:t>Gradient Boosted</a:t>
                      </a:r>
                      <a:endParaRPr/>
                    </a:p>
                  </a:txBody>
                  <a:tcPr marT="91425" marB="91425" marR="91425" marL="91425"/>
                </a:tc>
                <a:tc>
                  <a:txBody>
                    <a:bodyPr>
                      <a:noAutofit/>
                    </a:bodyPr>
                    <a:lstStyle/>
                    <a:p>
                      <a:pPr indent="0" lvl="0" marL="0" rtl="0" algn="l">
                        <a:spcBef>
                          <a:spcPts val="0"/>
                        </a:spcBef>
                        <a:spcAft>
                          <a:spcPts val="0"/>
                        </a:spcAft>
                        <a:buNone/>
                      </a:pPr>
                      <a:r>
                        <a:rPr lang="en"/>
                        <a:t>KNeighbors</a:t>
                      </a:r>
                      <a:endParaRPr/>
                    </a:p>
                  </a:txBody>
                  <a:tcPr marT="91425" marB="91425" marR="91425" marL="91425"/>
                </a:tc>
              </a:tr>
            </a:tbl>
          </a:graphicData>
        </a:graphic>
      </p:graphicFrame>
      <p:pic>
        <p:nvPicPr>
          <p:cNvPr id="149" name="Google Shape;149;p27"/>
          <p:cNvPicPr preferRelativeResize="0"/>
          <p:nvPr/>
        </p:nvPicPr>
        <p:blipFill>
          <a:blip r:embed="rId3">
            <a:alphaModFix/>
          </a:blip>
          <a:stretch>
            <a:fillRect/>
          </a:stretch>
        </p:blipFill>
        <p:spPr>
          <a:xfrm>
            <a:off x="2426950" y="1254950"/>
            <a:ext cx="1814050" cy="1413250"/>
          </a:xfrm>
          <a:prstGeom prst="rect">
            <a:avLst/>
          </a:prstGeom>
          <a:noFill/>
          <a:ln>
            <a:noFill/>
          </a:ln>
        </p:spPr>
      </p:pic>
      <p:pic>
        <p:nvPicPr>
          <p:cNvPr id="150" name="Google Shape;150;p27"/>
          <p:cNvPicPr preferRelativeResize="0"/>
          <p:nvPr/>
        </p:nvPicPr>
        <p:blipFill>
          <a:blip r:embed="rId4">
            <a:alphaModFix/>
          </a:blip>
          <a:stretch>
            <a:fillRect/>
          </a:stretch>
        </p:blipFill>
        <p:spPr>
          <a:xfrm>
            <a:off x="6015499" y="1256112"/>
            <a:ext cx="1814050" cy="1410931"/>
          </a:xfrm>
          <a:prstGeom prst="rect">
            <a:avLst/>
          </a:prstGeom>
          <a:noFill/>
          <a:ln>
            <a:noFill/>
          </a:ln>
        </p:spPr>
      </p:pic>
      <p:pic>
        <p:nvPicPr>
          <p:cNvPr id="151" name="Google Shape;151;p27"/>
          <p:cNvPicPr preferRelativeResize="0"/>
          <p:nvPr/>
        </p:nvPicPr>
        <p:blipFill>
          <a:blip r:embed="rId5">
            <a:alphaModFix/>
          </a:blip>
          <a:stretch>
            <a:fillRect/>
          </a:stretch>
        </p:blipFill>
        <p:spPr>
          <a:xfrm>
            <a:off x="2472174" y="3096050"/>
            <a:ext cx="1723601" cy="1410950"/>
          </a:xfrm>
          <a:prstGeom prst="rect">
            <a:avLst/>
          </a:prstGeom>
          <a:noFill/>
          <a:ln>
            <a:noFill/>
          </a:ln>
        </p:spPr>
      </p:pic>
      <p:pic>
        <p:nvPicPr>
          <p:cNvPr id="152" name="Google Shape;152;p27"/>
          <p:cNvPicPr preferRelativeResize="0"/>
          <p:nvPr/>
        </p:nvPicPr>
        <p:blipFill>
          <a:blip r:embed="rId6">
            <a:alphaModFix/>
          </a:blip>
          <a:stretch>
            <a:fillRect/>
          </a:stretch>
        </p:blipFill>
        <p:spPr>
          <a:xfrm>
            <a:off x="6099702" y="3139774"/>
            <a:ext cx="1645650" cy="132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8"/>
          <p:cNvSpPr txBox="1"/>
          <p:nvPr>
            <p:ph idx="1" type="body"/>
          </p:nvPr>
        </p:nvSpPr>
        <p:spPr>
          <a:xfrm>
            <a:off x="311700" y="1568125"/>
            <a:ext cx="8520600" cy="22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algorithms tested, the most successful was the AdaBoost as demonstrated by the following: </a:t>
            </a:r>
            <a:endParaRPr/>
          </a:p>
          <a:p>
            <a:pPr indent="-342900" lvl="0" marL="457200" rtl="0" algn="l">
              <a:spcBef>
                <a:spcPts val="1600"/>
              </a:spcBef>
              <a:spcAft>
                <a:spcPts val="0"/>
              </a:spcAft>
              <a:buSzPts val="1800"/>
              <a:buAutoNum type="arabicPeriod"/>
            </a:pPr>
            <a:r>
              <a:rPr lang="en"/>
              <a:t>Tied with Gradient Boosted Classifier for Test Accuracy </a:t>
            </a:r>
            <a:endParaRPr/>
          </a:p>
          <a:p>
            <a:pPr indent="-342900" lvl="0" marL="457200" rtl="0" algn="l">
              <a:spcBef>
                <a:spcPts val="0"/>
              </a:spcBef>
              <a:spcAft>
                <a:spcPts val="0"/>
              </a:spcAft>
              <a:buSzPts val="1800"/>
              <a:buAutoNum type="arabicPeriod"/>
            </a:pPr>
            <a:r>
              <a:rPr lang="en"/>
              <a:t>Higher ROC_AUC value (A: 0.577 vs GB: 0.562) </a:t>
            </a:r>
            <a:endParaRPr/>
          </a:p>
          <a:p>
            <a:pPr indent="-342900" lvl="0" marL="457200" rtl="0" algn="l">
              <a:spcBef>
                <a:spcPts val="0"/>
              </a:spcBef>
              <a:spcAft>
                <a:spcPts val="0"/>
              </a:spcAft>
              <a:buSzPts val="1800"/>
              <a:buAutoNum type="arabicPeriod"/>
            </a:pPr>
            <a:r>
              <a:rPr lang="en"/>
              <a:t>Does a better job of predicting “no” visitors: (A: 21 vs GB: 17)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4" name="Google Shape;164;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 machine learning models did a great job of predicting whether or not a respondent had visited the library.  I believe that the classifier type of algorithm was the correct one, but that the features had too many response options.  With each response, the algorithm had fewer and fewer samples to work with.  </a:t>
            </a:r>
            <a:endParaRPr/>
          </a:p>
          <a:p>
            <a:pPr indent="0" lvl="0" marL="0" rtl="0" algn="l">
              <a:spcBef>
                <a:spcPts val="1600"/>
              </a:spcBef>
              <a:spcAft>
                <a:spcPts val="1600"/>
              </a:spcAft>
              <a:buNone/>
            </a:pPr>
            <a:r>
              <a:rPr lang="en"/>
              <a:t>If I were to continue working with this dataset, I would look for results from additional surveys and combine them to make a larger dataset.  I would also them combine some of the demographic responses into groups of similar types.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Library and Technology Use - 2015</a:t>
            </a:r>
            <a:endParaRPr/>
          </a:p>
        </p:txBody>
      </p:sp>
      <p:sp>
        <p:nvSpPr>
          <p:cNvPr id="70" name="Google Shape;70;p14"/>
          <p:cNvSpPr txBox="1"/>
          <p:nvPr>
            <p:ph idx="1" type="body"/>
          </p:nvPr>
        </p:nvSpPr>
        <p:spPr>
          <a:xfrm>
            <a:off x="236700" y="2721475"/>
            <a:ext cx="8520600" cy="18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Library and Technology Use: March 17 - April 12, 2015</a:t>
            </a:r>
            <a:endParaRPr/>
          </a:p>
          <a:p>
            <a:pPr indent="-342900" lvl="0" marL="457200" rtl="0" algn="l">
              <a:spcBef>
                <a:spcPts val="0"/>
              </a:spcBef>
              <a:spcAft>
                <a:spcPts val="0"/>
              </a:spcAft>
              <a:buSzPts val="1800"/>
              <a:buChar char="●"/>
            </a:pPr>
            <a:r>
              <a:rPr lang="en"/>
              <a:t>Telephone survey of 1601 respondents. </a:t>
            </a:r>
            <a:endParaRPr/>
          </a:p>
          <a:p>
            <a:pPr indent="-342900" lvl="0" marL="457200" rtl="0" algn="l">
              <a:spcBef>
                <a:spcPts val="0"/>
              </a:spcBef>
              <a:spcAft>
                <a:spcPts val="0"/>
              </a:spcAft>
              <a:buSzPts val="1800"/>
              <a:buChar char="●"/>
            </a:pPr>
            <a:r>
              <a:rPr lang="en"/>
              <a:t>Annual Survey Administered Nationwide by </a:t>
            </a:r>
            <a:br>
              <a:rPr lang="en"/>
            </a:br>
            <a:r>
              <a:rPr lang="en"/>
              <a:t>	Princeton Survey Research Associates for Pew Research Center</a:t>
            </a:r>
            <a:endParaRPr/>
          </a:p>
          <a:p>
            <a:pPr indent="-342900" lvl="0" marL="457200" rtl="0" algn="l">
              <a:spcBef>
                <a:spcPts val="0"/>
              </a:spcBef>
              <a:spcAft>
                <a:spcPts val="0"/>
              </a:spcAft>
              <a:buSzPts val="1800"/>
              <a:buChar char="●"/>
            </a:pPr>
            <a:r>
              <a:rPr lang="en"/>
              <a:t>http://www.pewinternet.org/2015/09/15/libraries-at-the-crossroads/</a:t>
            </a:r>
            <a:endParaRPr/>
          </a:p>
          <a:p>
            <a:pPr indent="0" lvl="0" marL="457200" rtl="0" algn="l">
              <a:spcBef>
                <a:spcPts val="1600"/>
              </a:spcBef>
              <a:spcAft>
                <a:spcPts val="1600"/>
              </a:spcAft>
              <a:buNone/>
            </a:pPr>
            <a:r>
              <a:t/>
            </a:r>
            <a:endParaRPr/>
          </a:p>
        </p:txBody>
      </p:sp>
      <p:pic>
        <p:nvPicPr>
          <p:cNvPr id="71" name="Google Shape;71;p14"/>
          <p:cNvPicPr preferRelativeResize="0"/>
          <p:nvPr/>
        </p:nvPicPr>
        <p:blipFill>
          <a:blip r:embed="rId3">
            <a:alphaModFix/>
          </a:blip>
          <a:stretch>
            <a:fillRect/>
          </a:stretch>
        </p:blipFill>
        <p:spPr>
          <a:xfrm>
            <a:off x="1762125" y="1282296"/>
            <a:ext cx="5619749" cy="9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7" name="Google Shape;77;p15"/>
          <p:cNvSpPr txBox="1"/>
          <p:nvPr>
            <p:ph idx="1" type="body"/>
          </p:nvPr>
        </p:nvSpPr>
        <p:spPr>
          <a:xfrm>
            <a:off x="311700" y="1493125"/>
            <a:ext cx="8520600" cy="266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Libraries do a good job of appealing to community members with higher incomes and education levels.</a:t>
            </a:r>
            <a:endParaRPr sz="2000"/>
          </a:p>
          <a:p>
            <a:pPr indent="-355600" lvl="0" marL="457200" rtl="0" algn="l">
              <a:spcBef>
                <a:spcPts val="0"/>
              </a:spcBef>
              <a:spcAft>
                <a:spcPts val="0"/>
              </a:spcAft>
              <a:buSzPts val="2000"/>
              <a:buChar char="●"/>
            </a:pPr>
            <a:r>
              <a:rPr lang="en" sz="2000"/>
              <a:t>Would it be possible to learn from the data ways to expand the appeal to other segments of the community?</a:t>
            </a:r>
            <a:endParaRPr sz="2000"/>
          </a:p>
          <a:p>
            <a:pPr indent="-355600" lvl="0" marL="457200" rtl="0" algn="l">
              <a:spcBef>
                <a:spcPts val="0"/>
              </a:spcBef>
              <a:spcAft>
                <a:spcPts val="0"/>
              </a:spcAft>
              <a:buSzPts val="2000"/>
              <a:buChar char="●"/>
            </a:pPr>
            <a:r>
              <a:rPr lang="en" sz="2000"/>
              <a:t>Use statistics, visualizations and correlation analysis to find other features and insight.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Cleansing</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Limit dataset features to those that could be related to a the telephone survey script.  Many features could not be related because Pew only provided a copy of the 2016 survey, not the 2015 survey.  Nine features were retained, along with demographic information for a total of twenty initial features.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Addition of a flag column for whether or not the respondent had ever visited the library: has_visited.</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Added a column to create an ordinal value for income and education levels: inc_ordinal, educ2_ordinal.</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Added columns for categorical variables using the Pandas get_dummies function.</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Renamed columns to be more clearly understood and representative.</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Updated data values to reflect the survey response rather than the number representation.  E.g., changed 1 to “Male” and 2 to “Female”.</a:t>
            </a:r>
            <a:endParaRPr sz="14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Visitation by Education Level</a:t>
            </a:r>
            <a:endParaRPr/>
          </a:p>
        </p:txBody>
      </p:sp>
      <p:pic>
        <p:nvPicPr>
          <p:cNvPr id="94" name="Google Shape;94;p18"/>
          <p:cNvPicPr preferRelativeResize="0"/>
          <p:nvPr/>
        </p:nvPicPr>
        <p:blipFill>
          <a:blip r:embed="rId3">
            <a:alphaModFix/>
          </a:blip>
          <a:stretch>
            <a:fillRect/>
          </a:stretch>
        </p:blipFill>
        <p:spPr>
          <a:xfrm>
            <a:off x="2488600" y="1225225"/>
            <a:ext cx="4280951" cy="3521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Visitation by Income</a:t>
            </a:r>
            <a:endParaRPr/>
          </a:p>
        </p:txBody>
      </p:sp>
      <p:pic>
        <p:nvPicPr>
          <p:cNvPr id="100" name="Google Shape;100;p19"/>
          <p:cNvPicPr preferRelativeResize="0"/>
          <p:nvPr/>
        </p:nvPicPr>
        <p:blipFill>
          <a:blip r:embed="rId3">
            <a:alphaModFix/>
          </a:blip>
          <a:stretch>
            <a:fillRect/>
          </a:stretch>
        </p:blipFill>
        <p:spPr>
          <a:xfrm>
            <a:off x="2255275" y="1085950"/>
            <a:ext cx="4763899" cy="38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Inferential Statistics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 Analysis: Visitation by Feature</a:t>
            </a:r>
            <a:endParaRPr/>
          </a:p>
        </p:txBody>
      </p:sp>
      <p:sp>
        <p:nvSpPr>
          <p:cNvPr id="111" name="Google Shape;111;p21"/>
          <p:cNvSpPr txBox="1"/>
          <p:nvPr>
            <p:ph idx="1" type="body"/>
          </p:nvPr>
        </p:nvSpPr>
        <p:spPr>
          <a:xfrm>
            <a:off x="2595450" y="1203775"/>
            <a:ext cx="3953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u="sng">
                <a:latin typeface="Arial"/>
                <a:ea typeface="Arial"/>
                <a:cs typeface="Arial"/>
                <a:sym typeface="Arial"/>
              </a:rPr>
              <a:t>Strongest Positive Correlations:</a:t>
            </a:r>
            <a:endParaRPr b="1" sz="1200" u="sng">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High Speed Broadband at Home 	0.266</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Has Internet at Home		0.265</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Education Level			0.255</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Uses Email				0.252</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Income Level				0.174</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00" u="sng">
                <a:latin typeface="Arial"/>
                <a:ea typeface="Arial"/>
                <a:cs typeface="Arial"/>
                <a:sym typeface="Arial"/>
              </a:rPr>
              <a:t>Strongest Negative Correlations:</a:t>
            </a:r>
            <a:endParaRPr b="1" sz="1200" u="sng">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Unknown Broadband at Home	-0.258</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Doesn’t Use Email			-0.251</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Unknown Home Internet		-0.209</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No High School			-0.184</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Probably a Registered Voter	-0.146</a:t>
            </a:r>
            <a:endParaRPr sz="12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