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0"/>
  </p:notesMasterIdLst>
  <p:sldIdLst>
    <p:sldId id="256" r:id="rId5"/>
    <p:sldId id="258" r:id="rId6"/>
    <p:sldId id="259" r:id="rId7"/>
    <p:sldId id="268" r:id="rId8"/>
    <p:sldId id="269" r:id="rId9"/>
    <p:sldId id="270" r:id="rId10"/>
    <p:sldId id="261" r:id="rId11"/>
    <p:sldId id="260" r:id="rId12"/>
    <p:sldId id="275" r:id="rId13"/>
    <p:sldId id="262" r:id="rId14"/>
    <p:sldId id="257" r:id="rId15"/>
    <p:sldId id="267" r:id="rId16"/>
    <p:sldId id="276" r:id="rId17"/>
    <p:sldId id="26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2" autoAdjust="0"/>
    <p:restoredTop sz="90678" autoAdjust="0"/>
  </p:normalViewPr>
  <p:slideViewPr>
    <p:cSldViewPr snapToGrid="0" snapToObjects="1">
      <p:cViewPr>
        <p:scale>
          <a:sx n="85" d="100"/>
          <a:sy n="85" d="100"/>
        </p:scale>
        <p:origin x="-217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B80B2-4D3B-4041-936B-E3E3CD774B7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55A1-6165-3F4D-819F-5964EFE04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55A1-6165-3F4D-819F-5964EFE045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55A1-6165-3F4D-819F-5964EFE045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55A1-6165-3F4D-819F-5964EFE045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55A1-6165-3F4D-819F-5964EFE045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55A1-6165-3F4D-819F-5964EFE045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 predictions, not super interested</a:t>
            </a:r>
            <a:r>
              <a:rPr lang="en-US" baseline="0" dirty="0" smtClean="0"/>
              <a:t> in 53% chance, like lets say it happens or it doesn’t. Now that I think about it though, maybe I would have been interested to see how confident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55A1-6165-3F4D-819F-5964EFE045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1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55A1-6165-3F4D-819F-5964EFE045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vision-2237426_960_7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1" y="0"/>
            <a:ext cx="8229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940" y="2781914"/>
            <a:ext cx="5468472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Will </a:t>
            </a:r>
            <a:r>
              <a:rPr lang="en-US" sz="4800" b="1" dirty="0">
                <a:solidFill>
                  <a:schemeClr val="bg1"/>
                </a:solidFill>
              </a:rPr>
              <a:t>T</a:t>
            </a:r>
            <a:r>
              <a:rPr lang="en-US" sz="4800" b="1" dirty="0" smtClean="0">
                <a:solidFill>
                  <a:schemeClr val="bg1"/>
                </a:solidFill>
              </a:rPr>
              <a:t>here </a:t>
            </a:r>
            <a:r>
              <a:rPr lang="en-US" sz="4800" b="1" dirty="0">
                <a:solidFill>
                  <a:schemeClr val="bg1"/>
                </a:solidFill>
              </a:rPr>
              <a:t>B</a:t>
            </a:r>
            <a:r>
              <a:rPr lang="en-US" sz="4800" b="1" dirty="0" smtClean="0">
                <a:solidFill>
                  <a:schemeClr val="bg1"/>
                </a:solidFill>
              </a:rPr>
              <a:t>e </a:t>
            </a:r>
            <a:r>
              <a:rPr lang="en-US" sz="4800" b="1" dirty="0">
                <a:solidFill>
                  <a:schemeClr val="bg1"/>
                </a:solidFill>
              </a:rPr>
              <a:t>A</a:t>
            </a:r>
            <a:r>
              <a:rPr lang="en-US" sz="4800" b="1" dirty="0" smtClean="0">
                <a:solidFill>
                  <a:schemeClr val="bg1"/>
                </a:solidFill>
              </a:rPr>
              <a:t> Next Season?!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4943" y="4461113"/>
            <a:ext cx="55730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Predicting </a:t>
            </a:r>
            <a:r>
              <a:rPr lang="en-US" sz="2200" dirty="0">
                <a:solidFill>
                  <a:schemeClr val="bg1"/>
                </a:solidFill>
              </a:rPr>
              <a:t>t</a:t>
            </a:r>
            <a:r>
              <a:rPr lang="en-US" sz="2200" dirty="0" smtClean="0">
                <a:solidFill>
                  <a:schemeClr val="bg1"/>
                </a:solidFill>
              </a:rPr>
              <a:t>elevision 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dirty="0" smtClean="0">
                <a:solidFill>
                  <a:schemeClr val="bg1"/>
                </a:solidFill>
              </a:rPr>
              <a:t>eries renewal with </a:t>
            </a:r>
            <a:r>
              <a:rPr lang="en-US" sz="2200" dirty="0" err="1" smtClean="0">
                <a:solidFill>
                  <a:schemeClr val="bg1"/>
                </a:solidFill>
              </a:rPr>
              <a:t>IMDb</a:t>
            </a:r>
            <a:r>
              <a:rPr lang="en-US" sz="2200" dirty="0" smtClean="0">
                <a:solidFill>
                  <a:schemeClr val="bg1"/>
                </a:solidFill>
              </a:rPr>
              <a:t> data and categorical models</a:t>
            </a:r>
          </a:p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Nora May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Metis, Project McNulty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4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ocau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/>
          <a:stretch/>
        </p:blipFill>
        <p:spPr>
          <a:xfrm>
            <a:off x="1566584" y="2540240"/>
            <a:ext cx="6258109" cy="37015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15768" y="1196703"/>
            <a:ext cx="34491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Logistic 			=  	0.74</a:t>
            </a:r>
            <a:endParaRPr lang="en-US" sz="2000" dirty="0"/>
          </a:p>
          <a:p>
            <a:r>
              <a:rPr lang="en-US" sz="2000" dirty="0" smtClean="0"/>
              <a:t>Random Forest 	=  	0.81</a:t>
            </a:r>
          </a:p>
          <a:p>
            <a:r>
              <a:rPr lang="en-US" sz="2000" dirty="0" err="1" smtClean="0"/>
              <a:t>XGBoost</a:t>
            </a:r>
            <a:r>
              <a:rPr lang="en-US" sz="2000" dirty="0" smtClean="0"/>
              <a:t>			= 	0.79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50364" y="271018"/>
            <a:ext cx="677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ROC AUC Score</a:t>
            </a:r>
            <a:endParaRPr lang="en-US" sz="4000" dirty="0"/>
          </a:p>
        </p:txBody>
      </p:sp>
      <p:pic>
        <p:nvPicPr>
          <p:cNvPr id="11" name="Picture 10" descr="television-2237426_960_7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656" y="-15183"/>
            <a:ext cx="8526324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Random Forest Model: Feature Importances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656" y="870082"/>
            <a:ext cx="8558411" cy="1531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5</a:t>
            </a:r>
            <a:r>
              <a:rPr lang="en-US" sz="1600" dirty="0" smtClean="0"/>
              <a:t>0,000 observations (train), 100 estimators, max depth 11</a:t>
            </a:r>
            <a:endParaRPr lang="en-US" sz="1500" dirty="0" smtClean="0"/>
          </a:p>
          <a:p>
            <a:pPr marL="0" indent="0">
              <a:buNone/>
            </a:pPr>
            <a:r>
              <a:rPr lang="en-US" sz="1600" b="1" dirty="0" smtClean="0"/>
              <a:t>71% accuracy </a:t>
            </a:r>
            <a:r>
              <a:rPr lang="en-US" sz="1600" dirty="0" smtClean="0"/>
              <a:t>(test), F1 Score: 0.73</a:t>
            </a:r>
            <a:endParaRPr lang="en-US" sz="1600" dirty="0"/>
          </a:p>
        </p:txBody>
      </p:sp>
      <p:pic>
        <p:nvPicPr>
          <p:cNvPr id="7" name="Picture 6" descr="television-2237426_960_7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  <p:pic>
        <p:nvPicPr>
          <p:cNvPr id="8" name="Picture 7" descr="Sheet 1 (6)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9"/>
          <a:stretch/>
        </p:blipFill>
        <p:spPr>
          <a:xfrm>
            <a:off x="120405" y="1598707"/>
            <a:ext cx="8904066" cy="49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6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0364" y="256077"/>
            <a:ext cx="677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Predictions</a:t>
            </a:r>
            <a:endParaRPr lang="en-US" sz="4000" dirty="0"/>
          </a:p>
        </p:txBody>
      </p:sp>
      <p:pic>
        <p:nvPicPr>
          <p:cNvPr id="6" name="Picture 5" descr="television-2237426_960_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  <p:pic>
        <p:nvPicPr>
          <p:cNvPr id="8" name="Picture 7" descr="Sheet 1 (7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" r="14428"/>
          <a:stretch/>
        </p:blipFill>
        <p:spPr>
          <a:xfrm>
            <a:off x="0" y="1240118"/>
            <a:ext cx="9023723" cy="5617882"/>
          </a:xfrm>
          <a:prstGeom prst="rect">
            <a:avLst/>
          </a:prstGeom>
        </p:spPr>
      </p:pic>
      <p:pic>
        <p:nvPicPr>
          <p:cNvPr id="9" name="Picture 8" descr="Sheet 1 (7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5" t="7459" b="57096"/>
          <a:stretch/>
        </p:blipFill>
        <p:spPr>
          <a:xfrm>
            <a:off x="7112001" y="963963"/>
            <a:ext cx="1911722" cy="23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4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0364" y="256077"/>
            <a:ext cx="677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Predictions</a:t>
            </a:r>
            <a:endParaRPr lang="en-US" sz="4000" dirty="0"/>
          </a:p>
        </p:txBody>
      </p:sp>
      <p:pic>
        <p:nvPicPr>
          <p:cNvPr id="6" name="Picture 5" descr="television-2237426_960_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  <p:pic>
        <p:nvPicPr>
          <p:cNvPr id="8" name="Picture 7" descr="Sheet 1 (7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" r="14428"/>
          <a:stretch/>
        </p:blipFill>
        <p:spPr>
          <a:xfrm>
            <a:off x="0" y="1240118"/>
            <a:ext cx="9023723" cy="5617882"/>
          </a:xfrm>
          <a:prstGeom prst="rect">
            <a:avLst/>
          </a:prstGeom>
        </p:spPr>
      </p:pic>
      <p:pic>
        <p:nvPicPr>
          <p:cNvPr id="9" name="Picture 8" descr="Sheet 1 (7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5" t="7459" b="57096"/>
          <a:stretch/>
        </p:blipFill>
        <p:spPr>
          <a:xfrm>
            <a:off x="7112001" y="963963"/>
            <a:ext cx="1911722" cy="23639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1765" y="3018118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303864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98329" y="4266808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9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Further tuning of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Features for cast, budget, network, viewership</a:t>
            </a:r>
          </a:p>
          <a:p>
            <a:pPr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eb app where you can find out if your favorite show will be 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788" y="355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Future Work</a:t>
            </a:r>
            <a:endParaRPr lang="en-US" sz="4000" dirty="0"/>
          </a:p>
        </p:txBody>
      </p:sp>
      <p:pic>
        <p:nvPicPr>
          <p:cNvPr id="5" name="Picture 4" descr="television-2237426_960_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5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vision-2237426_960_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1" y="0"/>
            <a:ext cx="8229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967999">
            <a:off x="1500718" y="3936411"/>
            <a:ext cx="5171300" cy="1249203"/>
          </a:xfrm>
        </p:spPr>
        <p:txBody>
          <a:bodyPr>
            <a:prstTxWarp prst="textArchUp">
              <a:avLst>
                <a:gd name="adj" fmla="val 11774904"/>
              </a:avLst>
            </a:prstTxWarp>
            <a:no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That’s all Folks!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896"/>
            <a:ext cx="5276510" cy="498316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400" dirty="0" smtClean="0"/>
              <a:t>Data Collection and Cleaning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400" dirty="0" smtClean="0"/>
              <a:t>Feature Engineering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400" dirty="0" smtClean="0"/>
              <a:t>Model Selection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400" dirty="0" smtClean="0"/>
              <a:t>Predictions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400" dirty="0" smtClean="0"/>
              <a:t>Future Directions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33928" y="448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Outline</a:t>
            </a:r>
            <a:endParaRPr lang="en-US" sz="4000" dirty="0"/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11" y="1143000"/>
            <a:ext cx="1597299" cy="772204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50" y="2147548"/>
            <a:ext cx="3107783" cy="1972671"/>
          </a:xfrm>
          <a:prstGeom prst="rect">
            <a:avLst/>
          </a:prstGeom>
        </p:spPr>
      </p:pic>
      <p:pic>
        <p:nvPicPr>
          <p:cNvPr id="9" name="Picture 8" descr="download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7"/>
          <a:stretch/>
        </p:blipFill>
        <p:spPr>
          <a:xfrm>
            <a:off x="5459950" y="4491982"/>
            <a:ext cx="3289300" cy="2145783"/>
          </a:xfrm>
          <a:prstGeom prst="rect">
            <a:avLst/>
          </a:prstGeom>
        </p:spPr>
      </p:pic>
      <p:pic>
        <p:nvPicPr>
          <p:cNvPr id="11" name="Picture 10" descr="television-2237426_960_7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8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15534" y="1413301"/>
            <a:ext cx="3373419" cy="5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7239" y="46469"/>
            <a:ext cx="88102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Data</a:t>
            </a:r>
            <a:endParaRPr lang="en-US" sz="3200" dirty="0"/>
          </a:p>
        </p:txBody>
      </p:sp>
      <p:pic>
        <p:nvPicPr>
          <p:cNvPr id="8" name="Picture 7" descr="television-2237426_960_7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15534" y="1406329"/>
            <a:ext cx="3373419" cy="157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Collection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err="1" smtClean="0"/>
              <a:t>IMDb</a:t>
            </a:r>
            <a:r>
              <a:rPr lang="en-US" sz="2000" dirty="0" smtClean="0"/>
              <a:t> datasets, 4 relational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 smtClean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7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346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15534" y="1413301"/>
            <a:ext cx="3373419" cy="5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7239" y="46469"/>
            <a:ext cx="88102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Data</a:t>
            </a:r>
            <a:endParaRPr lang="en-US" sz="3200" dirty="0"/>
          </a:p>
        </p:txBody>
      </p:sp>
      <p:pic>
        <p:nvPicPr>
          <p:cNvPr id="8" name="Picture 7" descr="television-2237426_960_7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15534" y="1406329"/>
            <a:ext cx="3373419" cy="157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Collection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err="1" smtClean="0"/>
              <a:t>IMDb</a:t>
            </a:r>
            <a:r>
              <a:rPr lang="en-US" sz="2000" dirty="0" smtClean="0"/>
              <a:t> datasets, 4 relational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 smtClean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7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043385" y="1397813"/>
            <a:ext cx="3373419" cy="5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43385" y="1374574"/>
            <a:ext cx="3373419" cy="247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Cleaning</a:t>
            </a:r>
            <a:endParaRPr lang="en-US" sz="2400" b="1" dirty="0" smtClean="0">
              <a:solidFill>
                <a:srgbClr val="FFFFFF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Separate Series</a:t>
            </a:r>
            <a:r>
              <a:rPr lang="en-US" sz="2000" dirty="0"/>
              <a:t> </a:t>
            </a:r>
            <a:r>
              <a:rPr lang="en-US" sz="2000" dirty="0" smtClean="0"/>
              <a:t>and Episodes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English Language only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Fill missing values</a:t>
            </a:r>
            <a:r>
              <a:rPr lang="en-US" sz="2000" dirty="0"/>
              <a:t> </a:t>
            </a:r>
            <a:r>
              <a:rPr lang="en-US" sz="2000" dirty="0" smtClean="0"/>
              <a:t>for start year, total seasons</a:t>
            </a:r>
          </a:p>
        </p:txBody>
      </p:sp>
      <p:sp>
        <p:nvSpPr>
          <p:cNvPr id="19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4414211" y="1510238"/>
            <a:ext cx="322458" cy="325282"/>
          </a:xfrm>
          <a:prstGeom prst="actionButtonForwardNex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15534" y="1413301"/>
            <a:ext cx="3373419" cy="5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7239" y="46469"/>
            <a:ext cx="88102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Data</a:t>
            </a:r>
            <a:endParaRPr lang="en-US" sz="3200" dirty="0"/>
          </a:p>
        </p:txBody>
      </p:sp>
      <p:pic>
        <p:nvPicPr>
          <p:cNvPr id="8" name="Picture 7" descr="television-2237426_960_7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15534" y="1406329"/>
            <a:ext cx="3373419" cy="157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Collection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err="1" smtClean="0"/>
              <a:t>IMDb</a:t>
            </a:r>
            <a:r>
              <a:rPr lang="en-US" sz="2000" dirty="0" smtClean="0"/>
              <a:t> datasets, 4 relational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 smtClean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7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043385" y="1397813"/>
            <a:ext cx="3373419" cy="5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43385" y="1374574"/>
            <a:ext cx="3373419" cy="247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Cleaning</a:t>
            </a:r>
            <a:endParaRPr lang="en-US" sz="2400" b="1" dirty="0" smtClean="0">
              <a:solidFill>
                <a:srgbClr val="FFFFFF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Separate Series</a:t>
            </a:r>
            <a:r>
              <a:rPr lang="en-US" sz="2000" dirty="0"/>
              <a:t> </a:t>
            </a:r>
            <a:r>
              <a:rPr lang="en-US" sz="2000" dirty="0" smtClean="0"/>
              <a:t>and Episodes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English Language only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Fill missing values</a:t>
            </a:r>
            <a:r>
              <a:rPr lang="en-US" sz="2000" dirty="0"/>
              <a:t> </a:t>
            </a:r>
            <a:r>
              <a:rPr lang="en-US" sz="2000" dirty="0" smtClean="0"/>
              <a:t>for start year, total seasons</a:t>
            </a:r>
          </a:p>
        </p:txBody>
      </p:sp>
      <p:sp>
        <p:nvSpPr>
          <p:cNvPr id="19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4414211" y="1510238"/>
            <a:ext cx="322458" cy="325282"/>
          </a:xfrm>
          <a:prstGeom prst="actionButtonForwardNex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5534" y="3851674"/>
            <a:ext cx="3373419" cy="5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5534" y="3896497"/>
            <a:ext cx="3373419" cy="2462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Construction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Aggregate information per episode for “Season” database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Categorical True or False for “is there a next season?”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7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24" name="Action Button: Forward or Next 23">
            <a:hlinkClick r:id="" action="ppaction://hlinkshowjump?jump=nextslide" highlightClick="1"/>
          </p:cNvPr>
          <p:cNvSpPr/>
          <p:nvPr/>
        </p:nvSpPr>
        <p:spPr>
          <a:xfrm>
            <a:off x="8624588" y="1510238"/>
            <a:ext cx="322458" cy="325282"/>
          </a:xfrm>
          <a:prstGeom prst="actionButtonForwardNex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Forward or Next 24">
            <a:hlinkClick r:id="" action="ppaction://hlinkshowjump?jump=nextslide" highlightClick="1"/>
          </p:cNvPr>
          <p:cNvSpPr/>
          <p:nvPr/>
        </p:nvSpPr>
        <p:spPr>
          <a:xfrm>
            <a:off x="172566" y="3948611"/>
            <a:ext cx="322458" cy="325282"/>
          </a:xfrm>
          <a:prstGeom prst="actionButtonForwardNex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15534" y="1413301"/>
            <a:ext cx="3373419" cy="5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7239" y="46469"/>
            <a:ext cx="88102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Data</a:t>
            </a:r>
            <a:endParaRPr lang="en-US" sz="3200" dirty="0"/>
          </a:p>
        </p:txBody>
      </p:sp>
      <p:pic>
        <p:nvPicPr>
          <p:cNvPr id="8" name="Picture 7" descr="television-2237426_960_7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15534" y="1406329"/>
            <a:ext cx="3373419" cy="157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Collection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err="1" smtClean="0"/>
              <a:t>IMDb</a:t>
            </a:r>
            <a:r>
              <a:rPr lang="en-US" sz="2000" dirty="0" smtClean="0"/>
              <a:t> datasets, 4 relational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 smtClean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7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043385" y="1397813"/>
            <a:ext cx="3373419" cy="5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43385" y="1374574"/>
            <a:ext cx="3373419" cy="247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Cleaning</a:t>
            </a:r>
            <a:endParaRPr lang="en-US" sz="2400" b="1" dirty="0" smtClean="0">
              <a:solidFill>
                <a:srgbClr val="FFFFFF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Separate Series</a:t>
            </a:r>
            <a:r>
              <a:rPr lang="en-US" sz="2000" dirty="0"/>
              <a:t> </a:t>
            </a:r>
            <a:r>
              <a:rPr lang="en-US" sz="2000" dirty="0" smtClean="0"/>
              <a:t>and Episodes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English Language only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Fill missing values</a:t>
            </a:r>
            <a:r>
              <a:rPr lang="en-US" sz="2000" dirty="0"/>
              <a:t> </a:t>
            </a:r>
            <a:r>
              <a:rPr lang="en-US" sz="2000" dirty="0" smtClean="0"/>
              <a:t>for start year, total seasons</a:t>
            </a:r>
          </a:p>
        </p:txBody>
      </p:sp>
      <p:sp>
        <p:nvSpPr>
          <p:cNvPr id="19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4414211" y="1510238"/>
            <a:ext cx="322458" cy="325282"/>
          </a:xfrm>
          <a:prstGeom prst="actionButtonForwardNex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Forward or Next 20">
            <a:hlinkClick r:id="" action="ppaction://hlinkshowjump?jump=nextslide" highlightClick="1"/>
          </p:cNvPr>
          <p:cNvSpPr/>
          <p:nvPr/>
        </p:nvSpPr>
        <p:spPr>
          <a:xfrm>
            <a:off x="4414211" y="3948611"/>
            <a:ext cx="322458" cy="325282"/>
          </a:xfrm>
          <a:prstGeom prst="actionButtonForwardNex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5534" y="3851674"/>
            <a:ext cx="3373419" cy="5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043385" y="3851674"/>
            <a:ext cx="3373419" cy="5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5534" y="3896497"/>
            <a:ext cx="3373419" cy="2462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Construction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Aggregate information per episode for “Season” database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Categorical True or False for “is there a next season?”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7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43385" y="3851674"/>
            <a:ext cx="3373419" cy="268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rgbClr val="FFFFFF"/>
                </a:solidFill>
              </a:rPr>
              <a:t>Selection</a:t>
            </a:r>
            <a:endParaRPr lang="en-US" sz="3000" b="1" dirty="0" smtClean="0">
              <a:solidFill>
                <a:srgbClr val="FFFFFF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Test/Train split on series code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2000" dirty="0" smtClean="0"/>
              <a:t>Separate out seasons that are currently airing/unknown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24" name="Action Button: Forward or Next 23">
            <a:hlinkClick r:id="" action="ppaction://hlinkshowjump?jump=nextslide" highlightClick="1"/>
          </p:cNvPr>
          <p:cNvSpPr/>
          <p:nvPr/>
        </p:nvSpPr>
        <p:spPr>
          <a:xfrm>
            <a:off x="8624588" y="1510238"/>
            <a:ext cx="322458" cy="325282"/>
          </a:xfrm>
          <a:prstGeom prst="actionButtonForwardNex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Forward or Next 24">
            <a:hlinkClick r:id="" action="ppaction://hlinkshowjump?jump=nextslide" highlightClick="1"/>
          </p:cNvPr>
          <p:cNvSpPr/>
          <p:nvPr/>
        </p:nvSpPr>
        <p:spPr>
          <a:xfrm>
            <a:off x="172566" y="3948611"/>
            <a:ext cx="322458" cy="325282"/>
          </a:xfrm>
          <a:prstGeom prst="actionButtonForwardNex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788" y="3558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7" name="Picture 6" descr="television-2237426_960_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  <p:pic>
        <p:nvPicPr>
          <p:cNvPr id="8" name="Picture 7" descr="Sheet 2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"/>
          <a:stretch/>
        </p:blipFill>
        <p:spPr>
          <a:xfrm>
            <a:off x="89646" y="1178580"/>
            <a:ext cx="8966228" cy="527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3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eet 1 (4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24" t="1" r="-45" b="83313"/>
          <a:stretch/>
        </p:blipFill>
        <p:spPr>
          <a:xfrm>
            <a:off x="4221358" y="5990594"/>
            <a:ext cx="692466" cy="867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88" y="3558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7" name="Picture 6" descr="Sheet 1 (4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4" b="71501"/>
          <a:stretch/>
        </p:blipFill>
        <p:spPr>
          <a:xfrm>
            <a:off x="7707586" y="35580"/>
            <a:ext cx="1246094" cy="1389988"/>
          </a:xfrm>
          <a:prstGeom prst="rect">
            <a:avLst/>
          </a:prstGeom>
        </p:spPr>
      </p:pic>
      <p:pic>
        <p:nvPicPr>
          <p:cNvPr id="9" name="Picture 8" descr="television-2237426_960_7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  <p:pic>
        <p:nvPicPr>
          <p:cNvPr id="10" name="Picture 9" descr="Sheet 1 (8)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6" r="12255"/>
          <a:stretch/>
        </p:blipFill>
        <p:spPr>
          <a:xfrm>
            <a:off x="181502" y="1538941"/>
            <a:ext cx="8772178" cy="46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4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>
          <a:xfrm rot="540631" flipH="1">
            <a:off x="1837784" y="3588560"/>
            <a:ext cx="3568892" cy="1941340"/>
          </a:xfrm>
          <a:prstGeom prst="leftCircularArrow">
            <a:avLst>
              <a:gd name="adj1" fmla="val 2302"/>
              <a:gd name="adj2" fmla="val 277674"/>
              <a:gd name="adj3" fmla="val 2053184"/>
              <a:gd name="adj4" fmla="val 11641491"/>
              <a:gd name="adj5" fmla="val 2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sp>
        <p:nvSpPr>
          <p:cNvPr id="43" name="Shape 42"/>
          <p:cNvSpPr/>
          <p:nvPr/>
        </p:nvSpPr>
        <p:spPr>
          <a:xfrm rot="10191761">
            <a:off x="4130673" y="1403223"/>
            <a:ext cx="3568892" cy="1941340"/>
          </a:xfrm>
          <a:prstGeom prst="leftCircularArrow">
            <a:avLst>
              <a:gd name="adj1" fmla="val 2302"/>
              <a:gd name="adj2" fmla="val 277674"/>
              <a:gd name="adj3" fmla="val 2053184"/>
              <a:gd name="adj4" fmla="val 11641491"/>
              <a:gd name="adj5" fmla="val 2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grpSp>
        <p:nvGrpSpPr>
          <p:cNvPr id="21" name="Group 20"/>
          <p:cNvGrpSpPr/>
          <p:nvPr/>
        </p:nvGrpSpPr>
        <p:grpSpPr>
          <a:xfrm>
            <a:off x="166631" y="2055857"/>
            <a:ext cx="8825676" cy="2797473"/>
            <a:chOff x="166631" y="2055857"/>
            <a:chExt cx="8825676" cy="2797473"/>
          </a:xfrm>
        </p:grpSpPr>
        <p:sp>
          <p:nvSpPr>
            <p:cNvPr id="22" name="Freeform 21"/>
            <p:cNvSpPr/>
            <p:nvPr/>
          </p:nvSpPr>
          <p:spPr>
            <a:xfrm>
              <a:off x="166631" y="2753633"/>
              <a:ext cx="1976784" cy="1425441"/>
            </a:xfrm>
            <a:custGeom>
              <a:avLst/>
              <a:gdLst>
                <a:gd name="connsiteX0" fmla="*/ 0 w 1976784"/>
                <a:gd name="connsiteY0" fmla="*/ 142544 h 1425441"/>
                <a:gd name="connsiteX1" fmla="*/ 142544 w 1976784"/>
                <a:gd name="connsiteY1" fmla="*/ 0 h 1425441"/>
                <a:gd name="connsiteX2" fmla="*/ 1834240 w 1976784"/>
                <a:gd name="connsiteY2" fmla="*/ 0 h 1425441"/>
                <a:gd name="connsiteX3" fmla="*/ 1976784 w 1976784"/>
                <a:gd name="connsiteY3" fmla="*/ 142544 h 1425441"/>
                <a:gd name="connsiteX4" fmla="*/ 1976784 w 1976784"/>
                <a:gd name="connsiteY4" fmla="*/ 1282897 h 1425441"/>
                <a:gd name="connsiteX5" fmla="*/ 1834240 w 1976784"/>
                <a:gd name="connsiteY5" fmla="*/ 1425441 h 1425441"/>
                <a:gd name="connsiteX6" fmla="*/ 142544 w 1976784"/>
                <a:gd name="connsiteY6" fmla="*/ 1425441 h 1425441"/>
                <a:gd name="connsiteX7" fmla="*/ 0 w 1976784"/>
                <a:gd name="connsiteY7" fmla="*/ 1282897 h 1425441"/>
                <a:gd name="connsiteX8" fmla="*/ 0 w 1976784"/>
                <a:gd name="connsiteY8" fmla="*/ 142544 h 14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784" h="1425441">
                  <a:moveTo>
                    <a:pt x="0" y="142544"/>
                  </a:moveTo>
                  <a:cubicBezTo>
                    <a:pt x="0" y="63819"/>
                    <a:pt x="63819" y="0"/>
                    <a:pt x="142544" y="0"/>
                  </a:cubicBezTo>
                  <a:lnTo>
                    <a:pt x="1834240" y="0"/>
                  </a:lnTo>
                  <a:cubicBezTo>
                    <a:pt x="1912965" y="0"/>
                    <a:pt x="1976784" y="63819"/>
                    <a:pt x="1976784" y="142544"/>
                  </a:cubicBezTo>
                  <a:lnTo>
                    <a:pt x="1976784" y="1282897"/>
                  </a:lnTo>
                  <a:cubicBezTo>
                    <a:pt x="1976784" y="1361622"/>
                    <a:pt x="1912965" y="1425441"/>
                    <a:pt x="1834240" y="1425441"/>
                  </a:cubicBezTo>
                  <a:lnTo>
                    <a:pt x="142544" y="1425441"/>
                  </a:lnTo>
                  <a:cubicBezTo>
                    <a:pt x="63819" y="1425441"/>
                    <a:pt x="0" y="1361622"/>
                    <a:pt x="0" y="1282897"/>
                  </a:cubicBezTo>
                  <a:lnTo>
                    <a:pt x="0" y="14254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283" tIns="63283" rIns="63283" bIns="368735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EDA, Cleaning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Feature addition/selection</a:t>
              </a:r>
              <a:endParaRPr lang="en-US" sz="1600" kern="1200" dirty="0"/>
            </a:p>
          </p:txBody>
        </p:sp>
        <p:sp>
          <p:nvSpPr>
            <p:cNvPr id="23" name="Shape 22"/>
            <p:cNvSpPr/>
            <p:nvPr/>
          </p:nvSpPr>
          <p:spPr>
            <a:xfrm>
              <a:off x="1273183" y="2893914"/>
              <a:ext cx="2850582" cy="1959416"/>
            </a:xfrm>
            <a:prstGeom prst="leftCircularArrow">
              <a:avLst>
                <a:gd name="adj1" fmla="val 2280"/>
                <a:gd name="adj2" fmla="val 274977"/>
                <a:gd name="adj3" fmla="val 2050488"/>
                <a:gd name="adj4" fmla="val 9024489"/>
                <a:gd name="adj5" fmla="val 266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674955" y="3873622"/>
              <a:ext cx="1536218" cy="610903"/>
            </a:xfrm>
            <a:custGeom>
              <a:avLst/>
              <a:gdLst>
                <a:gd name="connsiteX0" fmla="*/ 0 w 1536218"/>
                <a:gd name="connsiteY0" fmla="*/ 61090 h 610903"/>
                <a:gd name="connsiteX1" fmla="*/ 61090 w 1536218"/>
                <a:gd name="connsiteY1" fmla="*/ 0 h 610903"/>
                <a:gd name="connsiteX2" fmla="*/ 1475128 w 1536218"/>
                <a:gd name="connsiteY2" fmla="*/ 0 h 610903"/>
                <a:gd name="connsiteX3" fmla="*/ 1536218 w 1536218"/>
                <a:gd name="connsiteY3" fmla="*/ 61090 h 610903"/>
                <a:gd name="connsiteX4" fmla="*/ 1536218 w 1536218"/>
                <a:gd name="connsiteY4" fmla="*/ 549813 h 610903"/>
                <a:gd name="connsiteX5" fmla="*/ 1475128 w 1536218"/>
                <a:gd name="connsiteY5" fmla="*/ 610903 h 610903"/>
                <a:gd name="connsiteX6" fmla="*/ 61090 w 1536218"/>
                <a:gd name="connsiteY6" fmla="*/ 610903 h 610903"/>
                <a:gd name="connsiteX7" fmla="*/ 0 w 1536218"/>
                <a:gd name="connsiteY7" fmla="*/ 549813 h 610903"/>
                <a:gd name="connsiteX8" fmla="*/ 0 w 1536218"/>
                <a:gd name="connsiteY8" fmla="*/ 61090 h 61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218" h="610903">
                  <a:moveTo>
                    <a:pt x="0" y="61090"/>
                  </a:moveTo>
                  <a:cubicBezTo>
                    <a:pt x="0" y="27351"/>
                    <a:pt x="27351" y="0"/>
                    <a:pt x="61090" y="0"/>
                  </a:cubicBezTo>
                  <a:lnTo>
                    <a:pt x="1475128" y="0"/>
                  </a:lnTo>
                  <a:cubicBezTo>
                    <a:pt x="1508867" y="0"/>
                    <a:pt x="1536218" y="27351"/>
                    <a:pt x="1536218" y="61090"/>
                  </a:cubicBezTo>
                  <a:lnTo>
                    <a:pt x="1536218" y="549813"/>
                  </a:lnTo>
                  <a:cubicBezTo>
                    <a:pt x="1536218" y="583552"/>
                    <a:pt x="1508867" y="610903"/>
                    <a:pt x="1475128" y="610903"/>
                  </a:cubicBezTo>
                  <a:lnTo>
                    <a:pt x="61090" y="610903"/>
                  </a:lnTo>
                  <a:cubicBezTo>
                    <a:pt x="27351" y="610903"/>
                    <a:pt x="0" y="583552"/>
                    <a:pt x="0" y="549813"/>
                  </a:cubicBezTo>
                  <a:lnTo>
                    <a:pt x="0" y="6109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82663" tIns="61073" rIns="82663" bIns="61073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Data</a:t>
              </a:r>
              <a:endParaRPr lang="en-US" sz="3400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423953" y="2753633"/>
              <a:ext cx="2026437" cy="1425441"/>
            </a:xfrm>
            <a:custGeom>
              <a:avLst/>
              <a:gdLst>
                <a:gd name="connsiteX0" fmla="*/ 0 w 2026437"/>
                <a:gd name="connsiteY0" fmla="*/ 142544 h 1425441"/>
                <a:gd name="connsiteX1" fmla="*/ 142544 w 2026437"/>
                <a:gd name="connsiteY1" fmla="*/ 0 h 1425441"/>
                <a:gd name="connsiteX2" fmla="*/ 1883893 w 2026437"/>
                <a:gd name="connsiteY2" fmla="*/ 0 h 1425441"/>
                <a:gd name="connsiteX3" fmla="*/ 2026437 w 2026437"/>
                <a:gd name="connsiteY3" fmla="*/ 142544 h 1425441"/>
                <a:gd name="connsiteX4" fmla="*/ 2026437 w 2026437"/>
                <a:gd name="connsiteY4" fmla="*/ 1282897 h 1425441"/>
                <a:gd name="connsiteX5" fmla="*/ 1883893 w 2026437"/>
                <a:gd name="connsiteY5" fmla="*/ 1425441 h 1425441"/>
                <a:gd name="connsiteX6" fmla="*/ 142544 w 2026437"/>
                <a:gd name="connsiteY6" fmla="*/ 1425441 h 1425441"/>
                <a:gd name="connsiteX7" fmla="*/ 0 w 2026437"/>
                <a:gd name="connsiteY7" fmla="*/ 1282897 h 1425441"/>
                <a:gd name="connsiteX8" fmla="*/ 0 w 2026437"/>
                <a:gd name="connsiteY8" fmla="*/ 142544 h 14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37" h="1425441">
                  <a:moveTo>
                    <a:pt x="0" y="142544"/>
                  </a:moveTo>
                  <a:cubicBezTo>
                    <a:pt x="0" y="63819"/>
                    <a:pt x="63819" y="0"/>
                    <a:pt x="142544" y="0"/>
                  </a:cubicBezTo>
                  <a:lnTo>
                    <a:pt x="1883893" y="0"/>
                  </a:lnTo>
                  <a:cubicBezTo>
                    <a:pt x="1962618" y="0"/>
                    <a:pt x="2026437" y="63819"/>
                    <a:pt x="2026437" y="142544"/>
                  </a:cubicBezTo>
                  <a:lnTo>
                    <a:pt x="2026437" y="1282897"/>
                  </a:lnTo>
                  <a:cubicBezTo>
                    <a:pt x="2026437" y="1361622"/>
                    <a:pt x="1962618" y="1425441"/>
                    <a:pt x="1883893" y="1425441"/>
                  </a:cubicBezTo>
                  <a:lnTo>
                    <a:pt x="142544" y="1425441"/>
                  </a:lnTo>
                  <a:cubicBezTo>
                    <a:pt x="63819" y="1425441"/>
                    <a:pt x="0" y="1361622"/>
                    <a:pt x="0" y="1282897"/>
                  </a:cubicBezTo>
                  <a:lnTo>
                    <a:pt x="0" y="14254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283" tIns="368735" rIns="63283" bIns="63283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Logistic Regression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Random Forest</a:t>
              </a:r>
              <a:endParaRPr lang="en-US" sz="1600" kern="1200" dirty="0"/>
            </a:p>
          </p:txBody>
        </p:sp>
        <p:sp>
          <p:nvSpPr>
            <p:cNvPr id="26" name="Circular Arrow 25"/>
            <p:cNvSpPr/>
            <p:nvPr/>
          </p:nvSpPr>
          <p:spPr>
            <a:xfrm>
              <a:off x="3472822" y="2055857"/>
              <a:ext cx="2892119" cy="2123217"/>
            </a:xfrm>
            <a:prstGeom prst="circularArrow">
              <a:avLst>
                <a:gd name="adj1" fmla="val 2105"/>
                <a:gd name="adj2" fmla="val 252740"/>
                <a:gd name="adj3" fmla="val 19571750"/>
                <a:gd name="adj4" fmla="val 12575511"/>
                <a:gd name="adj5" fmla="val 245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2957103" y="2448181"/>
              <a:ext cx="1536218" cy="610903"/>
            </a:xfrm>
            <a:custGeom>
              <a:avLst/>
              <a:gdLst>
                <a:gd name="connsiteX0" fmla="*/ 0 w 1536218"/>
                <a:gd name="connsiteY0" fmla="*/ 61090 h 610903"/>
                <a:gd name="connsiteX1" fmla="*/ 61090 w 1536218"/>
                <a:gd name="connsiteY1" fmla="*/ 0 h 610903"/>
                <a:gd name="connsiteX2" fmla="*/ 1475128 w 1536218"/>
                <a:gd name="connsiteY2" fmla="*/ 0 h 610903"/>
                <a:gd name="connsiteX3" fmla="*/ 1536218 w 1536218"/>
                <a:gd name="connsiteY3" fmla="*/ 61090 h 610903"/>
                <a:gd name="connsiteX4" fmla="*/ 1536218 w 1536218"/>
                <a:gd name="connsiteY4" fmla="*/ 549813 h 610903"/>
                <a:gd name="connsiteX5" fmla="*/ 1475128 w 1536218"/>
                <a:gd name="connsiteY5" fmla="*/ 610903 h 610903"/>
                <a:gd name="connsiteX6" fmla="*/ 61090 w 1536218"/>
                <a:gd name="connsiteY6" fmla="*/ 610903 h 610903"/>
                <a:gd name="connsiteX7" fmla="*/ 0 w 1536218"/>
                <a:gd name="connsiteY7" fmla="*/ 549813 h 610903"/>
                <a:gd name="connsiteX8" fmla="*/ 0 w 1536218"/>
                <a:gd name="connsiteY8" fmla="*/ 61090 h 61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218" h="610903">
                  <a:moveTo>
                    <a:pt x="0" y="61090"/>
                  </a:moveTo>
                  <a:cubicBezTo>
                    <a:pt x="0" y="27351"/>
                    <a:pt x="27351" y="0"/>
                    <a:pt x="61090" y="0"/>
                  </a:cubicBezTo>
                  <a:lnTo>
                    <a:pt x="1475128" y="0"/>
                  </a:lnTo>
                  <a:cubicBezTo>
                    <a:pt x="1508867" y="0"/>
                    <a:pt x="1536218" y="27351"/>
                    <a:pt x="1536218" y="61090"/>
                  </a:cubicBezTo>
                  <a:lnTo>
                    <a:pt x="1536218" y="549813"/>
                  </a:lnTo>
                  <a:cubicBezTo>
                    <a:pt x="1536218" y="583552"/>
                    <a:pt x="1508867" y="610903"/>
                    <a:pt x="1475128" y="610903"/>
                  </a:cubicBezTo>
                  <a:lnTo>
                    <a:pt x="61090" y="610903"/>
                  </a:lnTo>
                  <a:cubicBezTo>
                    <a:pt x="27351" y="610903"/>
                    <a:pt x="0" y="583552"/>
                    <a:pt x="0" y="549813"/>
                  </a:cubicBezTo>
                  <a:lnTo>
                    <a:pt x="0" y="6109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82663" tIns="61073" rIns="82663" bIns="61073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Model</a:t>
              </a:r>
              <a:endParaRPr lang="en-US" sz="34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706101" y="2753633"/>
              <a:ext cx="1927253" cy="1425441"/>
            </a:xfrm>
            <a:custGeom>
              <a:avLst/>
              <a:gdLst>
                <a:gd name="connsiteX0" fmla="*/ 0 w 1927253"/>
                <a:gd name="connsiteY0" fmla="*/ 142544 h 1425441"/>
                <a:gd name="connsiteX1" fmla="*/ 142544 w 1927253"/>
                <a:gd name="connsiteY1" fmla="*/ 0 h 1425441"/>
                <a:gd name="connsiteX2" fmla="*/ 1784709 w 1927253"/>
                <a:gd name="connsiteY2" fmla="*/ 0 h 1425441"/>
                <a:gd name="connsiteX3" fmla="*/ 1927253 w 1927253"/>
                <a:gd name="connsiteY3" fmla="*/ 142544 h 1425441"/>
                <a:gd name="connsiteX4" fmla="*/ 1927253 w 1927253"/>
                <a:gd name="connsiteY4" fmla="*/ 1282897 h 1425441"/>
                <a:gd name="connsiteX5" fmla="*/ 1784709 w 1927253"/>
                <a:gd name="connsiteY5" fmla="*/ 1425441 h 1425441"/>
                <a:gd name="connsiteX6" fmla="*/ 142544 w 1927253"/>
                <a:gd name="connsiteY6" fmla="*/ 1425441 h 1425441"/>
                <a:gd name="connsiteX7" fmla="*/ 0 w 1927253"/>
                <a:gd name="connsiteY7" fmla="*/ 1282897 h 1425441"/>
                <a:gd name="connsiteX8" fmla="*/ 0 w 1927253"/>
                <a:gd name="connsiteY8" fmla="*/ 142544 h 14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253" h="1425441">
                  <a:moveTo>
                    <a:pt x="0" y="142544"/>
                  </a:moveTo>
                  <a:cubicBezTo>
                    <a:pt x="0" y="63819"/>
                    <a:pt x="63819" y="0"/>
                    <a:pt x="142544" y="0"/>
                  </a:cubicBezTo>
                  <a:lnTo>
                    <a:pt x="1784709" y="0"/>
                  </a:lnTo>
                  <a:cubicBezTo>
                    <a:pt x="1863434" y="0"/>
                    <a:pt x="1927253" y="63819"/>
                    <a:pt x="1927253" y="142544"/>
                  </a:cubicBezTo>
                  <a:lnTo>
                    <a:pt x="1927253" y="1282897"/>
                  </a:lnTo>
                  <a:cubicBezTo>
                    <a:pt x="1927253" y="1361622"/>
                    <a:pt x="1863434" y="1425441"/>
                    <a:pt x="1784709" y="1425441"/>
                  </a:cubicBezTo>
                  <a:lnTo>
                    <a:pt x="142544" y="1425441"/>
                  </a:lnTo>
                  <a:cubicBezTo>
                    <a:pt x="63819" y="1425441"/>
                    <a:pt x="0" y="1361622"/>
                    <a:pt x="0" y="1282897"/>
                  </a:cubicBezTo>
                  <a:lnTo>
                    <a:pt x="0" y="14254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283" tIns="63283" rIns="63283" bIns="368735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Accuracy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F1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ROC/AUC</a:t>
              </a:r>
              <a:endParaRPr lang="en-US" sz="1600" kern="1200" dirty="0"/>
            </a:p>
          </p:txBody>
        </p:sp>
        <p:sp>
          <p:nvSpPr>
            <p:cNvPr id="29" name="Shape 28"/>
            <p:cNvSpPr/>
            <p:nvPr/>
          </p:nvSpPr>
          <p:spPr>
            <a:xfrm>
              <a:off x="5789066" y="2911990"/>
              <a:ext cx="2802110" cy="1941340"/>
            </a:xfrm>
            <a:prstGeom prst="leftCircularArrow">
              <a:avLst>
                <a:gd name="adj1" fmla="val 2302"/>
                <a:gd name="adj2" fmla="val 277674"/>
                <a:gd name="adj3" fmla="val 2053184"/>
                <a:gd name="adj4" fmla="val 9024489"/>
                <a:gd name="adj5" fmla="val 268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5189660" y="3873622"/>
              <a:ext cx="1536218" cy="610903"/>
            </a:xfrm>
            <a:custGeom>
              <a:avLst/>
              <a:gdLst>
                <a:gd name="connsiteX0" fmla="*/ 0 w 1536218"/>
                <a:gd name="connsiteY0" fmla="*/ 61090 h 610903"/>
                <a:gd name="connsiteX1" fmla="*/ 61090 w 1536218"/>
                <a:gd name="connsiteY1" fmla="*/ 0 h 610903"/>
                <a:gd name="connsiteX2" fmla="*/ 1475128 w 1536218"/>
                <a:gd name="connsiteY2" fmla="*/ 0 h 610903"/>
                <a:gd name="connsiteX3" fmla="*/ 1536218 w 1536218"/>
                <a:gd name="connsiteY3" fmla="*/ 61090 h 610903"/>
                <a:gd name="connsiteX4" fmla="*/ 1536218 w 1536218"/>
                <a:gd name="connsiteY4" fmla="*/ 549813 h 610903"/>
                <a:gd name="connsiteX5" fmla="*/ 1475128 w 1536218"/>
                <a:gd name="connsiteY5" fmla="*/ 610903 h 610903"/>
                <a:gd name="connsiteX6" fmla="*/ 61090 w 1536218"/>
                <a:gd name="connsiteY6" fmla="*/ 610903 h 610903"/>
                <a:gd name="connsiteX7" fmla="*/ 0 w 1536218"/>
                <a:gd name="connsiteY7" fmla="*/ 549813 h 610903"/>
                <a:gd name="connsiteX8" fmla="*/ 0 w 1536218"/>
                <a:gd name="connsiteY8" fmla="*/ 61090 h 61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218" h="610903">
                  <a:moveTo>
                    <a:pt x="0" y="61090"/>
                  </a:moveTo>
                  <a:cubicBezTo>
                    <a:pt x="0" y="27351"/>
                    <a:pt x="27351" y="0"/>
                    <a:pt x="61090" y="0"/>
                  </a:cubicBezTo>
                  <a:lnTo>
                    <a:pt x="1475128" y="0"/>
                  </a:lnTo>
                  <a:cubicBezTo>
                    <a:pt x="1508867" y="0"/>
                    <a:pt x="1536218" y="27351"/>
                    <a:pt x="1536218" y="61090"/>
                  </a:cubicBezTo>
                  <a:lnTo>
                    <a:pt x="1536218" y="549813"/>
                  </a:lnTo>
                  <a:cubicBezTo>
                    <a:pt x="1536218" y="583552"/>
                    <a:pt x="1508867" y="610903"/>
                    <a:pt x="1475128" y="610903"/>
                  </a:cubicBezTo>
                  <a:lnTo>
                    <a:pt x="61090" y="610903"/>
                  </a:lnTo>
                  <a:cubicBezTo>
                    <a:pt x="27351" y="610903"/>
                    <a:pt x="0" y="583552"/>
                    <a:pt x="0" y="549813"/>
                  </a:cubicBezTo>
                  <a:lnTo>
                    <a:pt x="0" y="6109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82663" tIns="61073" rIns="82663" bIns="61073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Score</a:t>
              </a:r>
              <a:endParaRPr lang="en-US" sz="34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6938657" y="2753633"/>
              <a:ext cx="1995000" cy="1425441"/>
            </a:xfrm>
            <a:custGeom>
              <a:avLst/>
              <a:gdLst>
                <a:gd name="connsiteX0" fmla="*/ 0 w 1995000"/>
                <a:gd name="connsiteY0" fmla="*/ 142544 h 1425441"/>
                <a:gd name="connsiteX1" fmla="*/ 142544 w 1995000"/>
                <a:gd name="connsiteY1" fmla="*/ 0 h 1425441"/>
                <a:gd name="connsiteX2" fmla="*/ 1852456 w 1995000"/>
                <a:gd name="connsiteY2" fmla="*/ 0 h 1425441"/>
                <a:gd name="connsiteX3" fmla="*/ 1995000 w 1995000"/>
                <a:gd name="connsiteY3" fmla="*/ 142544 h 1425441"/>
                <a:gd name="connsiteX4" fmla="*/ 1995000 w 1995000"/>
                <a:gd name="connsiteY4" fmla="*/ 1282897 h 1425441"/>
                <a:gd name="connsiteX5" fmla="*/ 1852456 w 1995000"/>
                <a:gd name="connsiteY5" fmla="*/ 1425441 h 1425441"/>
                <a:gd name="connsiteX6" fmla="*/ 142544 w 1995000"/>
                <a:gd name="connsiteY6" fmla="*/ 1425441 h 1425441"/>
                <a:gd name="connsiteX7" fmla="*/ 0 w 1995000"/>
                <a:gd name="connsiteY7" fmla="*/ 1282897 h 1425441"/>
                <a:gd name="connsiteX8" fmla="*/ 0 w 1995000"/>
                <a:gd name="connsiteY8" fmla="*/ 142544 h 14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5000" h="1425441">
                  <a:moveTo>
                    <a:pt x="0" y="142544"/>
                  </a:moveTo>
                  <a:cubicBezTo>
                    <a:pt x="0" y="63819"/>
                    <a:pt x="63819" y="0"/>
                    <a:pt x="142544" y="0"/>
                  </a:cubicBezTo>
                  <a:lnTo>
                    <a:pt x="1852456" y="0"/>
                  </a:lnTo>
                  <a:cubicBezTo>
                    <a:pt x="1931181" y="0"/>
                    <a:pt x="1995000" y="63819"/>
                    <a:pt x="1995000" y="142544"/>
                  </a:cubicBezTo>
                  <a:lnTo>
                    <a:pt x="1995000" y="1282897"/>
                  </a:lnTo>
                  <a:cubicBezTo>
                    <a:pt x="1995000" y="1361622"/>
                    <a:pt x="1931181" y="1425441"/>
                    <a:pt x="1852456" y="1425441"/>
                  </a:cubicBezTo>
                  <a:lnTo>
                    <a:pt x="142544" y="1425441"/>
                  </a:lnTo>
                  <a:cubicBezTo>
                    <a:pt x="63819" y="1425441"/>
                    <a:pt x="0" y="1361622"/>
                    <a:pt x="0" y="1282897"/>
                  </a:cubicBezTo>
                  <a:lnTo>
                    <a:pt x="0" y="14254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283" tIns="368735" rIns="63283" bIns="63283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C (regularization)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Number of Estimators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smtClean="0"/>
                <a:t>Max depth</a:t>
              </a:r>
              <a:endParaRPr lang="en-US" sz="1600" kern="12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456089" y="2448181"/>
              <a:ext cx="1536218" cy="610903"/>
            </a:xfrm>
            <a:custGeom>
              <a:avLst/>
              <a:gdLst>
                <a:gd name="connsiteX0" fmla="*/ 0 w 1536218"/>
                <a:gd name="connsiteY0" fmla="*/ 61090 h 610903"/>
                <a:gd name="connsiteX1" fmla="*/ 61090 w 1536218"/>
                <a:gd name="connsiteY1" fmla="*/ 0 h 610903"/>
                <a:gd name="connsiteX2" fmla="*/ 1475128 w 1536218"/>
                <a:gd name="connsiteY2" fmla="*/ 0 h 610903"/>
                <a:gd name="connsiteX3" fmla="*/ 1536218 w 1536218"/>
                <a:gd name="connsiteY3" fmla="*/ 61090 h 610903"/>
                <a:gd name="connsiteX4" fmla="*/ 1536218 w 1536218"/>
                <a:gd name="connsiteY4" fmla="*/ 549813 h 610903"/>
                <a:gd name="connsiteX5" fmla="*/ 1475128 w 1536218"/>
                <a:gd name="connsiteY5" fmla="*/ 610903 h 610903"/>
                <a:gd name="connsiteX6" fmla="*/ 61090 w 1536218"/>
                <a:gd name="connsiteY6" fmla="*/ 610903 h 610903"/>
                <a:gd name="connsiteX7" fmla="*/ 0 w 1536218"/>
                <a:gd name="connsiteY7" fmla="*/ 549813 h 610903"/>
                <a:gd name="connsiteX8" fmla="*/ 0 w 1536218"/>
                <a:gd name="connsiteY8" fmla="*/ 61090 h 61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218" h="610903">
                  <a:moveTo>
                    <a:pt x="0" y="61090"/>
                  </a:moveTo>
                  <a:cubicBezTo>
                    <a:pt x="0" y="27351"/>
                    <a:pt x="27351" y="0"/>
                    <a:pt x="61090" y="0"/>
                  </a:cubicBezTo>
                  <a:lnTo>
                    <a:pt x="1475128" y="0"/>
                  </a:lnTo>
                  <a:cubicBezTo>
                    <a:pt x="1508867" y="0"/>
                    <a:pt x="1536218" y="27351"/>
                    <a:pt x="1536218" y="61090"/>
                  </a:cubicBezTo>
                  <a:lnTo>
                    <a:pt x="1536218" y="549813"/>
                  </a:lnTo>
                  <a:cubicBezTo>
                    <a:pt x="1536218" y="583552"/>
                    <a:pt x="1508867" y="610903"/>
                    <a:pt x="1475128" y="610903"/>
                  </a:cubicBezTo>
                  <a:lnTo>
                    <a:pt x="61090" y="610903"/>
                  </a:lnTo>
                  <a:cubicBezTo>
                    <a:pt x="27351" y="610903"/>
                    <a:pt x="0" y="583552"/>
                    <a:pt x="0" y="549813"/>
                  </a:cubicBezTo>
                  <a:lnTo>
                    <a:pt x="0" y="6109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82663" tIns="61073" rIns="82663" bIns="61073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Tuning</a:t>
              </a:r>
              <a:endParaRPr lang="en-US" sz="3400" kern="1200" dirty="0"/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1069788" y="355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Modeling Methodology</a:t>
            </a:r>
            <a:endParaRPr lang="en-US" dirty="0"/>
          </a:p>
        </p:txBody>
      </p:sp>
      <p:pic>
        <p:nvPicPr>
          <p:cNvPr id="19" name="Picture 18" descr="television-2237426_960_7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" y="255526"/>
            <a:ext cx="618332" cy="6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2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2823</TotalTime>
  <Words>328</Words>
  <Application>Microsoft Macintosh PowerPoint</Application>
  <PresentationFormat>On-screen Show (4:3)</PresentationFormat>
  <Paragraphs>100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Will There Be A Next Season?!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</vt:lpstr>
      <vt:lpstr>EDA</vt:lpstr>
      <vt:lpstr>PowerPoint Presentation</vt:lpstr>
      <vt:lpstr>PowerPoint Presentation</vt:lpstr>
      <vt:lpstr>Random Forest Model: Feature Importances</vt:lpstr>
      <vt:lpstr>PowerPoint Presentation</vt:lpstr>
      <vt:lpstr>PowerPoint Presentation</vt:lpstr>
      <vt:lpstr>PowerPoint Presentation</vt:lpstr>
      <vt:lpstr>That’s all Folks!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Nora May</cp:lastModifiedBy>
  <cp:revision>73</cp:revision>
  <dcterms:created xsi:type="dcterms:W3CDTF">2010-04-12T23:12:02Z</dcterms:created>
  <dcterms:modified xsi:type="dcterms:W3CDTF">2019-02-14T15:35:59Z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