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9"/>
  </p:notesMasterIdLst>
  <p:sldIdLst>
    <p:sldId id="256" r:id="rId2"/>
    <p:sldId id="257" r:id="rId3"/>
    <p:sldId id="258" r:id="rId4"/>
    <p:sldId id="269" r:id="rId5"/>
    <p:sldId id="270" r:id="rId6"/>
    <p:sldId id="271" r:id="rId7"/>
    <p:sldId id="272" r:id="rId8"/>
    <p:sldId id="274" r:id="rId9"/>
    <p:sldId id="275" r:id="rId10"/>
    <p:sldId id="276" r:id="rId11"/>
    <p:sldId id="273" r:id="rId12"/>
    <p:sldId id="260" r:id="rId13"/>
    <p:sldId id="277" r:id="rId14"/>
    <p:sldId id="278" r:id="rId15"/>
    <p:sldId id="279" r:id="rId16"/>
    <p:sldId id="280" r:id="rId17"/>
    <p:sldId id="281" r:id="rId18"/>
    <p:sldId id="282" r:id="rId19"/>
    <p:sldId id="283" r:id="rId20"/>
    <p:sldId id="267" r:id="rId21"/>
    <p:sldId id="259" r:id="rId22"/>
    <p:sldId id="262" r:id="rId23"/>
    <p:sldId id="263" r:id="rId24"/>
    <p:sldId id="264" r:id="rId25"/>
    <p:sldId id="265" r:id="rId26"/>
    <p:sldId id="266"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2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86"/>
    <p:restoredTop sz="94732"/>
  </p:normalViewPr>
  <p:slideViewPr>
    <p:cSldViewPr snapToGrid="0" snapToObjects="1">
      <p:cViewPr varScale="1">
        <p:scale>
          <a:sx n="64" d="100"/>
          <a:sy n="64" d="100"/>
        </p:scale>
        <p:origin x="264"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AC2DBE-3340-ED45-8725-6E1B77C6C83D}" type="datetimeFigureOut">
              <a:rPr lang="en-US" smtClean="0"/>
              <a:t>5/10/2017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ECB6D-AF7C-CB4B-9D4F-58FB2A38B4BF}" type="slidenum">
              <a:rPr lang="en-US" smtClean="0"/>
              <a:t>‹#›</a:t>
            </a:fld>
            <a:endParaRPr lang="en-US"/>
          </a:p>
        </p:txBody>
      </p:sp>
    </p:spTree>
    <p:extLst>
      <p:ext uri="{BB962C8B-B14F-4D97-AF65-F5344CB8AC3E}">
        <p14:creationId xmlns:p14="http://schemas.microsoft.com/office/powerpoint/2010/main" val="650799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5/10/2017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5/10/2017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5/10/2017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5/10/2017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sites.google.com/site/knowyourrootsmaxima/introduction/newtonmethod" TargetMode="External"/><Relationship Id="rId7" Type="http://schemas.openxmlformats.org/officeDocument/2006/relationships/hyperlink" Target="https://github.com/SpaceShawn/Octave-Matlab/blob/master/NewtonRoot.m" TargetMode="External"/><Relationship Id="rId2" Type="http://schemas.openxmlformats.org/officeDocument/2006/relationships/hyperlink" Target="https://en.wikipedia.org/wiki/Newton's_method" TargetMode="External"/><Relationship Id="rId1" Type="http://schemas.openxmlformats.org/officeDocument/2006/relationships/slideLayout" Target="../slideLayouts/slideLayout6.xml"/><Relationship Id="rId6" Type="http://schemas.openxmlformats.org/officeDocument/2006/relationships/hyperlink" Target="http://mathonline.wikidot.com/error-analysis-of-newton-s-method-for-approximating-roots" TargetMode="External"/><Relationship Id="rId5" Type="http://schemas.openxmlformats.org/officeDocument/2006/relationships/hyperlink" Target="http://mathonline.wikidot.com/newton-s-method-for-approximating-roots" TargetMode="External"/><Relationship Id="rId4" Type="http://schemas.openxmlformats.org/officeDocument/2006/relationships/hyperlink" Target="https://www.math.usm.edu/lambers/mat460/fall09/lecture1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560" y="1267273"/>
            <a:ext cx="9966960" cy="3035808"/>
          </a:xfrm>
        </p:spPr>
        <p:txBody>
          <a:bodyPr/>
          <a:lstStyle/>
          <a:p>
            <a:r>
              <a:rPr lang="en-US" dirty="0"/>
              <a:t>Newton’s Method</a:t>
            </a:r>
          </a:p>
        </p:txBody>
      </p:sp>
      <p:sp>
        <p:nvSpPr>
          <p:cNvPr id="4" name="Title 1"/>
          <p:cNvSpPr txBox="1">
            <a:spLocks/>
          </p:cNvSpPr>
          <p:nvPr/>
        </p:nvSpPr>
        <p:spPr>
          <a:xfrm>
            <a:off x="1051560" y="3556698"/>
            <a:ext cx="2659228" cy="1162491"/>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2"/>
                  <a:srcRect/>
                  <a:tile tx="6350" ty="-127000" sx="65000" sy="64000" flip="none" algn="tl"/>
                </a:blipFill>
                <a:latin typeface="+mj-lt"/>
                <a:ea typeface="+mj-ea"/>
                <a:cs typeface="+mj-cs"/>
              </a:defRPr>
            </a:lvl1pPr>
          </a:lstStyle>
          <a:p>
            <a:r>
              <a:rPr lang="en-US" sz="2400" b="1" dirty="0">
                <a:solidFill>
                  <a:srgbClr val="AB2300"/>
                </a:solidFill>
              </a:rPr>
              <a:t>section</a:t>
            </a:r>
            <a:r>
              <a:rPr lang="en-US" sz="2400" dirty="0">
                <a:solidFill>
                  <a:srgbClr val="AB2300"/>
                </a:solidFill>
              </a:rPr>
              <a:t>: 46474</a:t>
            </a:r>
          </a:p>
        </p:txBody>
      </p:sp>
      <p:graphicFrame>
        <p:nvGraphicFramePr>
          <p:cNvPr id="5" name="Table 4"/>
          <p:cNvGraphicFramePr>
            <a:graphicFrameLocks noGrp="1"/>
          </p:cNvGraphicFramePr>
          <p:nvPr>
            <p:extLst>
              <p:ext uri="{D42A27DB-BD31-4B8C-83A1-F6EECF244321}">
                <p14:modId xmlns:p14="http://schemas.microsoft.com/office/powerpoint/2010/main" val="2216471990"/>
              </p:ext>
            </p:extLst>
          </p:nvPr>
        </p:nvGraphicFramePr>
        <p:xfrm>
          <a:off x="3873552" y="4555595"/>
          <a:ext cx="4892760" cy="1981200"/>
        </p:xfrm>
        <a:graphic>
          <a:graphicData uri="http://schemas.openxmlformats.org/drawingml/2006/table">
            <a:tbl>
              <a:tblPr firstRow="1" bandRow="1">
                <a:tableStyleId>{18603FDC-E32A-4AB5-989C-0864C3EAD2B8}</a:tableStyleId>
              </a:tblPr>
              <a:tblGrid>
                <a:gridCol w="1930900">
                  <a:extLst>
                    <a:ext uri="{9D8B030D-6E8A-4147-A177-3AD203B41FA5}">
                      <a16:colId xmlns:a16="http://schemas.microsoft.com/office/drawing/2014/main" val="20000"/>
                    </a:ext>
                  </a:extLst>
                </a:gridCol>
                <a:gridCol w="2961860">
                  <a:extLst>
                    <a:ext uri="{9D8B030D-6E8A-4147-A177-3AD203B41FA5}">
                      <a16:colId xmlns:a16="http://schemas.microsoft.com/office/drawing/2014/main" val="20001"/>
                    </a:ext>
                  </a:extLst>
                </a:gridCol>
              </a:tblGrid>
              <a:tr h="368015">
                <a:tc>
                  <a:txBody>
                    <a:bodyPr/>
                    <a:lstStyle/>
                    <a:p>
                      <a:pPr marL="0" algn="l" defTabSz="914400" rtl="0" eaLnBrk="1" latinLnBrk="0" hangingPunct="1"/>
                      <a:r>
                        <a:rPr lang="en-US" sz="2000" dirty="0"/>
                        <a:t>435200219</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x-none" sz="2000" b="0" dirty="0"/>
                        <a:t>سيما</a:t>
                      </a:r>
                      <a:r>
                        <a:rPr lang="x-none" sz="2000" b="0" baseline="0" dirty="0"/>
                        <a:t> علي الهويريني</a:t>
                      </a:r>
                      <a:endParaRPr lang="x-none" sz="2000" b="0" dirty="0"/>
                    </a:p>
                  </a:txBody>
                  <a:tcPr/>
                </a:tc>
                <a:extLst>
                  <a:ext uri="{0D108BD9-81ED-4DB2-BD59-A6C34878D82A}">
                    <a16:rowId xmlns:a16="http://schemas.microsoft.com/office/drawing/2014/main" val="10000"/>
                  </a:ext>
                </a:extLst>
              </a:tr>
              <a:tr h="368015">
                <a:tc>
                  <a:txBody>
                    <a:bodyPr/>
                    <a:lstStyle/>
                    <a:p>
                      <a:pPr marL="0" algn="l" defTabSz="914400" rtl="0" eaLnBrk="1" latinLnBrk="0" hangingPunct="1"/>
                      <a:r>
                        <a:rPr lang="en-US" sz="2000" b="1" kern="1200" dirty="0">
                          <a:solidFill>
                            <a:schemeClr val="lt1"/>
                          </a:solidFill>
                          <a:latin typeface="+mn-lt"/>
                          <a:ea typeface="+mn-ea"/>
                          <a:cs typeface="+mn-cs"/>
                        </a:rPr>
                        <a:t>435202678</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x-none" sz="2000" b="0" kern="1200" baseline="0" dirty="0">
                          <a:solidFill>
                            <a:schemeClr val="lt1"/>
                          </a:solidFill>
                          <a:latin typeface="+mn-lt"/>
                          <a:ea typeface="+mn-ea"/>
                          <a:cs typeface="+mn-cs"/>
                        </a:rPr>
                        <a:t>يارا وليد جمال الدين</a:t>
                      </a:r>
                    </a:p>
                  </a:txBody>
                  <a:tcPr/>
                </a:tc>
                <a:extLst>
                  <a:ext uri="{0D108BD9-81ED-4DB2-BD59-A6C34878D82A}">
                    <a16:rowId xmlns:a16="http://schemas.microsoft.com/office/drawing/2014/main" val="10001"/>
                  </a:ext>
                </a:extLst>
              </a:tr>
              <a:tr h="368015">
                <a:tc>
                  <a:txBody>
                    <a:bodyPr/>
                    <a:lstStyle/>
                    <a:p>
                      <a:r>
                        <a:rPr lang="en-US" sz="2000" b="1" kern="1200" dirty="0">
                          <a:solidFill>
                            <a:schemeClr val="lt1"/>
                          </a:solidFill>
                          <a:latin typeface="+mn-lt"/>
                          <a:ea typeface="+mn-ea"/>
                          <a:cs typeface="+mn-cs"/>
                        </a:rPr>
                        <a:t>435200178</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x-none" sz="2000" b="0" kern="1200" baseline="0" dirty="0">
                          <a:solidFill>
                            <a:schemeClr val="lt1"/>
                          </a:solidFill>
                          <a:latin typeface="+mn-lt"/>
                          <a:ea typeface="+mn-ea"/>
                          <a:cs typeface="+mn-cs"/>
                        </a:rPr>
                        <a:t>أسماء مقرن </a:t>
                      </a:r>
                      <a:r>
                        <a:rPr lang="ar-SA" sz="2000" b="0" kern="1200" baseline="0" dirty="0">
                          <a:solidFill>
                            <a:schemeClr val="lt1"/>
                          </a:solidFill>
                          <a:latin typeface="+mn-lt"/>
                          <a:ea typeface="+mn-ea"/>
                          <a:cs typeface="+mn-cs"/>
                        </a:rPr>
                        <a:t>الربيّع</a:t>
                      </a:r>
                      <a:endParaRPr lang="x-none" sz="2000" b="0" kern="1200" baseline="0" dirty="0">
                        <a:solidFill>
                          <a:schemeClr val="lt1"/>
                        </a:solidFill>
                        <a:latin typeface="+mn-lt"/>
                        <a:ea typeface="+mn-ea"/>
                        <a:cs typeface="+mn-cs"/>
                      </a:endParaRPr>
                    </a:p>
                  </a:txBody>
                  <a:tcPr/>
                </a:tc>
                <a:extLst>
                  <a:ext uri="{0D108BD9-81ED-4DB2-BD59-A6C34878D82A}">
                    <a16:rowId xmlns:a16="http://schemas.microsoft.com/office/drawing/2014/main" val="10002"/>
                  </a:ext>
                </a:extLst>
              </a:tr>
              <a:tr h="368015">
                <a:tc>
                  <a:txBody>
                    <a:bodyPr/>
                    <a:lstStyle/>
                    <a:p>
                      <a:r>
                        <a:rPr lang="en-US" sz="2000" b="1" kern="1200" dirty="0">
                          <a:solidFill>
                            <a:srgbClr val="FFFFFF"/>
                          </a:solidFill>
                          <a:latin typeface="+mn-lt"/>
                          <a:ea typeface="+mn-ea"/>
                          <a:cs typeface="+mn-cs"/>
                        </a:rPr>
                        <a:t>435200055</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x-none" sz="2000" b="0" kern="1200" baseline="0" dirty="0">
                          <a:solidFill>
                            <a:schemeClr val="lt1"/>
                          </a:solidFill>
                          <a:latin typeface="+mn-lt"/>
                          <a:ea typeface="+mn-ea"/>
                          <a:cs typeface="+mn-cs"/>
                        </a:rPr>
                        <a:t>خلود عبدالله العقيلي </a:t>
                      </a:r>
                    </a:p>
                  </a:txBody>
                  <a:tcPr/>
                </a:tc>
                <a:extLst>
                  <a:ext uri="{0D108BD9-81ED-4DB2-BD59-A6C34878D82A}">
                    <a16:rowId xmlns:a16="http://schemas.microsoft.com/office/drawing/2014/main" val="10003"/>
                  </a:ext>
                </a:extLst>
              </a:tr>
              <a:tr h="368015">
                <a:tc>
                  <a:txBody>
                    <a:bodyPr/>
                    <a:lstStyle/>
                    <a:p>
                      <a:r>
                        <a:rPr lang="en-US" sz="2000" b="1" kern="1200" dirty="0">
                          <a:solidFill>
                            <a:srgbClr val="FFFFFF"/>
                          </a:solidFill>
                          <a:latin typeface="+mn-lt"/>
                          <a:ea typeface="+mn-ea"/>
                          <a:cs typeface="+mn-cs"/>
                        </a:rPr>
                        <a:t>435200876</a:t>
                      </a:r>
                    </a:p>
                  </a:txBody>
                  <a:tcPr/>
                </a:tc>
                <a:tc>
                  <a:txBody>
                    <a:bodyPr/>
                    <a:lstStyle/>
                    <a:p>
                      <a:pPr algn="r" rtl="1"/>
                      <a:r>
                        <a:rPr lang="x-none" sz="2000"/>
                        <a:t>أحلام  خلف المطيري  </a:t>
                      </a:r>
                      <a:endParaRPr lang="en-US" sz="200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9925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a:xfrm>
                <a:off x="225021" y="213094"/>
                <a:ext cx="11691995" cy="6505758"/>
              </a:xfrm>
            </p:spPr>
            <p:txBody>
              <a:bodyPr>
                <a:noAutofit/>
              </a:bodyPr>
              <a:lstStyle/>
              <a:p>
                <a:r>
                  <a:rPr lang="en-US" dirty="0"/>
                  <a:t>Note that in the above equation for the error in the approximation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1</m:t>
                        </m:r>
                      </m:sub>
                    </m:sSub>
                    <m:r>
                      <a:rPr lang="en-US" i="1" dirty="0">
                        <a:latin typeface="Cambria Math" panose="02040503050406030204" pitchFamily="18" charset="0"/>
                      </a:rPr>
                      <m:t> </m:t>
                    </m:r>
                  </m:oMath>
                </a14:m>
                <a:r>
                  <a:rPr lang="en-US" dirty="0"/>
                  <a:t> of α, that Error(</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oMath>
                </a14:m>
                <a:r>
                  <a:rPr lang="en-US" dirty="0"/>
                  <a:t>)=α−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r>
                      <a:rPr lang="en-US" i="1" dirty="0">
                        <a:latin typeface="Cambria Math" panose="02040503050406030204" pitchFamily="18" charset="0"/>
                      </a:rPr>
                      <m:t> </m:t>
                    </m:r>
                  </m:oMath>
                </a14:m>
                <a:r>
                  <a:rPr lang="en-US" dirty="0"/>
                  <a:t> appears. We can see that if the initial approximations are very small, then Newton's Method converges very quickly towards α upon successive iterations.</a:t>
                </a:r>
              </a:p>
              <a:p>
                <a:r>
                  <a:rPr lang="en-US" dirty="0"/>
                  <a:t>Now suppose that </a:t>
                </a:r>
                <a:r>
                  <a:rPr lang="en-US" dirty="0" err="1"/>
                  <a:t>xn</a:t>
                </a:r>
                <a:r>
                  <a:rPr lang="en-US" dirty="0"/>
                  <a:t> is very close to the root α. Then since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𝑛</m:t>
                        </m:r>
                      </m:sub>
                    </m:sSub>
                  </m:oMath>
                </a14:m>
                <a:r>
                  <a:rPr lang="en-US" dirty="0"/>
                  <a:t> is between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𝑛</m:t>
                        </m:r>
                      </m:sub>
                    </m:sSub>
                    <m:r>
                      <a:rPr lang="en-US" i="1" dirty="0">
                        <a:latin typeface="Cambria Math" panose="02040503050406030204" pitchFamily="18" charset="0"/>
                      </a:rPr>
                      <m:t> </m:t>
                    </m:r>
                  </m:oMath>
                </a14:m>
                <a:r>
                  <a:rPr lang="en-US" dirty="0"/>
                  <a:t> and α then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𝑛</m:t>
                        </m:r>
                      </m:sub>
                    </m:sSub>
                    <m:r>
                      <a:rPr lang="en-US" i="1" dirty="0">
                        <a:latin typeface="Cambria Math" panose="02040503050406030204" pitchFamily="18" charset="0"/>
                      </a:rPr>
                      <m:t> </m:t>
                    </m:r>
                  </m:oMath>
                </a14:m>
                <a:r>
                  <a:rPr lang="en-US" dirty="0"/>
                  <a:t> is also very close to α and hence:</a:t>
                </a:r>
              </a:p>
              <a:p>
                <a:pPr marL="0" indent="0">
                  <a:buNone/>
                </a:pPr>
                <a:r>
                  <a:rPr lang="en-US" dirty="0"/>
                  <a:t>(4)</a:t>
                </a:r>
              </a:p>
              <a:p>
                <a:pPr marL="0" indent="0">
                  <a:buNone/>
                </a:pPr>
                <a:endParaRPr lang="en-US" dirty="0"/>
              </a:p>
              <a:p>
                <a:r>
                  <a:rPr lang="en-US" dirty="0"/>
                  <a:t>Therefore, for n≥0 we can approximate the error of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1</m:t>
                        </m:r>
                      </m:sub>
                    </m:sSub>
                    <m:r>
                      <a:rPr lang="en-US" i="1" dirty="0">
                        <a:latin typeface="Cambria Math" panose="02040503050406030204" pitchFamily="18" charset="0"/>
                      </a:rPr>
                      <m:t> </m:t>
                    </m:r>
                  </m:oMath>
                </a14:m>
                <a:r>
                  <a:rPr lang="en-US" dirty="0"/>
                  <a:t> from α as:</a:t>
                </a:r>
              </a:p>
              <a:p>
                <a:pPr marL="0" indent="0">
                  <a:buNone/>
                </a:pPr>
                <a:r>
                  <a:rPr lang="en-US" dirty="0"/>
                  <a:t>(5)</a:t>
                </a:r>
              </a:p>
              <a:p>
                <a:pPr marL="0" indent="0">
                  <a:buNone/>
                </a:pPr>
                <a:endParaRPr lang="en-US" dirty="0"/>
              </a:p>
              <a:p>
                <a:r>
                  <a:rPr lang="en-US" dirty="0"/>
                  <a:t>We will now multiply both sides of the equation above by Mα to get that:</a:t>
                </a:r>
              </a:p>
              <a:p>
                <a:pPr marL="0" indent="0">
                  <a:buNone/>
                </a:pPr>
                <a:r>
                  <a:rPr lang="en-US" dirty="0"/>
                  <a:t>(6)</a:t>
                </a:r>
              </a:p>
              <a:p>
                <a:endParaRPr lang="en-US" dirty="0"/>
              </a:p>
              <a:p>
                <a:r>
                  <a:rPr lang="en-US" dirty="0"/>
                  <a:t>Now note that                                                                               . If we repeat this process then we get that for n≥0:</a:t>
                </a:r>
              </a:p>
              <a:p>
                <a:pPr marL="0" indent="0">
                  <a:buNone/>
                </a:pPr>
                <a:r>
                  <a:rPr lang="en-US" dirty="0"/>
                  <a:t>(7)</a:t>
                </a:r>
              </a:p>
              <a:p>
                <a:endParaRPr lang="en-US" dirty="0"/>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xfrm>
                <a:off x="225021" y="213094"/>
                <a:ext cx="11691995" cy="6505758"/>
              </a:xfrm>
              <a:blipFill>
                <a:blip r:embed="rId2"/>
                <a:stretch>
                  <a:fillRect l="-574" t="-1125"/>
                </a:stretch>
              </a:blipFill>
            </p:spPr>
            <p:txBody>
              <a:bodyPr/>
              <a:lstStyle/>
              <a:p>
                <a:r>
                  <a:rPr lang="en-US">
                    <a:noFill/>
                  </a:rPr>
                  <a:t> </a:t>
                </a:r>
              </a:p>
            </p:txBody>
          </p:sp>
        </mc:Fallback>
      </mc:AlternateContent>
      <p:pic>
        <p:nvPicPr>
          <p:cNvPr id="4" name="صورة 3"/>
          <p:cNvPicPr>
            <a:picLocks noChangeAspect="1"/>
          </p:cNvPicPr>
          <p:nvPr/>
        </p:nvPicPr>
        <p:blipFill rotWithShape="1">
          <a:blip r:embed="rId3">
            <a:extLst>
              <a:ext uri="{28A0092B-C50C-407E-A947-70E740481C1C}">
                <a14:useLocalDpi xmlns:a14="http://schemas.microsoft.com/office/drawing/2010/main" val="0"/>
              </a:ext>
            </a:extLst>
          </a:blip>
          <a:srcRect t="15364" b="19932"/>
          <a:stretch/>
        </p:blipFill>
        <p:spPr>
          <a:xfrm>
            <a:off x="2003769" y="1908313"/>
            <a:ext cx="3701705" cy="765313"/>
          </a:xfrm>
          <a:prstGeom prst="rect">
            <a:avLst/>
          </a:prstGeom>
        </p:spPr>
      </p:pic>
      <p:pic>
        <p:nvPicPr>
          <p:cNvPr id="5" name="صورة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769" y="3137858"/>
            <a:ext cx="5430702" cy="647117"/>
          </a:xfrm>
          <a:prstGeom prst="rect">
            <a:avLst/>
          </a:prstGeom>
        </p:spPr>
      </p:pic>
      <p:pic>
        <p:nvPicPr>
          <p:cNvPr id="6" name="صورة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3769" y="4459761"/>
            <a:ext cx="5957302" cy="599256"/>
          </a:xfrm>
          <a:prstGeom prst="rect">
            <a:avLst/>
          </a:prstGeom>
        </p:spPr>
      </p:pic>
      <p:pic>
        <p:nvPicPr>
          <p:cNvPr id="7" name="صورة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7034" y="5348232"/>
            <a:ext cx="4965379" cy="344817"/>
          </a:xfrm>
          <a:prstGeom prst="rect">
            <a:avLst/>
          </a:prstGeom>
        </p:spPr>
      </p:pic>
      <p:pic>
        <p:nvPicPr>
          <p:cNvPr id="8" name="صورة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3769" y="6020187"/>
            <a:ext cx="3957875" cy="661651"/>
          </a:xfrm>
          <a:prstGeom prst="rect">
            <a:avLst/>
          </a:prstGeom>
        </p:spPr>
      </p:pic>
    </p:spTree>
    <p:extLst>
      <p:ext uri="{BB962C8B-B14F-4D97-AF65-F5344CB8AC3E}">
        <p14:creationId xmlns:p14="http://schemas.microsoft.com/office/powerpoint/2010/main" val="105626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a:xfrm>
                <a:off x="145508" y="193216"/>
                <a:ext cx="11837770" cy="5541662"/>
              </a:xfrm>
            </p:spPr>
            <p:txBody>
              <a:bodyPr>
                <a:noAutofit/>
              </a:bodyPr>
              <a:lstStyle/>
              <a:p>
                <a:r>
                  <a:rPr lang="en-US" dirty="0"/>
                  <a:t>Now for the error α−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r>
                      <a:rPr lang="en-US" i="1" dirty="0">
                        <a:latin typeface="Cambria Math" panose="02040503050406030204" pitchFamily="18" charset="0"/>
                      </a:rPr>
                      <m:t> </m:t>
                    </m:r>
                  </m:oMath>
                </a14:m>
                <a:r>
                  <a:rPr lang="en-US" dirty="0"/>
                  <a:t> to converge to 0 (once again, so that our approximations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r>
                      <a:rPr lang="en-US" i="1" dirty="0">
                        <a:latin typeface="Cambria Math" panose="02040503050406030204" pitchFamily="18" charset="0"/>
                      </a:rPr>
                      <m:t> </m:t>
                    </m:r>
                  </m:oMath>
                </a14:m>
                <a:r>
                  <a:rPr lang="en-US" dirty="0"/>
                  <a:t> converge to α), we must have that                                    , </a:t>
                </a:r>
                <a:r>
                  <a:rPr lang="en-US" dirty="0" err="1"/>
                  <a:t>i.e</a:t>
                </a:r>
                <a:r>
                  <a:rPr lang="en-US" dirty="0"/>
                  <a:t>,                            , because if so, then as n→∞ we have that Mα(α−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oMath>
                </a14:m>
                <a:r>
                  <a:rPr lang="en-US" dirty="0"/>
                  <a:t>)→0.</a:t>
                </a:r>
              </a:p>
              <a:p>
                <a:pPr marL="0" indent="0">
                  <a:buNone/>
                </a:pPr>
                <a:r>
                  <a:rPr lang="en-US" dirty="0"/>
                  <a:t>(8)</a:t>
                </a:r>
              </a:p>
              <a:p>
                <a:pPr marL="0" indent="0">
                  <a:buNone/>
                </a:pPr>
                <a:endParaRPr lang="en-US" dirty="0"/>
              </a:p>
              <a:p>
                <a:r>
                  <a:rPr lang="en-US" dirty="0"/>
                  <a:t>One important thing to note is that if we maximize Mα on the interval [</a:t>
                </a:r>
                <a:r>
                  <a:rPr lang="en-US" dirty="0" err="1"/>
                  <a:t>a,b</a:t>
                </a:r>
                <a:r>
                  <a:rPr lang="en-US" dirty="0"/>
                  <a:t>], that is let M be defined to be the largest possible Mα over [</a:t>
                </a:r>
                <a:r>
                  <a:rPr lang="en-US" dirty="0" err="1"/>
                  <a:t>a,b</a:t>
                </a:r>
                <a:r>
                  <a:rPr lang="en-US" dirty="0"/>
                  <a:t>], then for any Mα we have that:</a:t>
                </a:r>
              </a:p>
              <a:p>
                <a:pPr marL="0" indent="0">
                  <a:buNone/>
                </a:pPr>
                <a:r>
                  <a:rPr lang="en-US" dirty="0"/>
                  <a:t>(9)</a:t>
                </a:r>
              </a:p>
              <a:p>
                <a:pPr marL="0" indent="0">
                  <a:buNone/>
                </a:pPr>
                <a:endParaRPr lang="en-US" dirty="0"/>
              </a:p>
              <a:p>
                <a:pPr marL="0" indent="0">
                  <a:buNone/>
                </a:pPr>
                <a:endParaRPr lang="en-US" dirty="0"/>
              </a:p>
              <a:p>
                <a:r>
                  <a:rPr lang="en-US" dirty="0"/>
                  <a:t>If we have that M&lt;1, then all Mα&lt;1 which will guarantee us convergence of Newton's Method to α.</a:t>
                </a:r>
              </a:p>
              <a:p>
                <a:endParaRPr lang="en-US" dirty="0"/>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xfrm>
                <a:off x="145508" y="193216"/>
                <a:ext cx="11837770" cy="5541662"/>
              </a:xfrm>
              <a:blipFill>
                <a:blip r:embed="rId2"/>
                <a:stretch>
                  <a:fillRect l="-566" t="-1320" r="-721"/>
                </a:stretch>
              </a:blipFill>
            </p:spPr>
            <p:txBody>
              <a:bodyPr/>
              <a:lstStyle/>
              <a:p>
                <a:r>
                  <a:rPr lang="en-US">
                    <a:noFill/>
                  </a:rPr>
                  <a:t> </a:t>
                </a:r>
              </a:p>
            </p:txBody>
          </p:sp>
        </mc:Fallback>
      </mc:AlternateContent>
      <p:pic>
        <p:nvPicPr>
          <p:cNvPr id="5" name="صورة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6492" y="528149"/>
            <a:ext cx="2138746" cy="320340"/>
          </a:xfrm>
          <a:prstGeom prst="rect">
            <a:avLst/>
          </a:prstGeom>
        </p:spPr>
      </p:pic>
      <p:pic>
        <p:nvPicPr>
          <p:cNvPr id="6" name="صورة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9444" y="528149"/>
            <a:ext cx="1693686" cy="353229"/>
          </a:xfrm>
          <a:prstGeom prst="rect">
            <a:avLst/>
          </a:prstGeom>
        </p:spPr>
      </p:pic>
      <p:pic>
        <p:nvPicPr>
          <p:cNvPr id="7" name="صورة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9020" y="881378"/>
            <a:ext cx="3998068" cy="1169245"/>
          </a:xfrm>
          <a:prstGeom prst="rect">
            <a:avLst/>
          </a:prstGeom>
        </p:spPr>
      </p:pic>
      <p:pic>
        <p:nvPicPr>
          <p:cNvPr id="8" name="صورة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9020" y="2627773"/>
            <a:ext cx="6960148" cy="1357009"/>
          </a:xfrm>
          <a:prstGeom prst="rect">
            <a:avLst/>
          </a:prstGeom>
        </p:spPr>
      </p:pic>
    </p:spTree>
    <p:extLst>
      <p:ext uri="{BB962C8B-B14F-4D97-AF65-F5344CB8AC3E}">
        <p14:creationId xmlns:p14="http://schemas.microsoft.com/office/powerpoint/2010/main" val="16589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Matlab</a:t>
            </a:r>
            <a:endParaRPr lang="en-US" dirty="0"/>
          </a:p>
        </p:txBody>
      </p:sp>
      <p:sp>
        <p:nvSpPr>
          <p:cNvPr id="4" name="عنوان فرعي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9535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643401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005061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67643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4162575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952086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693450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13473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832" y="66930"/>
            <a:ext cx="10058400" cy="1372405"/>
          </a:xfrm>
        </p:spPr>
        <p:txBody>
          <a:bodyPr/>
          <a:lstStyle/>
          <a:p>
            <a:r>
              <a:rPr lang="en-US" dirty="0"/>
              <a:t>history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6631" y="1225212"/>
                <a:ext cx="11355902" cy="5565055"/>
              </a:xfrm>
            </p:spPr>
            <p:txBody>
              <a:bodyPr>
                <a:noAutofit/>
              </a:bodyPr>
              <a:lstStyle/>
              <a:p>
                <a:r>
                  <a:rPr lang="en-US" sz="1900" dirty="0"/>
                  <a:t>In numerical analysis, Newton's method (also known as the Newton–</a:t>
                </a:r>
                <a:r>
                  <a:rPr lang="en-US" sz="1900" dirty="0" err="1"/>
                  <a:t>Raphson</a:t>
                </a:r>
                <a:r>
                  <a:rPr lang="en-US" sz="1900" dirty="0"/>
                  <a:t> method), named after Isaac Newton and Joseph </a:t>
                </a:r>
                <a:r>
                  <a:rPr lang="en-US" sz="1900" dirty="0" err="1"/>
                  <a:t>Raphson</a:t>
                </a:r>
                <a:r>
                  <a:rPr lang="en-US" sz="1900" dirty="0"/>
                  <a:t>, is a method for finding successively better approximations to the roots (or zeroes) of a real-valued function</a:t>
                </a:r>
                <a14:m>
                  <m:oMath xmlns:m="http://schemas.openxmlformats.org/officeDocument/2006/math">
                    <m:r>
                      <a:rPr lang="en-US" sz="1800" b="0" i="0" smtClean="0">
                        <a:latin typeface="Cambria Math" panose="02040503050406030204" pitchFamily="18" charset="0"/>
                      </a:rPr>
                      <m:t>   </m:t>
                    </m:r>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𝑥</m:t>
                        </m:r>
                      </m:e>
                    </m:d>
                    <m:r>
                      <a:rPr lang="en-US" sz="1800" i="1">
                        <a:latin typeface="Cambria Math" panose="02040503050406030204" pitchFamily="18" charset="0"/>
                      </a:rPr>
                      <m:t>=</m:t>
                    </m:r>
                    <m:r>
                      <a:rPr lang="en-US" sz="1800" i="1">
                        <a:latin typeface="Cambria Math" panose="02040503050406030204" pitchFamily="18" charset="0"/>
                      </a:rPr>
                      <m:t>0</m:t>
                    </m:r>
                  </m:oMath>
                </a14:m>
                <a:endParaRPr lang="en-US" sz="1800" dirty="0"/>
              </a:p>
              <a:p>
                <a:r>
                  <a:rPr lang="en-US" sz="1900" dirty="0"/>
                  <a:t>A method similar to this was designed in 1600 by Francois </a:t>
                </a:r>
                <a:r>
                  <a:rPr lang="en-US" sz="1900" dirty="0" err="1"/>
                  <a:t>Vieta</a:t>
                </a:r>
                <a:r>
                  <a:rPr lang="en-US" sz="1900" dirty="0"/>
                  <a:t>, a full 43 years before Newton's birth. His methods were only for solving equations of second, third and fourth degree.</a:t>
                </a:r>
              </a:p>
              <a:p>
                <a:r>
                  <a:rPr lang="en-US" sz="1900" dirty="0"/>
                  <a:t> By 1664, Newton had become aware of, and knowledgeable about </a:t>
                </a:r>
                <a:r>
                  <a:rPr lang="en-US" sz="1900" dirty="0" err="1"/>
                  <a:t>Vieta's</a:t>
                </a:r>
                <a:r>
                  <a:rPr lang="en-US" sz="1900" dirty="0"/>
                  <a:t> method and by 1669 he had improved it by linearizing the arising polynomials.</a:t>
                </a:r>
              </a:p>
              <a:p>
                <a:r>
                  <a:rPr lang="en-US" sz="1900" dirty="0"/>
                  <a:t>This version of Newton's method only applies to polynomials and was an improved version of the method developed by </a:t>
                </a:r>
                <a:r>
                  <a:rPr lang="en-US" sz="1900" dirty="0" err="1"/>
                  <a:t>Vieta</a:t>
                </a:r>
                <a:r>
                  <a:rPr lang="en-US" sz="1900" dirty="0"/>
                  <a:t>. Newton views the method as purely algebraic and makes no mention of the connection with calculus.</a:t>
                </a:r>
              </a:p>
              <a:p>
                <a:r>
                  <a:rPr lang="en-US" sz="1900" dirty="0"/>
                  <a:t>Joseph </a:t>
                </a:r>
                <a:r>
                  <a:rPr lang="en-US" sz="1900" dirty="0" err="1"/>
                  <a:t>Raphson</a:t>
                </a:r>
                <a:r>
                  <a:rPr lang="en-US" sz="1900" dirty="0"/>
                  <a:t>, in 1690, managed to develop a similar, but distinct method. </a:t>
                </a:r>
                <a:r>
                  <a:rPr lang="en-US" sz="1900" dirty="0" err="1"/>
                  <a:t>Raphson</a:t>
                </a:r>
                <a:r>
                  <a:rPr lang="en-US" sz="1900" dirty="0"/>
                  <a:t> again viewed Newton's method purely as an algebraic method and restricted its use to polynomials, but he describes the method in terms of the successive approximations </a:t>
                </a:r>
                <a:r>
                  <a:rPr lang="en-US" sz="1900" dirty="0" err="1"/>
                  <a:t>x</a:t>
                </a:r>
                <a:r>
                  <a:rPr lang="en-US" sz="1900" baseline="-25000" dirty="0" err="1"/>
                  <a:t>n</a:t>
                </a:r>
                <a:r>
                  <a:rPr lang="en-US" sz="1900" dirty="0"/>
                  <a:t> instead of the more complicated sequence of polynomials used by Newton.</a:t>
                </a:r>
              </a:p>
              <a:p>
                <a:r>
                  <a:rPr lang="en-US" sz="1900" dirty="0"/>
                  <a:t>Finally, in 1740, Thomas Simpson described Newton's method as an iterative method for solving general nonlinear equations using calculus. Simpson also notes that Newton's method can be used for solving optimization problems by setting the gradient to zero.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6631" y="1225212"/>
                <a:ext cx="11355902" cy="5565055"/>
              </a:xfrm>
              <a:blipFill>
                <a:blip r:embed="rId2"/>
                <a:stretch>
                  <a:fillRect l="-215" t="-1095" r="-107"/>
                </a:stretch>
              </a:blipFill>
            </p:spPr>
            <p:txBody>
              <a:bodyPr/>
              <a:lstStyle/>
              <a:p>
                <a:r>
                  <a:rPr lang="en-US">
                    <a:noFill/>
                  </a:rPr>
                  <a:t> </a:t>
                </a:r>
              </a:p>
            </p:txBody>
          </p:sp>
        </mc:Fallback>
      </mc:AlternateContent>
    </p:spTree>
    <p:extLst>
      <p:ext uri="{BB962C8B-B14F-4D97-AF65-F5344CB8AC3E}">
        <p14:creationId xmlns:p14="http://schemas.microsoft.com/office/powerpoint/2010/main" val="1882590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Tree>
    <p:extLst>
      <p:ext uri="{BB962C8B-B14F-4D97-AF65-F5344CB8AC3E}">
        <p14:creationId xmlns:p14="http://schemas.microsoft.com/office/powerpoint/2010/main" val="44597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1 </a:t>
            </a:r>
            <a:br>
              <a:rPr lang="en-US" dirty="0"/>
            </a:br>
            <a:r>
              <a:rPr lang="en-US" sz="2200" dirty="0">
                <a:solidFill>
                  <a:srgbClr val="AB2300"/>
                </a:solidFill>
                <a:latin typeface="+mn-lt"/>
                <a:ea typeface="+mn-ea"/>
                <a:cs typeface="+mn-cs"/>
              </a:rPr>
              <a:t>Using the Newton Method to find a root of x = 2sin x.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Let f(x) = x − 2sin x. Then f'(x)=1 − 2cos x, and the Newton iteration is </a:t>
            </a:r>
          </a:p>
          <a:p>
            <a:pPr marL="0" indent="0">
              <a:buNone/>
            </a:pPr>
            <a:endParaRPr lang="en-US" dirty="0"/>
          </a:p>
          <a:p>
            <a:pPr marL="0" indent="0">
              <a:buNone/>
            </a:pPr>
            <a:endParaRPr lang="en-US" dirty="0"/>
          </a:p>
          <a:p>
            <a:pPr marL="0" indent="0">
              <a:buNone/>
            </a:pPr>
            <a:r>
              <a:rPr lang="en-US" dirty="0"/>
              <a:t>Let x0 =1.1, f'(1.1)=0.092807757 so we can use it. </a:t>
            </a:r>
          </a:p>
          <a:p>
            <a:pPr marL="0" indent="0">
              <a:buNone/>
            </a:pPr>
            <a:r>
              <a:rPr lang="en-US" dirty="0"/>
              <a:t>The next six estimates are: </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38299913"/>
              </p:ext>
            </p:extLst>
          </p:nvPr>
        </p:nvGraphicFramePr>
        <p:xfrm>
          <a:off x="1069848" y="4238370"/>
          <a:ext cx="3711158" cy="2284794"/>
        </p:xfrm>
        <a:graphic>
          <a:graphicData uri="http://schemas.openxmlformats.org/drawingml/2006/table">
            <a:tbl>
              <a:tblPr firstRow="1" bandRow="1">
                <a:tableStyleId>{5940675A-B579-460E-94D1-54222C63F5DA}</a:tableStyleId>
              </a:tblPr>
              <a:tblGrid>
                <a:gridCol w="758952">
                  <a:extLst>
                    <a:ext uri="{9D8B030D-6E8A-4147-A177-3AD203B41FA5}">
                      <a16:colId xmlns:a16="http://schemas.microsoft.com/office/drawing/2014/main" val="20000"/>
                    </a:ext>
                  </a:extLst>
                </a:gridCol>
                <a:gridCol w="2952206">
                  <a:extLst>
                    <a:ext uri="{9D8B030D-6E8A-4147-A177-3AD203B41FA5}">
                      <a16:colId xmlns:a16="http://schemas.microsoft.com/office/drawing/2014/main" val="20001"/>
                    </a:ext>
                  </a:extLst>
                </a:gridCol>
              </a:tblGrid>
              <a:tr h="380799">
                <a:tc>
                  <a:txBody>
                    <a:bodyPr/>
                    <a:lstStyle/>
                    <a:p>
                      <a:r>
                        <a:rPr lang="en-US" dirty="0"/>
                        <a:t>X1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800" kern="1200" dirty="0">
                          <a:effectLst/>
                        </a:rPr>
                        <a:t>8.4529922 </a:t>
                      </a:r>
                      <a:endParaRPr lang="is-IS" dirty="0"/>
                    </a:p>
                  </a:txBody>
                  <a:tcPr/>
                </a:tc>
                <a:extLst>
                  <a:ext uri="{0D108BD9-81ED-4DB2-BD59-A6C34878D82A}">
                    <a16:rowId xmlns:a16="http://schemas.microsoft.com/office/drawing/2014/main" val="10000"/>
                  </a:ext>
                </a:extLst>
              </a:tr>
              <a:tr h="380799">
                <a:tc>
                  <a:txBody>
                    <a:bodyPr/>
                    <a:lstStyle/>
                    <a:p>
                      <a:r>
                        <a:rPr lang="en-US" dirty="0"/>
                        <a:t>X2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800" kern="1200" dirty="0">
                          <a:effectLst/>
                        </a:rPr>
                        <a:t>5.2564136 </a:t>
                      </a:r>
                      <a:endParaRPr lang="is-IS" dirty="0"/>
                    </a:p>
                  </a:txBody>
                  <a:tcPr/>
                </a:tc>
                <a:extLst>
                  <a:ext uri="{0D108BD9-81ED-4DB2-BD59-A6C34878D82A}">
                    <a16:rowId xmlns:a16="http://schemas.microsoft.com/office/drawing/2014/main" val="10001"/>
                  </a:ext>
                </a:extLst>
              </a:tr>
              <a:tr h="380799">
                <a:tc>
                  <a:txBody>
                    <a:bodyPr/>
                    <a:lstStyle/>
                    <a:p>
                      <a:r>
                        <a:rPr lang="en-US" dirty="0"/>
                        <a:t>X3</a:t>
                      </a:r>
                    </a:p>
                  </a:txBody>
                  <a:tcPr/>
                </a:tc>
                <a:tc>
                  <a:txBody>
                    <a:bodyPr/>
                    <a:lstStyle/>
                    <a:p>
                      <a:r>
                        <a:rPr lang="hr-HR" sz="1800" kern="1200" dirty="0">
                          <a:effectLst/>
                        </a:rPr>
                        <a:t>203.3841837 </a:t>
                      </a:r>
                      <a:endParaRPr lang="hr-HR" dirty="0"/>
                    </a:p>
                  </a:txBody>
                  <a:tcPr/>
                </a:tc>
                <a:extLst>
                  <a:ext uri="{0D108BD9-81ED-4DB2-BD59-A6C34878D82A}">
                    <a16:rowId xmlns:a16="http://schemas.microsoft.com/office/drawing/2014/main" val="10002"/>
                  </a:ext>
                </a:extLst>
              </a:tr>
              <a:tr h="380799">
                <a:tc>
                  <a:txBody>
                    <a:bodyPr/>
                    <a:lstStyle/>
                    <a:p>
                      <a:r>
                        <a:rPr lang="en-US" dirty="0"/>
                        <a:t>X4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800" kern="1200" dirty="0">
                          <a:effectLst/>
                        </a:rPr>
                        <a:t>118.0193304 </a:t>
                      </a:r>
                      <a:endParaRPr lang="is-IS" dirty="0"/>
                    </a:p>
                  </a:txBody>
                  <a:tcPr/>
                </a:tc>
                <a:extLst>
                  <a:ext uri="{0D108BD9-81ED-4DB2-BD59-A6C34878D82A}">
                    <a16:rowId xmlns:a16="http://schemas.microsoft.com/office/drawing/2014/main" val="10003"/>
                  </a:ext>
                </a:extLst>
              </a:tr>
              <a:tr h="380799">
                <a:tc>
                  <a:txBody>
                    <a:bodyPr/>
                    <a:lstStyle/>
                    <a:p>
                      <a:r>
                        <a:rPr lang="en-US" dirty="0"/>
                        <a:t>X5</a:t>
                      </a:r>
                    </a:p>
                  </a:txBody>
                  <a:tcPr/>
                </a:tc>
                <a:tc>
                  <a:txBody>
                    <a:bodyPr/>
                    <a:lstStyle/>
                    <a:p>
                      <a:r>
                        <a:rPr lang="fi-FI" sz="1800" kern="1200" dirty="0">
                          <a:effectLst/>
                        </a:rPr>
                        <a:t>-87.4706733 </a:t>
                      </a:r>
                      <a:endParaRPr lang="fi-FI" dirty="0"/>
                    </a:p>
                  </a:txBody>
                  <a:tcPr/>
                </a:tc>
                <a:extLst>
                  <a:ext uri="{0D108BD9-81ED-4DB2-BD59-A6C34878D82A}">
                    <a16:rowId xmlns:a16="http://schemas.microsoft.com/office/drawing/2014/main" val="10004"/>
                  </a:ext>
                </a:extLst>
              </a:tr>
              <a:tr h="380799">
                <a:tc>
                  <a:txBody>
                    <a:bodyPr/>
                    <a:lstStyle/>
                    <a:p>
                      <a:r>
                        <a:rPr lang="en-US" dirty="0"/>
                        <a:t>X6</a:t>
                      </a:r>
                    </a:p>
                  </a:txBody>
                  <a:tcPr/>
                </a:tc>
                <a:tc>
                  <a:txBody>
                    <a:bodyPr/>
                    <a:lstStyle/>
                    <a:p>
                      <a:r>
                        <a:rPr lang="hr-HR" sz="1800" kern="1200" dirty="0">
                          <a:effectLst/>
                        </a:rPr>
                        <a:t>203.664234 </a:t>
                      </a:r>
                      <a:endParaRPr lang="hr-HR" dirty="0"/>
                    </a:p>
                  </a:txBody>
                  <a:tcPr/>
                </a:tc>
                <a:extLst>
                  <a:ext uri="{0D108BD9-81ED-4DB2-BD59-A6C34878D82A}">
                    <a16:rowId xmlns:a16="http://schemas.microsoft.com/office/drawing/2014/main" val="10005"/>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6294" y="2498498"/>
            <a:ext cx="3721100" cy="952500"/>
          </a:xfrm>
          <a:prstGeom prst="rect">
            <a:avLst/>
          </a:prstGeom>
        </p:spPr>
      </p:pic>
    </p:spTree>
    <p:extLst>
      <p:ext uri="{BB962C8B-B14F-4D97-AF65-F5344CB8AC3E}">
        <p14:creationId xmlns:p14="http://schemas.microsoft.com/office/powerpoint/2010/main" val="793793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069848" y="470263"/>
            <a:ext cx="10058400" cy="5701937"/>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The result get worse. X1 quite far from X0, and X2 is far from X1. the chaotic continues. The trouble was caused by the choice of X0. </a:t>
            </a:r>
          </a:p>
          <a:p>
            <a:pPr marL="0" indent="0">
              <a:buNone/>
            </a:pPr>
            <a:r>
              <a:rPr lang="en-US" dirty="0"/>
              <a:t>Let X0 = π/3 , f'(π/3)=0 . we can not use it because x1 does not exist.</a:t>
            </a:r>
            <a:br>
              <a:rPr lang="en-US" dirty="0"/>
            </a:br>
            <a:r>
              <a:rPr lang="en-US" dirty="0"/>
              <a:t>Let X0 = 1.5 f'(1.5)=0.858525 so we can use it.</a:t>
            </a:r>
          </a:p>
          <a:p>
            <a:pPr marL="0" indent="0">
              <a:buNone/>
            </a:pPr>
            <a:r>
              <a:rPr lang="en-US" dirty="0"/>
              <a:t>The next six estimates are: </a:t>
            </a:r>
          </a:p>
          <a:p>
            <a:pPr marL="0" indent="0">
              <a:buNone/>
            </a:pPr>
            <a:endParaRPr lang="en-US" dirty="0"/>
          </a:p>
          <a:p>
            <a:pPr marL="0" indent="0">
              <a:buFont typeface="Wingdings" pitchFamily="2" charset="2"/>
              <a:buNone/>
            </a:pPr>
            <a:endParaRPr lang="en-US" dirty="0"/>
          </a:p>
          <a:p>
            <a:endParaRPr lang="en-US" dirty="0"/>
          </a:p>
          <a:p>
            <a:endParaRPr lang="en-US" dirty="0"/>
          </a:p>
          <a:p>
            <a:endParaRPr lang="en-US" dirty="0"/>
          </a:p>
          <a:p>
            <a:endParaRPr lang="en-US" dirty="0"/>
          </a:p>
          <a:p>
            <a:endParaRPr lang="en-US" dirty="0"/>
          </a:p>
          <a:p>
            <a:pPr marL="0" indent="0">
              <a:buNone/>
            </a:pPr>
            <a:r>
              <a:rPr lang="en-US" dirty="0"/>
              <a:t>The X5 agrees with X6 so the root is 1. 895494267. </a:t>
            </a:r>
          </a:p>
        </p:txBody>
      </p:sp>
      <p:graphicFrame>
        <p:nvGraphicFramePr>
          <p:cNvPr id="5" name="Table 4"/>
          <p:cNvGraphicFramePr>
            <a:graphicFrameLocks noGrp="1"/>
          </p:cNvGraphicFramePr>
          <p:nvPr>
            <p:extLst>
              <p:ext uri="{D42A27DB-BD31-4B8C-83A1-F6EECF244321}">
                <p14:modId xmlns:p14="http://schemas.microsoft.com/office/powerpoint/2010/main" val="1238927366"/>
              </p:ext>
            </p:extLst>
          </p:nvPr>
        </p:nvGraphicFramePr>
        <p:xfrm>
          <a:off x="1461734" y="2749205"/>
          <a:ext cx="3711158" cy="2284794"/>
        </p:xfrm>
        <a:graphic>
          <a:graphicData uri="http://schemas.openxmlformats.org/drawingml/2006/table">
            <a:tbl>
              <a:tblPr firstRow="1" bandRow="1">
                <a:tableStyleId>{5940675A-B579-460E-94D1-54222C63F5DA}</a:tableStyleId>
              </a:tblPr>
              <a:tblGrid>
                <a:gridCol w="758952">
                  <a:extLst>
                    <a:ext uri="{9D8B030D-6E8A-4147-A177-3AD203B41FA5}">
                      <a16:colId xmlns:a16="http://schemas.microsoft.com/office/drawing/2014/main" val="20000"/>
                    </a:ext>
                  </a:extLst>
                </a:gridCol>
                <a:gridCol w="2952206">
                  <a:extLst>
                    <a:ext uri="{9D8B030D-6E8A-4147-A177-3AD203B41FA5}">
                      <a16:colId xmlns:a16="http://schemas.microsoft.com/office/drawing/2014/main" val="20001"/>
                    </a:ext>
                  </a:extLst>
                </a:gridCol>
              </a:tblGrid>
              <a:tr h="380799">
                <a:tc>
                  <a:txBody>
                    <a:bodyPr/>
                    <a:lstStyle/>
                    <a:p>
                      <a:r>
                        <a:rPr lang="en-US" dirty="0"/>
                        <a:t>X1</a:t>
                      </a:r>
                    </a:p>
                  </a:txBody>
                  <a:tcPr/>
                </a:tc>
                <a:tc>
                  <a:txBody>
                    <a:bodyPr/>
                    <a:lstStyle/>
                    <a:p>
                      <a:r>
                        <a:rPr lang="is-IS" sz="1800" kern="1200" dirty="0">
                          <a:solidFill>
                            <a:schemeClr val="tx1"/>
                          </a:solidFill>
                          <a:effectLst/>
                          <a:latin typeface="+mn-lt"/>
                          <a:ea typeface="+mn-ea"/>
                          <a:cs typeface="+mn-cs"/>
                        </a:rPr>
                        <a:t>2.076558201 </a:t>
                      </a:r>
                      <a:endParaRPr lang="is-IS" dirty="0"/>
                    </a:p>
                  </a:txBody>
                  <a:tcPr/>
                </a:tc>
                <a:extLst>
                  <a:ext uri="{0D108BD9-81ED-4DB2-BD59-A6C34878D82A}">
                    <a16:rowId xmlns:a16="http://schemas.microsoft.com/office/drawing/2014/main" val="10000"/>
                  </a:ext>
                </a:extLst>
              </a:tr>
              <a:tr h="380799">
                <a:tc>
                  <a:txBody>
                    <a:bodyPr/>
                    <a:lstStyle/>
                    <a:p>
                      <a:r>
                        <a:rPr lang="en-US" dirty="0"/>
                        <a:t>X2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800" kern="1200" dirty="0">
                          <a:solidFill>
                            <a:schemeClr val="tx1"/>
                          </a:solidFill>
                          <a:effectLst/>
                          <a:latin typeface="+mn-lt"/>
                          <a:ea typeface="+mn-ea"/>
                          <a:cs typeface="+mn-cs"/>
                        </a:rPr>
                        <a:t>1.910506616 </a:t>
                      </a:r>
                      <a:endParaRPr lang="is-IS" dirty="0"/>
                    </a:p>
                  </a:txBody>
                  <a:tcPr/>
                </a:tc>
                <a:extLst>
                  <a:ext uri="{0D108BD9-81ED-4DB2-BD59-A6C34878D82A}">
                    <a16:rowId xmlns:a16="http://schemas.microsoft.com/office/drawing/2014/main" val="10001"/>
                  </a:ext>
                </a:extLst>
              </a:tr>
              <a:tr h="380799">
                <a:tc>
                  <a:txBody>
                    <a:bodyPr/>
                    <a:lstStyle/>
                    <a:p>
                      <a:r>
                        <a:rPr lang="en-US" dirty="0"/>
                        <a:t>X3</a:t>
                      </a:r>
                    </a:p>
                  </a:txBody>
                  <a:tcPr/>
                </a:tc>
                <a:tc>
                  <a:txBody>
                    <a:bodyPr/>
                    <a:lstStyle/>
                    <a:p>
                      <a:r>
                        <a:rPr lang="is-IS" sz="1800" kern="1200" dirty="0">
                          <a:solidFill>
                            <a:schemeClr val="tx1"/>
                          </a:solidFill>
                          <a:effectLst/>
                          <a:latin typeface="+mn-lt"/>
                          <a:ea typeface="+mn-ea"/>
                          <a:cs typeface="+mn-cs"/>
                        </a:rPr>
                        <a:t>1.895622003 </a:t>
                      </a:r>
                      <a:endParaRPr lang="is-IS" dirty="0"/>
                    </a:p>
                  </a:txBody>
                  <a:tcPr/>
                </a:tc>
                <a:extLst>
                  <a:ext uri="{0D108BD9-81ED-4DB2-BD59-A6C34878D82A}">
                    <a16:rowId xmlns:a16="http://schemas.microsoft.com/office/drawing/2014/main" val="10002"/>
                  </a:ext>
                </a:extLst>
              </a:tr>
              <a:tr h="380799">
                <a:tc>
                  <a:txBody>
                    <a:bodyPr/>
                    <a:lstStyle/>
                    <a:p>
                      <a:r>
                        <a:rPr lang="en-US" dirty="0"/>
                        <a:t>X4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800" kern="1200" dirty="0">
                          <a:solidFill>
                            <a:schemeClr val="tx1"/>
                          </a:solidFill>
                          <a:effectLst/>
                          <a:latin typeface="+mn-lt"/>
                          <a:ea typeface="+mn-ea"/>
                          <a:cs typeface="+mn-cs"/>
                        </a:rPr>
                        <a:t>1.895494276 </a:t>
                      </a:r>
                      <a:endParaRPr lang="cs-CZ" dirty="0"/>
                    </a:p>
                  </a:txBody>
                  <a:tcPr/>
                </a:tc>
                <a:extLst>
                  <a:ext uri="{0D108BD9-81ED-4DB2-BD59-A6C34878D82A}">
                    <a16:rowId xmlns:a16="http://schemas.microsoft.com/office/drawing/2014/main" val="10003"/>
                  </a:ext>
                </a:extLst>
              </a:tr>
              <a:tr h="380799">
                <a:tc>
                  <a:txBody>
                    <a:bodyPr/>
                    <a:lstStyle/>
                    <a:p>
                      <a:r>
                        <a:rPr lang="en-US" dirty="0"/>
                        <a:t>X5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800" kern="1200" dirty="0">
                          <a:effectLst/>
                        </a:rPr>
                        <a:t>-</a:t>
                      </a:r>
                      <a:r>
                        <a:rPr lang="tr-TR" sz="1800" kern="1200" dirty="0">
                          <a:solidFill>
                            <a:schemeClr val="tx1"/>
                          </a:solidFill>
                          <a:effectLst/>
                          <a:latin typeface="+mn-lt"/>
                          <a:ea typeface="+mn-ea"/>
                          <a:cs typeface="+mn-cs"/>
                        </a:rPr>
                        <a:t>1.895494267 </a:t>
                      </a:r>
                      <a:endParaRPr lang="tr-TR" dirty="0"/>
                    </a:p>
                  </a:txBody>
                  <a:tcPr/>
                </a:tc>
                <a:extLst>
                  <a:ext uri="{0D108BD9-81ED-4DB2-BD59-A6C34878D82A}">
                    <a16:rowId xmlns:a16="http://schemas.microsoft.com/office/drawing/2014/main" val="10004"/>
                  </a:ext>
                </a:extLst>
              </a:tr>
              <a:tr h="380799">
                <a:tc>
                  <a:txBody>
                    <a:bodyPr/>
                    <a:lstStyle/>
                    <a:p>
                      <a:r>
                        <a:rPr lang="en-US" dirty="0"/>
                        <a:t>X6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kern="1200" dirty="0">
                          <a:solidFill>
                            <a:schemeClr val="tx1"/>
                          </a:solidFill>
                          <a:effectLst/>
                          <a:latin typeface="+mn-lt"/>
                          <a:ea typeface="+mn-ea"/>
                          <a:cs typeface="+mn-cs"/>
                        </a:rPr>
                        <a:t>1.895494267 </a:t>
                      </a:r>
                      <a:endParaRPr lang="tr-TR"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68377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235614"/>
            <a:ext cx="10058400" cy="1609344"/>
          </a:xfrm>
        </p:spPr>
        <p:txBody>
          <a:bodyPr>
            <a:normAutofit fontScale="90000"/>
          </a:bodyPr>
          <a:lstStyle/>
          <a:p>
            <a:r>
              <a:rPr lang="en-US" dirty="0"/>
              <a:t>Example 2 </a:t>
            </a:r>
            <a:br>
              <a:rPr lang="en-US" dirty="0"/>
            </a:br>
            <a:r>
              <a:rPr lang="en-US" sz="2700" dirty="0">
                <a:solidFill>
                  <a:srgbClr val="AB2300"/>
                </a:solidFill>
              </a:rPr>
              <a:t> Newton’s equation 𝒚𝟑 − 𝟐𝒚 − 𝟓= 0 has a root near y = 2. Starting with</a:t>
            </a:r>
            <a:br>
              <a:rPr lang="en-US" sz="2700" dirty="0">
                <a:solidFill>
                  <a:srgbClr val="AB2300"/>
                </a:solidFill>
              </a:rPr>
            </a:br>
            <a:r>
              <a:rPr lang="en-US" sz="2700" dirty="0">
                <a:solidFill>
                  <a:srgbClr val="AB2300"/>
                </a:solidFill>
              </a:rPr>
              <a:t> y0 = 2, compute y1, y2, and y3, the next three Newton-Raphson estimates</a:t>
            </a:r>
            <a:br>
              <a:rPr lang="en-US" sz="2700" dirty="0">
                <a:solidFill>
                  <a:srgbClr val="AB2300"/>
                </a:solidFill>
              </a:rPr>
            </a:br>
            <a:r>
              <a:rPr lang="en-US" sz="2700" dirty="0">
                <a:solidFill>
                  <a:srgbClr val="AB2300"/>
                </a:solidFill>
              </a:rPr>
              <a:t> for the root. </a:t>
            </a:r>
            <a:br>
              <a:rPr lang="en-US" sz="2400" dirty="0"/>
            </a:br>
            <a:br>
              <a:rPr lang="en-US" dirty="0"/>
            </a:br>
            <a:endParaRPr lang="en-US" dirty="0"/>
          </a:p>
        </p:txBody>
      </p:sp>
      <p:sp>
        <p:nvSpPr>
          <p:cNvPr id="3" name="Content Placeholder 2"/>
          <p:cNvSpPr>
            <a:spLocks noGrp="1"/>
          </p:cNvSpPr>
          <p:nvPr>
            <p:ph idx="1"/>
          </p:nvPr>
        </p:nvSpPr>
        <p:spPr>
          <a:xfrm>
            <a:off x="1069848" y="2388234"/>
            <a:ext cx="10058400" cy="4050792"/>
          </a:xfrm>
        </p:spPr>
        <p:txBody>
          <a:bodyPr/>
          <a:lstStyle/>
          <a:p>
            <a:pPr marL="0" indent="0">
              <a:buNone/>
            </a:pPr>
            <a:endParaRPr lang="en-US" dirty="0"/>
          </a:p>
          <a:p>
            <a:pPr marL="0" indent="0">
              <a:buNone/>
            </a:pPr>
            <a:r>
              <a:rPr lang="en-US" dirty="0"/>
              <a:t>Let f(x)= 𝑦3 − 2𝑦 − 5. Then f'(x)= 3𝑦2 − 2 , and the Newton iteration is </a:t>
            </a:r>
          </a:p>
          <a:p>
            <a:pPr marL="0" indent="0">
              <a:buNone/>
            </a:pPr>
            <a:endParaRPr lang="en-US" dirty="0"/>
          </a:p>
          <a:p>
            <a:pPr marL="0" indent="0">
              <a:buNone/>
            </a:pPr>
            <a:endParaRPr lang="en-US" dirty="0"/>
          </a:p>
          <a:p>
            <a:pPr marL="0" indent="0">
              <a:buNone/>
            </a:pPr>
            <a:r>
              <a:rPr lang="en-US" dirty="0"/>
              <a:t>Y0=2 then the Y1,Y2 and Y3 is </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20515003"/>
              </p:ext>
            </p:extLst>
          </p:nvPr>
        </p:nvGraphicFramePr>
        <p:xfrm>
          <a:off x="1069848" y="4571552"/>
          <a:ext cx="3711158" cy="1142397"/>
        </p:xfrm>
        <a:graphic>
          <a:graphicData uri="http://schemas.openxmlformats.org/drawingml/2006/table">
            <a:tbl>
              <a:tblPr firstRow="1" bandRow="1">
                <a:tableStyleId>{5940675A-B579-460E-94D1-54222C63F5DA}</a:tableStyleId>
              </a:tblPr>
              <a:tblGrid>
                <a:gridCol w="758952">
                  <a:extLst>
                    <a:ext uri="{9D8B030D-6E8A-4147-A177-3AD203B41FA5}">
                      <a16:colId xmlns:a16="http://schemas.microsoft.com/office/drawing/2014/main" val="20000"/>
                    </a:ext>
                  </a:extLst>
                </a:gridCol>
                <a:gridCol w="2952206">
                  <a:extLst>
                    <a:ext uri="{9D8B030D-6E8A-4147-A177-3AD203B41FA5}">
                      <a16:colId xmlns:a16="http://schemas.microsoft.com/office/drawing/2014/main" val="20001"/>
                    </a:ext>
                  </a:extLst>
                </a:gridCol>
              </a:tblGrid>
              <a:tr h="380799">
                <a:tc>
                  <a:txBody>
                    <a:bodyPr/>
                    <a:lstStyle/>
                    <a:p>
                      <a:r>
                        <a:rPr lang="en-US" dirty="0"/>
                        <a:t>Y1</a:t>
                      </a:r>
                    </a:p>
                  </a:txBody>
                  <a:tcPr/>
                </a:tc>
                <a:tc>
                  <a:txBody>
                    <a:bodyPr/>
                    <a:lstStyle/>
                    <a:p>
                      <a:r>
                        <a:rPr lang="hr-HR" sz="1800" kern="1200" dirty="0">
                          <a:solidFill>
                            <a:schemeClr val="tx1"/>
                          </a:solidFill>
                          <a:effectLst/>
                          <a:latin typeface="+mn-lt"/>
                          <a:ea typeface="+mn-ea"/>
                          <a:cs typeface="+mn-cs"/>
                        </a:rPr>
                        <a:t>2.1 </a:t>
                      </a:r>
                      <a:endParaRPr lang="hr-HR" dirty="0"/>
                    </a:p>
                  </a:txBody>
                  <a:tcPr/>
                </a:tc>
                <a:extLst>
                  <a:ext uri="{0D108BD9-81ED-4DB2-BD59-A6C34878D82A}">
                    <a16:rowId xmlns:a16="http://schemas.microsoft.com/office/drawing/2014/main" val="10000"/>
                  </a:ext>
                </a:extLst>
              </a:tr>
              <a:tr h="380799">
                <a:tc>
                  <a:txBody>
                    <a:bodyPr/>
                    <a:lstStyle/>
                    <a:p>
                      <a:r>
                        <a:rPr lang="en-US" dirty="0"/>
                        <a:t>Y2</a:t>
                      </a:r>
                    </a:p>
                  </a:txBody>
                  <a:tcPr/>
                </a:tc>
                <a:tc>
                  <a:txBody>
                    <a:bodyPr/>
                    <a:lstStyle/>
                    <a:p>
                      <a:r>
                        <a:rPr lang="cs-CZ" sz="1800" kern="1200" dirty="0">
                          <a:solidFill>
                            <a:schemeClr val="tx1"/>
                          </a:solidFill>
                          <a:effectLst/>
                          <a:latin typeface="+mn-lt"/>
                          <a:ea typeface="+mn-ea"/>
                          <a:cs typeface="+mn-cs"/>
                        </a:rPr>
                        <a:t>2.094568121 </a:t>
                      </a:r>
                      <a:endParaRPr lang="cs-CZ" dirty="0"/>
                    </a:p>
                  </a:txBody>
                  <a:tcPr/>
                </a:tc>
                <a:extLst>
                  <a:ext uri="{0D108BD9-81ED-4DB2-BD59-A6C34878D82A}">
                    <a16:rowId xmlns:a16="http://schemas.microsoft.com/office/drawing/2014/main" val="10001"/>
                  </a:ext>
                </a:extLst>
              </a:tr>
              <a:tr h="380799">
                <a:tc>
                  <a:txBody>
                    <a:bodyPr/>
                    <a:lstStyle/>
                    <a:p>
                      <a:r>
                        <a:rPr lang="en-US" dirty="0"/>
                        <a:t>Y3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1800" kern="1200" dirty="0">
                          <a:solidFill>
                            <a:schemeClr val="tx1"/>
                          </a:solidFill>
                          <a:effectLst/>
                          <a:latin typeface="+mn-lt"/>
                          <a:ea typeface="+mn-ea"/>
                          <a:cs typeface="+mn-cs"/>
                        </a:rPr>
                        <a:t>2.094551482 </a:t>
                      </a:r>
                      <a:endParaRPr lang="hr-HR" dirty="0"/>
                    </a:p>
                  </a:txBody>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163" y="3232005"/>
            <a:ext cx="3721100" cy="952500"/>
          </a:xfrm>
          <a:prstGeom prst="rect">
            <a:avLst/>
          </a:prstGeom>
        </p:spPr>
      </p:pic>
    </p:spTree>
    <p:extLst>
      <p:ext uri="{BB962C8B-B14F-4D97-AF65-F5344CB8AC3E}">
        <p14:creationId xmlns:p14="http://schemas.microsoft.com/office/powerpoint/2010/main" val="845419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085390"/>
            <a:ext cx="10058400" cy="1609344"/>
          </a:xfrm>
        </p:spPr>
        <p:txBody>
          <a:bodyPr>
            <a:normAutofit fontScale="90000"/>
          </a:bodyPr>
          <a:lstStyle/>
          <a:p>
            <a:r>
              <a:rPr lang="en-US" dirty="0"/>
              <a:t>Example 3 </a:t>
            </a:r>
            <a:br>
              <a:rPr lang="en-US" dirty="0"/>
            </a:br>
            <a:r>
              <a:rPr lang="en-US" sz="2700" dirty="0">
                <a:solidFill>
                  <a:srgbClr val="AB2300"/>
                </a:solidFill>
              </a:rPr>
              <a:t>Using Newton’s Method to find the only real root of the equation</a:t>
            </a:r>
            <a:br>
              <a:rPr lang="en-US" sz="2700" dirty="0">
                <a:solidFill>
                  <a:srgbClr val="AB2300"/>
                </a:solidFill>
              </a:rPr>
            </a:br>
            <a:r>
              <a:rPr lang="en-US" sz="2700" dirty="0">
                <a:solidFill>
                  <a:srgbClr val="AB2300"/>
                </a:solidFill>
              </a:rPr>
              <a:t>cos x = 2x correct to 5 decimal places </a:t>
            </a:r>
            <a:br>
              <a:rPr lang="en-US" sz="2400" dirty="0"/>
            </a:br>
            <a:br>
              <a:rPr lang="en-US" sz="2400" dirty="0"/>
            </a:br>
            <a:br>
              <a:rPr lang="en-US" dirty="0"/>
            </a:br>
            <a:endParaRPr lang="en-US" dirty="0"/>
          </a:p>
        </p:txBody>
      </p:sp>
      <p:sp>
        <p:nvSpPr>
          <p:cNvPr id="3" name="Content Placeholder 2"/>
          <p:cNvSpPr>
            <a:spLocks noGrp="1"/>
          </p:cNvSpPr>
          <p:nvPr>
            <p:ph idx="1"/>
          </p:nvPr>
        </p:nvSpPr>
        <p:spPr>
          <a:xfrm>
            <a:off x="1254035" y="1890062"/>
            <a:ext cx="11181806" cy="4519749"/>
          </a:xfrm>
        </p:spPr>
        <p:txBody>
          <a:bodyPr>
            <a:normAutofit fontScale="92500" lnSpcReduction="10000"/>
          </a:bodyPr>
          <a:lstStyle/>
          <a:p>
            <a:pPr marL="0" indent="0">
              <a:buNone/>
            </a:pPr>
            <a:endParaRPr lang="en-US" dirty="0"/>
          </a:p>
          <a:p>
            <a:pPr marL="0" indent="0">
              <a:buNone/>
            </a:pPr>
            <a:r>
              <a:rPr lang="en-US" sz="2200" dirty="0"/>
              <a:t>Let f(x) = cos x − 2x ,then f'(x)= − sin </a:t>
            </a:r>
            <a:r>
              <a:rPr lang="en-US" sz="2200" dirty="0" err="1"/>
              <a:t>xn</a:t>
            </a:r>
            <a:r>
              <a:rPr lang="en-US" sz="2200" dirty="0"/>
              <a:t> – 2 , and the Newton iteration is </a:t>
            </a:r>
          </a:p>
          <a:p>
            <a:pPr marL="0" indent="0">
              <a:buNone/>
            </a:pPr>
            <a:endParaRPr lang="en-US" dirty="0"/>
          </a:p>
          <a:p>
            <a:pPr marL="0" indent="0">
              <a:buNone/>
            </a:pPr>
            <a:endParaRPr lang="en-US" dirty="0"/>
          </a:p>
          <a:p>
            <a:pPr marL="0" indent="0">
              <a:buNone/>
            </a:pPr>
            <a:endParaRPr lang="en-US" dirty="0"/>
          </a:p>
          <a:p>
            <a:pPr marL="0" indent="0">
              <a:buNone/>
            </a:pPr>
            <a:r>
              <a:rPr lang="mr-IN" sz="2200" dirty="0" err="1"/>
              <a:t>Let</a:t>
            </a:r>
            <a:r>
              <a:rPr lang="mr-IN" sz="2200" dirty="0"/>
              <a:t> X0=0.5 </a:t>
            </a:r>
            <a:r>
              <a:rPr lang="mr-IN" sz="2200" dirty="0" err="1"/>
              <a:t>f</a:t>
            </a:r>
            <a:r>
              <a:rPr lang="mr-IN" sz="2200" dirty="0"/>
              <a:t>'(0.5)=-2.4794255 </a:t>
            </a:r>
            <a:r>
              <a:rPr lang="mr-IN" sz="2200" dirty="0" err="1"/>
              <a:t>and</a:t>
            </a:r>
            <a:r>
              <a:rPr lang="mr-IN" sz="2200" dirty="0"/>
              <a:t> </a:t>
            </a:r>
            <a:r>
              <a:rPr lang="mr-IN" sz="2200" dirty="0" err="1"/>
              <a:t>f</a:t>
            </a:r>
            <a:r>
              <a:rPr lang="mr-IN" sz="2200" dirty="0"/>
              <a:t>(0.5)≈ 0 </a:t>
            </a:r>
          </a:p>
          <a:p>
            <a:pPr marL="0" indent="0">
              <a:buNone/>
            </a:pPr>
            <a:endParaRPr lang="en-US" dirty="0"/>
          </a:p>
          <a:p>
            <a:endParaRPr lang="en-US" dirty="0"/>
          </a:p>
          <a:p>
            <a:endParaRPr lang="en-US" dirty="0"/>
          </a:p>
          <a:p>
            <a:endParaRPr lang="en-US" dirty="0"/>
          </a:p>
          <a:p>
            <a:pPr marL="0" indent="0">
              <a:buNone/>
            </a:pPr>
            <a:r>
              <a:rPr lang="en-US" sz="2200" dirty="0"/>
              <a:t>with no further changes in the digits, to five decimal places. Therefore, to this degree of accuracy, the root is x = 0.45018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11106858"/>
              </p:ext>
            </p:extLst>
          </p:nvPr>
        </p:nvGraphicFramePr>
        <p:xfrm>
          <a:off x="1254035" y="4466581"/>
          <a:ext cx="3711158" cy="1127358"/>
        </p:xfrm>
        <a:graphic>
          <a:graphicData uri="http://schemas.openxmlformats.org/drawingml/2006/table">
            <a:tbl>
              <a:tblPr firstRow="1" bandRow="1">
                <a:tableStyleId>{5940675A-B579-460E-94D1-54222C63F5DA}</a:tableStyleId>
              </a:tblPr>
              <a:tblGrid>
                <a:gridCol w="758952">
                  <a:extLst>
                    <a:ext uri="{9D8B030D-6E8A-4147-A177-3AD203B41FA5}">
                      <a16:colId xmlns:a16="http://schemas.microsoft.com/office/drawing/2014/main" val="20000"/>
                    </a:ext>
                  </a:extLst>
                </a:gridCol>
                <a:gridCol w="2952206">
                  <a:extLst>
                    <a:ext uri="{9D8B030D-6E8A-4147-A177-3AD203B41FA5}">
                      <a16:colId xmlns:a16="http://schemas.microsoft.com/office/drawing/2014/main" val="20001"/>
                    </a:ext>
                  </a:extLst>
                </a:gridCol>
              </a:tblGrid>
              <a:tr h="0">
                <a:tc>
                  <a:txBody>
                    <a:bodyPr/>
                    <a:lstStyle/>
                    <a:p>
                      <a:r>
                        <a:rPr lang="en-US" dirty="0"/>
                        <a:t>X1</a:t>
                      </a:r>
                    </a:p>
                  </a:txBody>
                  <a:tcPr/>
                </a:tc>
                <a:tc>
                  <a:txBody>
                    <a:bodyPr/>
                    <a:lstStyle/>
                    <a:p>
                      <a:r>
                        <a:rPr lang="is-IS" sz="1800" kern="1200" dirty="0">
                          <a:solidFill>
                            <a:schemeClr val="tx1"/>
                          </a:solidFill>
                          <a:effectLst/>
                          <a:latin typeface="+mn-lt"/>
                          <a:ea typeface="+mn-ea"/>
                          <a:cs typeface="+mn-cs"/>
                        </a:rPr>
                        <a:t>0.45063 </a:t>
                      </a:r>
                      <a:endParaRPr lang="is-IS" dirty="0"/>
                    </a:p>
                  </a:txBody>
                  <a:tcPr/>
                </a:tc>
                <a:extLst>
                  <a:ext uri="{0D108BD9-81ED-4DB2-BD59-A6C34878D82A}">
                    <a16:rowId xmlns:a16="http://schemas.microsoft.com/office/drawing/2014/main" val="10000"/>
                  </a:ext>
                </a:extLst>
              </a:tr>
              <a:tr h="380799">
                <a:tc>
                  <a:txBody>
                    <a:bodyPr/>
                    <a:lstStyle/>
                    <a:p>
                      <a:r>
                        <a:rPr lang="en-US" dirty="0"/>
                        <a:t>X2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kern="1200" dirty="0">
                          <a:solidFill>
                            <a:schemeClr val="tx1"/>
                          </a:solidFill>
                          <a:effectLst/>
                          <a:latin typeface="+mn-lt"/>
                          <a:ea typeface="+mn-ea"/>
                          <a:cs typeface="+mn-cs"/>
                        </a:rPr>
                        <a:t>0.45018 </a:t>
                      </a:r>
                      <a:endParaRPr lang="nb-NO" dirty="0"/>
                    </a:p>
                  </a:txBody>
                  <a:tcPr/>
                </a:tc>
                <a:extLst>
                  <a:ext uri="{0D108BD9-81ED-4DB2-BD59-A6C34878D82A}">
                    <a16:rowId xmlns:a16="http://schemas.microsoft.com/office/drawing/2014/main" val="10001"/>
                  </a:ext>
                </a:extLst>
              </a:tr>
              <a:tr h="380799">
                <a:tc>
                  <a:txBody>
                    <a:bodyPr/>
                    <a:lstStyle/>
                    <a:p>
                      <a:r>
                        <a:rPr lang="en-US" dirty="0"/>
                        <a:t>X3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kern="1200" dirty="0">
                          <a:solidFill>
                            <a:schemeClr val="tx1"/>
                          </a:solidFill>
                          <a:effectLst/>
                          <a:latin typeface="+mn-lt"/>
                          <a:ea typeface="+mn-ea"/>
                          <a:cs typeface="+mn-cs"/>
                        </a:rPr>
                        <a:t>0.45018 </a:t>
                      </a:r>
                      <a:endParaRPr lang="nb-NO" dirty="0"/>
                    </a:p>
                  </a:txBody>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787" y="2570092"/>
            <a:ext cx="3721100" cy="952500"/>
          </a:xfrm>
          <a:prstGeom prst="rect">
            <a:avLst/>
          </a:prstGeom>
        </p:spPr>
      </p:pic>
    </p:spTree>
    <p:extLst>
      <p:ext uri="{BB962C8B-B14F-4D97-AF65-F5344CB8AC3E}">
        <p14:creationId xmlns:p14="http://schemas.microsoft.com/office/powerpoint/2010/main" val="1163020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035" y="1352657"/>
            <a:ext cx="10058400" cy="1609344"/>
          </a:xfrm>
        </p:spPr>
        <p:txBody>
          <a:bodyPr>
            <a:normAutofit fontScale="90000"/>
          </a:bodyPr>
          <a:lstStyle/>
          <a:p>
            <a:r>
              <a:rPr lang="en-US" dirty="0"/>
              <a:t>Example 4 </a:t>
            </a:r>
            <a:br>
              <a:rPr lang="en-US" dirty="0"/>
            </a:br>
            <a:r>
              <a:rPr lang="en-US" sz="2700" dirty="0">
                <a:solidFill>
                  <a:srgbClr val="AB2300"/>
                </a:solidFill>
              </a:rPr>
              <a:t>Using Newton’s Method to find the only real root of the equation x = tan x correct to 5 decimal places </a:t>
            </a:r>
            <a:br>
              <a:rPr lang="en-US" sz="2400" dirty="0"/>
            </a:br>
            <a:br>
              <a:rPr lang="en-US" sz="2400" dirty="0"/>
            </a:br>
            <a:br>
              <a:rPr lang="en-US" sz="2400" dirty="0"/>
            </a:br>
            <a:br>
              <a:rPr lang="en-US" dirty="0"/>
            </a:br>
            <a:endParaRPr lang="en-US" dirty="0"/>
          </a:p>
        </p:txBody>
      </p:sp>
      <p:sp>
        <p:nvSpPr>
          <p:cNvPr id="3" name="Content Placeholder 2"/>
          <p:cNvSpPr>
            <a:spLocks noGrp="1"/>
          </p:cNvSpPr>
          <p:nvPr>
            <p:ph idx="1"/>
          </p:nvPr>
        </p:nvSpPr>
        <p:spPr>
          <a:xfrm>
            <a:off x="1068035" y="1890062"/>
            <a:ext cx="11991704" cy="4607137"/>
          </a:xfrm>
        </p:spPr>
        <p:txBody>
          <a:bodyPr>
            <a:normAutofit fontScale="92500" lnSpcReduction="20000"/>
          </a:bodyPr>
          <a:lstStyle/>
          <a:p>
            <a:pPr marL="0" indent="0">
              <a:buNone/>
            </a:pPr>
            <a:endParaRPr lang="en-US" dirty="0"/>
          </a:p>
          <a:p>
            <a:pPr marL="0" indent="0">
              <a:buNone/>
            </a:pPr>
            <a:r>
              <a:rPr lang="en-US" sz="2400" dirty="0"/>
              <a:t>Let f(x) = x − tan x ,then f'(x)= 1 − sec2 𝑥 , and the Newton iteration is </a:t>
            </a:r>
          </a:p>
          <a:p>
            <a:pPr marL="0" indent="0">
              <a:buNone/>
            </a:pPr>
            <a:endParaRPr lang="en-US" dirty="0"/>
          </a:p>
          <a:p>
            <a:pPr marL="0" indent="0">
              <a:buNone/>
            </a:pPr>
            <a:endParaRPr lang="en-US" dirty="0"/>
          </a:p>
          <a:p>
            <a:pPr marL="0" indent="0">
              <a:buNone/>
            </a:pPr>
            <a:r>
              <a:rPr lang="en-US" sz="2400" dirty="0"/>
              <a:t>Let try X0=4 then </a:t>
            </a:r>
          </a:p>
          <a:p>
            <a:pPr marL="0" indent="0">
              <a:buNone/>
            </a:pPr>
            <a:endParaRPr lang="en-US" dirty="0"/>
          </a:p>
          <a:p>
            <a:endParaRPr lang="en-US" dirty="0"/>
          </a:p>
          <a:p>
            <a:endParaRPr lang="en-US" dirty="0"/>
          </a:p>
          <a:p>
            <a:endParaRPr lang="en-US" dirty="0"/>
          </a:p>
          <a:p>
            <a:pPr marL="0" indent="0">
              <a:buNone/>
            </a:pPr>
            <a:r>
              <a:rPr lang="en-US" sz="2400" dirty="0"/>
              <a:t>Clearly these numbers are not converging. We need to try a new initial guess.</a:t>
            </a:r>
          </a:p>
          <a:p>
            <a:pPr marL="0" indent="0">
              <a:buNone/>
            </a:pPr>
            <a:r>
              <a:rPr lang="en-US" sz="2400" dirty="0"/>
              <a:t>Let’s try x0 = 4.6 </a:t>
            </a:r>
          </a:p>
          <a:p>
            <a:pPr marL="0" indent="0">
              <a:buNone/>
            </a:pPr>
            <a:r>
              <a:rPr lang="en-US" sz="2400" dirty="0"/>
              <a: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59149731"/>
              </p:ext>
            </p:extLst>
          </p:nvPr>
        </p:nvGraphicFramePr>
        <p:xfrm>
          <a:off x="1068035" y="3762844"/>
          <a:ext cx="3711158" cy="1128840"/>
        </p:xfrm>
        <a:graphic>
          <a:graphicData uri="http://schemas.openxmlformats.org/drawingml/2006/table">
            <a:tbl>
              <a:tblPr firstRow="1" bandRow="1">
                <a:tableStyleId>{5940675A-B579-460E-94D1-54222C63F5DA}</a:tableStyleId>
              </a:tblPr>
              <a:tblGrid>
                <a:gridCol w="758952">
                  <a:extLst>
                    <a:ext uri="{9D8B030D-6E8A-4147-A177-3AD203B41FA5}">
                      <a16:colId xmlns:a16="http://schemas.microsoft.com/office/drawing/2014/main" val="20000"/>
                    </a:ext>
                  </a:extLst>
                </a:gridCol>
                <a:gridCol w="2952206">
                  <a:extLst>
                    <a:ext uri="{9D8B030D-6E8A-4147-A177-3AD203B41FA5}">
                      <a16:colId xmlns:a16="http://schemas.microsoft.com/office/drawing/2014/main" val="20001"/>
                    </a:ext>
                  </a:extLst>
                </a:gridCol>
              </a:tblGrid>
              <a:tr h="367242">
                <a:tc>
                  <a:txBody>
                    <a:bodyPr/>
                    <a:lstStyle/>
                    <a:p>
                      <a:r>
                        <a:rPr lang="en-US" dirty="0"/>
                        <a:t>X1</a:t>
                      </a:r>
                    </a:p>
                  </a:txBody>
                  <a:tcPr/>
                </a:tc>
                <a:tc>
                  <a:txBody>
                    <a:bodyPr/>
                    <a:lstStyle/>
                    <a:p>
                      <a:r>
                        <a:rPr lang="hr-HR" sz="1800" kern="1200" dirty="0">
                          <a:solidFill>
                            <a:schemeClr val="tx1"/>
                          </a:solidFill>
                          <a:effectLst/>
                          <a:latin typeface="+mn-lt"/>
                          <a:ea typeface="+mn-ea"/>
                          <a:cs typeface="+mn-cs"/>
                        </a:rPr>
                        <a:t>6.12016 </a:t>
                      </a:r>
                      <a:endParaRPr lang="hr-HR" dirty="0"/>
                    </a:p>
                  </a:txBody>
                  <a:tcPr/>
                </a:tc>
                <a:extLst>
                  <a:ext uri="{0D108BD9-81ED-4DB2-BD59-A6C34878D82A}">
                    <a16:rowId xmlns:a16="http://schemas.microsoft.com/office/drawing/2014/main" val="10000"/>
                  </a:ext>
                </a:extLst>
              </a:tr>
              <a:tr h="380799">
                <a:tc>
                  <a:txBody>
                    <a:bodyPr/>
                    <a:lstStyle/>
                    <a:p>
                      <a:r>
                        <a:rPr lang="en-US" dirty="0"/>
                        <a:t>X2</a:t>
                      </a:r>
                    </a:p>
                  </a:txBody>
                  <a:tcPr/>
                </a:tc>
                <a:tc>
                  <a:txBody>
                    <a:bodyPr/>
                    <a:lstStyle/>
                    <a:p>
                      <a:r>
                        <a:rPr lang="is-IS" sz="1800" kern="1200" dirty="0">
                          <a:solidFill>
                            <a:schemeClr val="tx1"/>
                          </a:solidFill>
                          <a:effectLst/>
                          <a:latin typeface="+mn-lt"/>
                          <a:ea typeface="+mn-ea"/>
                          <a:cs typeface="+mn-cs"/>
                        </a:rPr>
                        <a:t>238.40428 </a:t>
                      </a:r>
                      <a:endParaRPr lang="is-IS" dirty="0"/>
                    </a:p>
                  </a:txBody>
                  <a:tcPr/>
                </a:tc>
                <a:extLst>
                  <a:ext uri="{0D108BD9-81ED-4DB2-BD59-A6C34878D82A}">
                    <a16:rowId xmlns:a16="http://schemas.microsoft.com/office/drawing/2014/main" val="10001"/>
                  </a:ext>
                </a:extLst>
              </a:tr>
              <a:tr h="380799">
                <a:tc>
                  <a:txBody>
                    <a:bodyPr/>
                    <a:lstStyle/>
                    <a:p>
                      <a:r>
                        <a:rPr lang="en-US" dirty="0"/>
                        <a:t>X3</a:t>
                      </a:r>
                    </a:p>
                  </a:txBody>
                  <a:tcPr/>
                </a:tc>
                <a:tc>
                  <a:txBody>
                    <a:bodyPr/>
                    <a:lstStyle/>
                    <a:p>
                      <a:r>
                        <a:rPr lang="hr-HR" sz="1800" kern="1200" dirty="0">
                          <a:solidFill>
                            <a:schemeClr val="tx1"/>
                          </a:solidFill>
                          <a:effectLst/>
                          <a:latin typeface="+mn-lt"/>
                          <a:ea typeface="+mn-ea"/>
                          <a:cs typeface="+mn-cs"/>
                        </a:rPr>
                        <a:t>1957.26490 </a:t>
                      </a:r>
                      <a:endParaRPr lang="hr-HR" dirty="0"/>
                    </a:p>
                  </a:txBody>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787" y="2570092"/>
            <a:ext cx="3721100" cy="952500"/>
          </a:xfrm>
          <a:prstGeom prst="rect">
            <a:avLst/>
          </a:prstGeom>
        </p:spPr>
      </p:pic>
    </p:spTree>
    <p:extLst>
      <p:ext uri="{BB962C8B-B14F-4D97-AF65-F5344CB8AC3E}">
        <p14:creationId xmlns:p14="http://schemas.microsoft.com/office/powerpoint/2010/main" val="443260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069848" y="470263"/>
            <a:ext cx="10058400" cy="5701937"/>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US" dirty="0"/>
          </a:p>
          <a:p>
            <a:pPr marL="0" indent="0">
              <a:buNone/>
            </a:pPr>
            <a:r>
              <a:rPr lang="en-US" sz="3200" b="1" cap="all" dirty="0">
                <a:solidFill>
                  <a:srgbClr val="AB2300"/>
                </a:solidFill>
                <a:latin typeface="+mj-lt"/>
                <a:ea typeface="+mj-ea"/>
                <a:cs typeface="+mj-cs"/>
              </a:rPr>
              <a:t>x0 = 4.6 </a:t>
            </a:r>
          </a:p>
          <a:p>
            <a:pPr marL="0" indent="0">
              <a:buFont typeface="Wingdings" pitchFamily="2" charset="2"/>
              <a:buNone/>
            </a:pPr>
            <a:endParaRPr lang="en-US" dirty="0"/>
          </a:p>
          <a:p>
            <a:endParaRPr lang="en-US" dirty="0"/>
          </a:p>
          <a:p>
            <a:endParaRPr lang="en-US" dirty="0"/>
          </a:p>
          <a:p>
            <a:endParaRPr lang="en-US" dirty="0"/>
          </a:p>
          <a:p>
            <a:endParaRPr lang="en-US" dirty="0"/>
          </a:p>
          <a:p>
            <a:endParaRPr lang="en-US" dirty="0"/>
          </a:p>
          <a:p>
            <a:pPr marL="0" indent="0">
              <a:buNone/>
            </a:pPr>
            <a:r>
              <a:rPr lang="en-US" dirty="0"/>
              <a:t>with no further changes in the digits, to five decimal places. Therefore, to this degree of accuracy, the root is x = 4.49341 </a:t>
            </a:r>
          </a:p>
        </p:txBody>
      </p:sp>
      <p:graphicFrame>
        <p:nvGraphicFramePr>
          <p:cNvPr id="5" name="Table 4"/>
          <p:cNvGraphicFramePr>
            <a:graphicFrameLocks noGrp="1"/>
          </p:cNvGraphicFramePr>
          <p:nvPr>
            <p:extLst>
              <p:ext uri="{D42A27DB-BD31-4B8C-83A1-F6EECF244321}">
                <p14:modId xmlns:p14="http://schemas.microsoft.com/office/powerpoint/2010/main" val="1635812641"/>
              </p:ext>
            </p:extLst>
          </p:nvPr>
        </p:nvGraphicFramePr>
        <p:xfrm>
          <a:off x="1069848" y="1678493"/>
          <a:ext cx="3711158" cy="1903995"/>
        </p:xfrm>
        <a:graphic>
          <a:graphicData uri="http://schemas.openxmlformats.org/drawingml/2006/table">
            <a:tbl>
              <a:tblPr firstRow="1" bandRow="1">
                <a:tableStyleId>{5940675A-B579-460E-94D1-54222C63F5DA}</a:tableStyleId>
              </a:tblPr>
              <a:tblGrid>
                <a:gridCol w="758952">
                  <a:extLst>
                    <a:ext uri="{9D8B030D-6E8A-4147-A177-3AD203B41FA5}">
                      <a16:colId xmlns:a16="http://schemas.microsoft.com/office/drawing/2014/main" val="20000"/>
                    </a:ext>
                  </a:extLst>
                </a:gridCol>
                <a:gridCol w="2952206">
                  <a:extLst>
                    <a:ext uri="{9D8B030D-6E8A-4147-A177-3AD203B41FA5}">
                      <a16:colId xmlns:a16="http://schemas.microsoft.com/office/drawing/2014/main" val="20001"/>
                    </a:ext>
                  </a:extLst>
                </a:gridCol>
              </a:tblGrid>
              <a:tr h="380799">
                <a:tc>
                  <a:txBody>
                    <a:bodyPr/>
                    <a:lstStyle/>
                    <a:p>
                      <a:r>
                        <a:rPr lang="en-US" dirty="0"/>
                        <a:t>X1</a:t>
                      </a:r>
                    </a:p>
                  </a:txBody>
                  <a:tcPr/>
                </a:tc>
                <a:tc>
                  <a:txBody>
                    <a:bodyPr/>
                    <a:lstStyle/>
                    <a:p>
                      <a:r>
                        <a:rPr lang="hr-HR" sz="1800" kern="1200" dirty="0">
                          <a:solidFill>
                            <a:schemeClr val="tx1"/>
                          </a:solidFill>
                          <a:effectLst/>
                          <a:latin typeface="+mn-lt"/>
                          <a:ea typeface="+mn-ea"/>
                          <a:cs typeface="+mn-cs"/>
                        </a:rPr>
                        <a:t>4.54573 </a:t>
                      </a:r>
                      <a:endParaRPr lang="hr-HR" dirty="0"/>
                    </a:p>
                  </a:txBody>
                  <a:tcPr/>
                </a:tc>
                <a:extLst>
                  <a:ext uri="{0D108BD9-81ED-4DB2-BD59-A6C34878D82A}">
                    <a16:rowId xmlns:a16="http://schemas.microsoft.com/office/drawing/2014/main" val="10000"/>
                  </a:ext>
                </a:extLst>
              </a:tr>
              <a:tr h="380799">
                <a:tc>
                  <a:txBody>
                    <a:bodyPr/>
                    <a:lstStyle/>
                    <a:p>
                      <a:r>
                        <a:rPr lang="en-US" dirty="0"/>
                        <a:t>X2</a:t>
                      </a:r>
                    </a:p>
                  </a:txBody>
                  <a:tcPr/>
                </a:tc>
                <a:tc>
                  <a:txBody>
                    <a:bodyPr/>
                    <a:lstStyle/>
                    <a:p>
                      <a:r>
                        <a:rPr lang="hr-HR" sz="1800" kern="1200" dirty="0">
                          <a:solidFill>
                            <a:schemeClr val="tx1"/>
                          </a:solidFill>
                          <a:effectLst/>
                          <a:latin typeface="+mn-lt"/>
                          <a:ea typeface="+mn-ea"/>
                          <a:cs typeface="+mn-cs"/>
                        </a:rPr>
                        <a:t>4.50615 </a:t>
                      </a:r>
                      <a:endParaRPr lang="hr-HR" dirty="0"/>
                    </a:p>
                  </a:txBody>
                  <a:tcPr/>
                </a:tc>
                <a:extLst>
                  <a:ext uri="{0D108BD9-81ED-4DB2-BD59-A6C34878D82A}">
                    <a16:rowId xmlns:a16="http://schemas.microsoft.com/office/drawing/2014/main" val="10001"/>
                  </a:ext>
                </a:extLst>
              </a:tr>
              <a:tr h="380799">
                <a:tc>
                  <a:txBody>
                    <a:bodyPr/>
                    <a:lstStyle/>
                    <a:p>
                      <a:r>
                        <a:rPr lang="en-US" dirty="0"/>
                        <a:t>X3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800" kern="1200" dirty="0">
                          <a:solidFill>
                            <a:schemeClr val="tx1"/>
                          </a:solidFill>
                          <a:effectLst/>
                          <a:latin typeface="+mn-lt"/>
                          <a:ea typeface="+mn-ea"/>
                          <a:cs typeface="+mn-cs"/>
                        </a:rPr>
                        <a:t>4.49417 </a:t>
                      </a:r>
                      <a:endParaRPr lang="cs-CZ" dirty="0"/>
                    </a:p>
                  </a:txBody>
                  <a:tcPr/>
                </a:tc>
                <a:extLst>
                  <a:ext uri="{0D108BD9-81ED-4DB2-BD59-A6C34878D82A}">
                    <a16:rowId xmlns:a16="http://schemas.microsoft.com/office/drawing/2014/main" val="10002"/>
                  </a:ext>
                </a:extLst>
              </a:tr>
              <a:tr h="380799">
                <a:tc>
                  <a:txBody>
                    <a:bodyPr/>
                    <a:lstStyle/>
                    <a:p>
                      <a:r>
                        <a:rPr lang="en-US" dirty="0"/>
                        <a:t>X4</a:t>
                      </a:r>
                    </a:p>
                  </a:txBody>
                  <a:tcPr/>
                </a:tc>
                <a:tc>
                  <a:txBody>
                    <a:bodyPr/>
                    <a:lstStyle/>
                    <a:p>
                      <a:r>
                        <a:rPr lang="hr-HR" sz="1800" kern="1200" dirty="0">
                          <a:solidFill>
                            <a:schemeClr val="tx1"/>
                          </a:solidFill>
                          <a:effectLst/>
                          <a:latin typeface="+mn-lt"/>
                          <a:ea typeface="+mn-ea"/>
                          <a:cs typeface="+mn-cs"/>
                        </a:rPr>
                        <a:t>4.49341 </a:t>
                      </a:r>
                      <a:endParaRPr lang="hr-HR" dirty="0"/>
                    </a:p>
                  </a:txBody>
                  <a:tcPr/>
                </a:tc>
                <a:extLst>
                  <a:ext uri="{0D108BD9-81ED-4DB2-BD59-A6C34878D82A}">
                    <a16:rowId xmlns:a16="http://schemas.microsoft.com/office/drawing/2014/main" val="10003"/>
                  </a:ext>
                </a:extLst>
              </a:tr>
              <a:tr h="380799">
                <a:tc>
                  <a:txBody>
                    <a:bodyPr/>
                    <a:lstStyle/>
                    <a:p>
                      <a:r>
                        <a:rPr lang="en-US" dirty="0"/>
                        <a:t>X5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800" kern="1200" dirty="0">
                          <a:effectLst/>
                        </a:rPr>
                        <a:t>-</a:t>
                      </a:r>
                      <a:r>
                        <a:rPr lang="hr-HR" sz="1800" kern="1200" dirty="0">
                          <a:solidFill>
                            <a:schemeClr val="tx1"/>
                          </a:solidFill>
                          <a:effectLst/>
                          <a:latin typeface="+mn-lt"/>
                          <a:ea typeface="+mn-ea"/>
                          <a:cs typeface="+mn-cs"/>
                        </a:rPr>
                        <a:t>4.49341 </a:t>
                      </a:r>
                      <a:endParaRPr lang="hr-HR"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368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568" y="20702"/>
            <a:ext cx="10058400" cy="1148964"/>
          </a:xfrm>
        </p:spPr>
        <p:txBody>
          <a:bodyPr/>
          <a:lstStyle/>
          <a:p>
            <a:r>
              <a:rPr lang="en-US" dirty="0"/>
              <a:t>References</a:t>
            </a:r>
          </a:p>
        </p:txBody>
      </p:sp>
      <p:sp>
        <p:nvSpPr>
          <p:cNvPr id="3" name="Content Placeholder 2"/>
          <p:cNvSpPr txBox="1">
            <a:spLocks/>
          </p:cNvSpPr>
          <p:nvPr/>
        </p:nvSpPr>
        <p:spPr>
          <a:xfrm>
            <a:off x="327991" y="1169667"/>
            <a:ext cx="11579087" cy="531661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600" dirty="0"/>
              <a:t>Newton’s Method, 2017 [Online]. Available:</a:t>
            </a:r>
          </a:p>
          <a:p>
            <a:pPr marL="0" indent="0">
              <a:buNone/>
            </a:pPr>
            <a:r>
              <a:rPr lang="en-US" sz="1600" dirty="0">
                <a:hlinkClick r:id="rId2"/>
              </a:rPr>
              <a:t>https://en.wikipedia.org/wiki/Newton%27s_method</a:t>
            </a:r>
            <a:r>
              <a:rPr lang="en-US" sz="1600" dirty="0"/>
              <a:t> [Accessed: 10-May-2017]</a:t>
            </a:r>
          </a:p>
          <a:p>
            <a:r>
              <a:rPr lang="en-US" sz="1600" dirty="0"/>
              <a:t>Know Your Roots, 2013 [Online]. Available:</a:t>
            </a:r>
          </a:p>
          <a:p>
            <a:pPr marL="0" indent="0">
              <a:buNone/>
            </a:pPr>
            <a:r>
              <a:rPr lang="en-US" sz="1600" dirty="0">
                <a:hlinkClick r:id="rId3"/>
              </a:rPr>
              <a:t>https://sites.google.com/site/knowyourrootsmaxima/introduction/newtonmethod</a:t>
            </a:r>
            <a:r>
              <a:rPr lang="en-US" sz="1600" dirty="0"/>
              <a:t> [Accessed: 10-May-2017]</a:t>
            </a:r>
          </a:p>
          <a:p>
            <a:r>
              <a:rPr lang="en-US" sz="1600" dirty="0"/>
              <a:t>Error Analysis for Iterative Methods, 2009 [Online]. Available:</a:t>
            </a:r>
          </a:p>
          <a:p>
            <a:pPr marL="0" indent="0">
              <a:buNone/>
            </a:pPr>
            <a:r>
              <a:rPr lang="en-US" sz="1600" dirty="0">
                <a:hlinkClick r:id="rId4"/>
              </a:rPr>
              <a:t>https://www.math.usm.edu/lambers/mat460/fall09/lecture12.pdf</a:t>
            </a:r>
            <a:r>
              <a:rPr lang="en-US" sz="1600" dirty="0"/>
              <a:t> [Accessed: 7-May-2017]</a:t>
            </a:r>
          </a:p>
          <a:p>
            <a:r>
              <a:rPr lang="en-US" sz="1600" dirty="0"/>
              <a:t>Newton's Method for Approximating Roots, 2010 [Online]. Available:</a:t>
            </a:r>
          </a:p>
          <a:p>
            <a:pPr marL="0" indent="0">
              <a:buNone/>
            </a:pPr>
            <a:r>
              <a:rPr lang="en-US" sz="1600" dirty="0">
                <a:hlinkClick r:id="rId5"/>
              </a:rPr>
              <a:t>http://mathonline.wikidot.com/newton-s-method-for-approximating-roots</a:t>
            </a:r>
            <a:r>
              <a:rPr lang="en-US" sz="1600" dirty="0"/>
              <a:t> [Accessed: 7-May-2017]</a:t>
            </a:r>
          </a:p>
          <a:p>
            <a:r>
              <a:rPr lang="en-US" sz="1600" dirty="0"/>
              <a:t>Error Analysis of Newton's Method for Approximating Roots, 2010 [Online]. Available:</a:t>
            </a:r>
          </a:p>
          <a:p>
            <a:pPr marL="0" indent="0">
              <a:buNone/>
            </a:pPr>
            <a:r>
              <a:rPr lang="en-US" sz="1600" dirty="0">
                <a:hlinkClick r:id="rId6"/>
              </a:rPr>
              <a:t>http://mathonline.wikidot.com/error-analysis-of-newton-s-method-for-approximating-roots</a:t>
            </a:r>
            <a:r>
              <a:rPr lang="en-US" sz="1600" dirty="0"/>
              <a:t> [Accessed: 7-May-2017]</a:t>
            </a:r>
          </a:p>
          <a:p>
            <a:r>
              <a:rPr lang="en-US" sz="1600" dirty="0"/>
              <a:t>Newton's Method, 2002 [Online]. Available:</a:t>
            </a:r>
          </a:p>
          <a:p>
            <a:pPr marL="0" indent="0">
              <a:buNone/>
            </a:pPr>
            <a:r>
              <a:rPr lang="en-US" sz="1600" dirty="0">
                <a:hlinkClick r:id="rId6"/>
              </a:rPr>
              <a:t>http://mathonline.wikidot.com/error-analysis-of-newton-s-method-for-approximating-roots</a:t>
            </a:r>
            <a:r>
              <a:rPr lang="en-US" sz="1600" dirty="0"/>
              <a:t>[Accessed: 7-May-2017]</a:t>
            </a:r>
          </a:p>
          <a:p>
            <a:r>
              <a:rPr lang="en-US" sz="1600" dirty="0"/>
              <a:t>Newton Root, 2013 [Online]. Available:</a:t>
            </a:r>
          </a:p>
          <a:p>
            <a:pPr marL="0" indent="0">
              <a:buNone/>
            </a:pPr>
            <a:r>
              <a:rPr lang="en-US" sz="1600" dirty="0">
                <a:hlinkClick r:id="rId7"/>
              </a:rPr>
              <a:t>https://github.com/SpaceShawn/Octave-Matlab/blob/master/NewtonRoot.m</a:t>
            </a:r>
            <a:r>
              <a:rPr lang="en-US" sz="1600" dirty="0"/>
              <a:t> [Accessed: 8-May-2017]</a:t>
            </a:r>
          </a:p>
          <a:p>
            <a:endParaRPr lang="en-US" sz="1800" dirty="0"/>
          </a:p>
          <a:p>
            <a:pPr marL="0" indent="0">
              <a:buNone/>
            </a:pPr>
            <a:endParaRPr lang="en-US" sz="1800" dirty="0"/>
          </a:p>
        </p:txBody>
      </p:sp>
    </p:spTree>
    <p:extLst>
      <p:ext uri="{BB962C8B-B14F-4D97-AF65-F5344CB8AC3E}">
        <p14:creationId xmlns:p14="http://schemas.microsoft.com/office/powerpoint/2010/main" val="271941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technical mathematical discussion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2830" y="1296460"/>
                <a:ext cx="10727899" cy="5429548"/>
              </a:xfrm>
            </p:spPr>
            <p:txBody>
              <a:bodyPr>
                <a:noAutofit/>
              </a:bodyPr>
              <a:lstStyle/>
              <a:p>
                <a:r>
                  <a:rPr lang="en-US" dirty="0"/>
                  <a:t> it's a root-finding algorithm that uses the first few terms of the Taylor series of a function</a:t>
                </a:r>
                <a14:m>
                  <m:oMath xmlns:m="http://schemas.openxmlformats.org/officeDocument/2006/math">
                    <m:r>
                      <a:rPr lang="en-US" i="1" dirty="0">
                        <a:latin typeface="Cambria Math" panose="02040503050406030204" pitchFamily="18" charset="0"/>
                      </a:rPr>
                      <m:t>  </m:t>
                    </m:r>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oMath>
                </a14:m>
                <a:r>
                  <a:rPr lang="en-US" dirty="0"/>
                  <a:t>in the vicinity of a suspected root. Newton's method is sometimes also known as Newton's iteration, although in this work the latter term is reserved to the application of Newton's method for computing square roots.</a:t>
                </a:r>
              </a:p>
              <a:p>
                <a:r>
                  <a:rPr lang="en-US" dirty="0"/>
                  <a:t>For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oMath>
                </a14:m>
                <a:r>
                  <a:rPr lang="en-US" dirty="0"/>
                  <a:t> a polynomial, Newton's method is essentially the same as Horner's method.</a:t>
                </a:r>
              </a:p>
              <a:p>
                <a:r>
                  <a:rPr lang="en-US" dirty="0"/>
                  <a:t>For f(x) a polynomial, Newton's method is essentially the same as Horner's method.</a:t>
                </a:r>
              </a:p>
              <a:p>
                <a:r>
                  <a:rPr lang="en-US" dirty="0"/>
                  <a:t>The Taylor series of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oMath>
                </a14:m>
                <a:r>
                  <a:rPr lang="en-US" dirty="0"/>
                  <a:t> about the point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 </m:t>
                    </m:r>
                  </m:oMath>
                </a14:m>
                <a:r>
                  <a:rPr lang="en-US" dirty="0"/>
                  <a:t>is given by</a:t>
                </a:r>
              </a:p>
              <a:p>
                <a:pPr marL="0" indent="0">
                  <a:buNone/>
                </a:pPr>
                <a:endParaRPr lang="en-US" dirty="0"/>
              </a:p>
              <a:p>
                <a:pPr marL="0" indent="0">
                  <a:buNone/>
                </a:pPr>
                <a:endParaRPr lang="en-US" dirty="0"/>
              </a:p>
              <a:p>
                <a:r>
                  <a:rPr lang="en-US" dirty="0"/>
                  <a:t>Keeping terms only to first order,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2830" y="1296460"/>
                <a:ext cx="10727899" cy="5429548"/>
              </a:xfrm>
              <a:blipFill>
                <a:blip r:embed="rId2"/>
                <a:stretch>
                  <a:fillRect l="-284" t="-1236"/>
                </a:stretch>
              </a:blipFill>
            </p:spPr>
            <p:txBody>
              <a:bodyPr/>
              <a:lstStyle/>
              <a:p>
                <a:r>
                  <a:rPr lang="en-US">
                    <a:noFill/>
                  </a:rPr>
                  <a:t> </a:t>
                </a:r>
              </a:p>
            </p:txBody>
          </p:sp>
        </mc:Fallback>
      </mc:AlternateContent>
      <p:pic>
        <p:nvPicPr>
          <p:cNvPr id="4" name="Picture 7" descr=" f(x_0+epsilon)=f(x_0)+f^'(x_0)epsilon+1/2f^('')(x_0)epsilon^2+....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784" y="3860364"/>
            <a:ext cx="6369610" cy="532731"/>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11" descr=" f(x_0+epsilon) approx f(x_0)+f^'(x_0)epsilon.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175" y="5301909"/>
            <a:ext cx="4480120" cy="3871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4763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a:xfrm>
                <a:off x="175325" y="267761"/>
                <a:ext cx="11980229" cy="5253427"/>
              </a:xfrm>
            </p:spPr>
            <p:txBody>
              <a:bodyPr>
                <a:normAutofit/>
              </a:bodyPr>
              <a:lstStyle/>
              <a:p>
                <a:r>
                  <a:rPr lang="en-US" dirty="0"/>
                  <a:t>The Newton–Raphson method in one variable is implemented as follows:</a:t>
                </a:r>
              </a:p>
              <a:p>
                <a:r>
                  <a:rPr lang="en-US" dirty="0"/>
                  <a:t>The method starts with a function f defined over the real numbers x, the function's derivative f ′, and an initial guess x0 for a root of the function f. If the function satisfies the assumptions made in the derivation of the formula and the initial guess is close, then a better approximation x1 is  </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𝑓</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num>
                        <m:den>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den>
                      </m:f>
                    </m:oMath>
                  </m:oMathPara>
                </a14:m>
                <a:endParaRPr lang="en-US" dirty="0"/>
              </a:p>
              <a:p>
                <a:r>
                  <a:rPr lang="en-US" dirty="0"/>
                  <a:t>Geometrically, (x1, 0) is the intersection of the x-axis and the tangent of the graph of f at (x0, f (x0)).</a:t>
                </a:r>
              </a:p>
              <a:p>
                <a:r>
                  <a:rPr lang="en-US" dirty="0"/>
                  <a:t>The process is repeated as         </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𝑓</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num>
                        <m:den>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den>
                      </m:f>
                    </m:oMath>
                  </m:oMathPara>
                </a14:m>
                <a:endParaRPr lang="en-US" dirty="0"/>
              </a:p>
              <a:p>
                <a:r>
                  <a:rPr lang="en-US" dirty="0"/>
                  <a:t>until a sufficiently accurate value is reached</a:t>
                </a:r>
              </a:p>
              <a:p>
                <a:endParaRPr lang="en-US" dirty="0"/>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xfrm>
                <a:off x="175325" y="267761"/>
                <a:ext cx="11980229" cy="5253427"/>
              </a:xfrm>
              <a:blipFill>
                <a:blip r:embed="rId2"/>
                <a:stretch>
                  <a:fillRect l="-254" t="-1276"/>
                </a:stretch>
              </a:blipFill>
            </p:spPr>
            <p:txBody>
              <a:bodyPr/>
              <a:lstStyle/>
              <a:p>
                <a:r>
                  <a:rPr lang="en-US">
                    <a:noFill/>
                  </a:rPr>
                  <a:t> </a:t>
                </a:r>
              </a:p>
            </p:txBody>
          </p:sp>
        </mc:Fallback>
      </mc:AlternateContent>
      <p:pic>
        <p:nvPicPr>
          <p:cNvPr id="5" name="صورة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439" y="2730223"/>
            <a:ext cx="5131374" cy="3659821"/>
          </a:xfrm>
          <a:prstGeom prst="rect">
            <a:avLst/>
          </a:prstGeom>
        </p:spPr>
      </p:pic>
      <p:sp>
        <p:nvSpPr>
          <p:cNvPr id="7" name="فقاعة الكلام: مستطيلة مستديرة الزوايا 6"/>
          <p:cNvSpPr/>
          <p:nvPr/>
        </p:nvSpPr>
        <p:spPr>
          <a:xfrm>
            <a:off x="1252330" y="4224132"/>
            <a:ext cx="3508514" cy="2295938"/>
          </a:xfrm>
          <a:prstGeom prst="wedgeRoundRectCallout">
            <a:avLst>
              <a:gd name="adj1" fmla="val 88293"/>
              <a:gd name="adj2" fmla="val -31991"/>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The function </a:t>
            </a:r>
            <a:r>
              <a:rPr lang="en-US" i="1" dirty="0"/>
              <a:t>f</a:t>
            </a:r>
            <a:r>
              <a:rPr lang="en-US" dirty="0"/>
              <a:t> is shown in </a:t>
            </a:r>
            <a:r>
              <a:rPr lang="en-US" b="1" i="1" dirty="0">
                <a:solidFill>
                  <a:srgbClr val="00B0F0"/>
                </a:solidFill>
                <a:effectLst>
                  <a:outerShdw blurRad="38100" dist="38100" dir="2700000" algn="tl">
                    <a:srgbClr val="000000">
                      <a:alpha val="43137"/>
                    </a:srgbClr>
                  </a:outerShdw>
                </a:effectLst>
              </a:rPr>
              <a:t>blue</a:t>
            </a:r>
            <a:r>
              <a:rPr lang="en-US" dirty="0"/>
              <a:t> and the tangent line is in </a:t>
            </a:r>
            <a:r>
              <a:rPr lang="en-US" b="1" i="1" dirty="0">
                <a:solidFill>
                  <a:srgbClr val="FF0000"/>
                </a:solidFill>
                <a:effectLst>
                  <a:outerShdw blurRad="38100" dist="38100" dir="2700000" algn="tl">
                    <a:srgbClr val="000000">
                      <a:alpha val="43137"/>
                    </a:srgbClr>
                  </a:outerShdw>
                </a:effectLst>
              </a:rPr>
              <a:t>red</a:t>
            </a:r>
            <a:r>
              <a:rPr lang="en-US" dirty="0"/>
              <a:t>. We see that </a:t>
            </a:r>
            <a:r>
              <a:rPr lang="en-US" i="1" dirty="0" err="1"/>
              <a:t>x</a:t>
            </a:r>
            <a:r>
              <a:rPr lang="en-US" i="1" baseline="-25000" dirty="0" err="1"/>
              <a:t>n</a:t>
            </a:r>
            <a:r>
              <a:rPr lang="en-US" baseline="-25000" dirty="0"/>
              <a:t> + 1</a:t>
            </a:r>
            <a:r>
              <a:rPr lang="en-US" dirty="0"/>
              <a:t> is a better approximation than </a:t>
            </a:r>
            <a:r>
              <a:rPr lang="en-US" i="1" dirty="0" err="1"/>
              <a:t>x</a:t>
            </a:r>
            <a:r>
              <a:rPr lang="en-US" i="1" baseline="-25000" dirty="0" err="1"/>
              <a:t>n</a:t>
            </a:r>
            <a:r>
              <a:rPr lang="en-US" dirty="0"/>
              <a:t> for the root </a:t>
            </a:r>
            <a:r>
              <a:rPr lang="en-US" i="1" dirty="0"/>
              <a:t>x</a:t>
            </a:r>
            <a:r>
              <a:rPr lang="en-US" dirty="0"/>
              <a:t> of the function </a:t>
            </a:r>
            <a:r>
              <a:rPr lang="en-US" i="1" dirty="0"/>
              <a:t>f</a:t>
            </a:r>
            <a:r>
              <a:rPr lang="en-US" dirty="0"/>
              <a:t>.</a:t>
            </a:r>
          </a:p>
        </p:txBody>
      </p:sp>
      <p:sp>
        <p:nvSpPr>
          <p:cNvPr id="6" name="مربع نص 5"/>
          <p:cNvSpPr txBox="1"/>
          <p:nvPr/>
        </p:nvSpPr>
        <p:spPr>
          <a:xfrm>
            <a:off x="4681331" y="6390044"/>
            <a:ext cx="7245626" cy="338554"/>
          </a:xfrm>
          <a:prstGeom prst="rect">
            <a:avLst/>
          </a:prstGeom>
          <a:noFill/>
        </p:spPr>
        <p:txBody>
          <a:bodyPr wrap="square" rtlCol="0">
            <a:spAutoFit/>
          </a:bodyPr>
          <a:lstStyle/>
          <a:p>
            <a:r>
              <a:rPr lang="en-US" sz="1600" b="1" i="1" dirty="0">
                <a:solidFill>
                  <a:schemeClr val="accent2"/>
                </a:solidFill>
                <a:effectLst>
                  <a:outerShdw blurRad="38100" dist="38100" dir="2700000" algn="tl">
                    <a:srgbClr val="000000">
                      <a:alpha val="43137"/>
                    </a:srgbClr>
                  </a:outerShdw>
                </a:effectLst>
              </a:rPr>
              <a:t>*the graph is in “gif” format it will work in presentation mode only*</a:t>
            </a:r>
          </a:p>
        </p:txBody>
      </p:sp>
    </p:spTree>
    <p:extLst>
      <p:ext uri="{BB962C8B-B14F-4D97-AF65-F5344CB8AC3E}">
        <p14:creationId xmlns:p14="http://schemas.microsoft.com/office/powerpoint/2010/main" val="4147647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a:xfrm>
                <a:off x="159025" y="178903"/>
                <a:ext cx="11857384" cy="6549887"/>
              </a:xfrm>
            </p:spPr>
            <p:txBody>
              <a:bodyPr>
                <a:noAutofit/>
              </a:bodyPr>
              <a:lstStyle/>
              <a:p>
                <a:pPr lvl="0" eaLnBrk="0" fontAlgn="base" hangingPunct="0">
                  <a:spcBef>
                    <a:spcPct val="0"/>
                  </a:spcBef>
                  <a:spcAft>
                    <a:spcPct val="0"/>
                  </a:spcAft>
                </a:pPr>
                <a:r>
                  <a:rPr lang="en-US" altLang="en-US" dirty="0">
                    <a:solidFill>
                      <a:srgbClr val="444444"/>
                    </a:solidFill>
                    <a:latin typeface="+mj-lt"/>
                  </a:rPr>
                  <a:t>Suppose that </a:t>
                </a:r>
                <a:r>
                  <a:rPr lang="en-US" dirty="0"/>
                  <a:t> </a:t>
                </a:r>
                <a14:m>
                  <m:oMath xmlns:m="http://schemas.openxmlformats.org/officeDocument/2006/math">
                    <m:r>
                      <m:rPr>
                        <m:sty m:val="p"/>
                      </m:rPr>
                      <a:rPr lang="en-US" b="0" i="0" dirty="0" smtClean="0">
                        <a:latin typeface="Cambria Math" panose="02040503050406030204" pitchFamily="18" charset="0"/>
                      </a:rPr>
                      <m:t>y</m:t>
                    </m:r>
                    <m:r>
                      <a:rPr lang="en-US" b="0" i="0" dirty="0" smtClean="0">
                        <a:latin typeface="Cambria Math" panose="02040503050406030204" pitchFamily="18" charset="0"/>
                      </a:rPr>
                      <m:t>=</m:t>
                    </m:r>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oMath>
                </a14:m>
                <a:r>
                  <a:rPr lang="en-US" altLang="en-US" dirty="0">
                    <a:solidFill>
                      <a:srgbClr val="444444"/>
                    </a:solidFill>
                    <a:latin typeface="+mj-lt"/>
                  </a:rPr>
                  <a:t>, and let </a:t>
                </a:r>
                <a:r>
                  <a:rPr lang="en-US" altLang="en-US" i="1" dirty="0">
                    <a:solidFill>
                      <a:srgbClr val="444444"/>
                    </a:solidFill>
                    <a:latin typeface="+mj-lt"/>
                  </a:rPr>
                  <a:t>α</a:t>
                </a:r>
                <a:r>
                  <a:rPr lang="en-US" altLang="en-US" dirty="0">
                    <a:solidFill>
                      <a:srgbClr val="444444"/>
                    </a:solidFill>
                    <a:latin typeface="+mj-lt"/>
                  </a:rPr>
                  <a:t> be a root of </a:t>
                </a:r>
                <a:r>
                  <a:rPr lang="en-US" dirty="0"/>
                  <a:t> </a:t>
                </a:r>
                <a14:m>
                  <m:oMath xmlns:m="http://schemas.openxmlformats.org/officeDocument/2006/math">
                    <m:r>
                      <a:rPr lang="en-US" i="1" dirty="0">
                        <a:latin typeface="Cambria Math" panose="02040503050406030204" pitchFamily="18" charset="0"/>
                      </a:rPr>
                      <m:t>𝑓</m:t>
                    </m:r>
                  </m:oMath>
                </a14:m>
                <a:r>
                  <a:rPr lang="en-US" altLang="en-US" dirty="0">
                    <a:solidFill>
                      <a:srgbClr val="444444"/>
                    </a:solidFill>
                    <a:latin typeface="+mj-lt"/>
                  </a:rPr>
                  <a:t> and suppose that </a:t>
                </a:r>
                <a:r>
                  <a:rPr lang="en-US" dirty="0"/>
                  <a: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a14:m>
                <a:r>
                  <a:rPr lang="en-US" altLang="en-US" dirty="0">
                    <a:solidFill>
                      <a:srgbClr val="444444"/>
                    </a:solidFill>
                    <a:latin typeface="+mj-lt"/>
                  </a:rPr>
                  <a:t> is a first approximation of the root </a:t>
                </a:r>
                <a:r>
                  <a:rPr lang="en-US" altLang="en-US" i="1" dirty="0">
                    <a:solidFill>
                      <a:srgbClr val="444444"/>
                    </a:solidFill>
                    <a:latin typeface="+mj-lt"/>
                  </a:rPr>
                  <a:t>α</a:t>
                </a:r>
                <a:r>
                  <a:rPr lang="en-US" altLang="en-US" dirty="0">
                    <a:solidFill>
                      <a:srgbClr val="444444"/>
                    </a:solidFill>
                    <a:latin typeface="+mj-lt"/>
                  </a:rPr>
                  <a:t> of </a:t>
                </a:r>
                <a:r>
                  <a:rPr lang="en-US" dirty="0"/>
                  <a:t> </a:t>
                </a:r>
                <a14:m>
                  <m:oMath xmlns:m="http://schemas.openxmlformats.org/officeDocument/2006/math">
                    <m:r>
                      <a:rPr lang="en-US" i="1" dirty="0">
                        <a:latin typeface="Cambria Math" panose="02040503050406030204" pitchFamily="18" charset="0"/>
                      </a:rPr>
                      <m:t>𝑓</m:t>
                    </m:r>
                  </m:oMath>
                </a14:m>
                <a:r>
                  <a:rPr lang="en-US" altLang="en-US" dirty="0">
                    <a:solidFill>
                      <a:srgbClr val="444444"/>
                    </a:solidFill>
                    <a:latin typeface="+mj-lt"/>
                  </a:rPr>
                  <a:t>. Now consider the tangent line to the graph of </a:t>
                </a:r>
                <a:r>
                  <a:rPr lang="en-US" dirty="0"/>
                  <a:t> </a:t>
                </a:r>
                <a14:m>
                  <m:oMath xmlns:m="http://schemas.openxmlformats.org/officeDocument/2006/math">
                    <m:r>
                      <a:rPr lang="en-US" i="1" dirty="0">
                        <a:latin typeface="Cambria Math" panose="02040503050406030204" pitchFamily="18" charset="0"/>
                      </a:rPr>
                      <m:t>𝑓</m:t>
                    </m:r>
                  </m:oMath>
                </a14:m>
                <a:r>
                  <a:rPr lang="en-US" altLang="en-US" dirty="0">
                    <a:solidFill>
                      <a:srgbClr val="444444"/>
                    </a:solidFill>
                    <a:latin typeface="+mj-lt"/>
                  </a:rPr>
                  <a:t> at the point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oMath>
                </a14:m>
                <a:r>
                  <a:rPr lang="en-US" altLang="en-US" dirty="0">
                    <a:solidFill>
                      <a:srgbClr val="444444"/>
                    </a:solidFill>
                    <a:latin typeface="+mj-lt"/>
                  </a:rPr>
                  <a:t>,</a:t>
                </a:r>
                <a:r>
                  <a:rPr lang="en-US" dirty="0"/>
                  <a:t>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r>
                      <a:rPr lang="en-US" i="1" dirty="0">
                        <a:latin typeface="Cambria Math" panose="02040503050406030204" pitchFamily="18" charset="0"/>
                      </a:rPr>
                      <m:t>)</m:t>
                    </m:r>
                  </m:oMath>
                </a14:m>
                <a:r>
                  <a:rPr lang="en-US" altLang="en-US" dirty="0">
                    <a:solidFill>
                      <a:srgbClr val="444444"/>
                    </a:solidFill>
                    <a:latin typeface="+mj-lt"/>
                  </a:rPr>
                  <a:t>). Provided that this tangent line does not have slope 0, then this tangent line will have a root of its own that will approximately be equal to </a:t>
                </a:r>
                <a:r>
                  <a:rPr lang="en-US" altLang="en-US" i="1" dirty="0">
                    <a:solidFill>
                      <a:srgbClr val="444444"/>
                    </a:solidFill>
                    <a:latin typeface="+mj-lt"/>
                  </a:rPr>
                  <a:t>α</a:t>
                </a:r>
                <a:r>
                  <a:rPr lang="en-US" altLang="en-US" dirty="0">
                    <a:solidFill>
                      <a:srgbClr val="444444"/>
                    </a:solidFill>
                    <a:latin typeface="+mj-lt"/>
                  </a:rPr>
                  <a:t>.</a:t>
                </a:r>
                <a:r>
                  <a:rPr lang="en-US" altLang="en-US" dirty="0">
                    <a:latin typeface="+mj-lt"/>
                  </a:rPr>
                  <a:t> </a:t>
                </a:r>
              </a:p>
              <a:p>
                <a:pPr lvl="0" eaLnBrk="0" fontAlgn="base" hangingPunct="0">
                  <a:spcBef>
                    <a:spcPct val="0"/>
                  </a:spcBef>
                  <a:spcAft>
                    <a:spcPct val="0"/>
                  </a:spcAft>
                </a:pPr>
                <a:endParaRPr lang="en-US" altLang="en-US" dirty="0">
                  <a:latin typeface="+mj-lt"/>
                </a:endParaRPr>
              </a:p>
              <a:p>
                <a:pPr lvl="0" eaLnBrk="0" fontAlgn="base" hangingPunct="0">
                  <a:spcBef>
                    <a:spcPct val="0"/>
                  </a:spcBef>
                  <a:spcAft>
                    <a:spcPct val="0"/>
                  </a:spcAft>
                </a:pPr>
                <a:r>
                  <a:rPr lang="en-US" altLang="en-US" dirty="0">
                    <a:solidFill>
                      <a:srgbClr val="444444"/>
                    </a:solidFill>
                    <a:latin typeface="+mj-lt"/>
                  </a:rPr>
                  <a:t>The equation of this tangent line can be given by the following equation:</a:t>
                </a:r>
              </a:p>
              <a:p>
                <a:pPr marL="0" lvl="0" indent="0" eaLnBrk="0" fontAlgn="base" hangingPunct="0">
                  <a:spcBef>
                    <a:spcPct val="0"/>
                  </a:spcBef>
                  <a:spcAft>
                    <a:spcPct val="0"/>
                  </a:spcAft>
                  <a:buNone/>
                </a:pPr>
                <a:endParaRPr lang="en-US" altLang="en-US" dirty="0">
                  <a:solidFill>
                    <a:srgbClr val="444444"/>
                  </a:solidFill>
                  <a:latin typeface="+mj-lt"/>
                </a:endParaRPr>
              </a:p>
              <a:p>
                <a:pPr marL="0" lvl="0" indent="0" eaLnBrk="0" fontAlgn="base" hangingPunct="0">
                  <a:spcBef>
                    <a:spcPct val="0"/>
                  </a:spcBef>
                  <a:spcAft>
                    <a:spcPct val="0"/>
                  </a:spcAft>
                  <a:buNone/>
                </a:pPr>
                <a:r>
                  <a:rPr lang="en-US" altLang="en-US" dirty="0">
                    <a:solidFill>
                      <a:srgbClr val="444444"/>
                    </a:solidFill>
                    <a:latin typeface="+mj-lt"/>
                  </a:rPr>
                  <a:t>(1) </a:t>
                </a:r>
              </a:p>
              <a:p>
                <a:pPr marL="0" lvl="0" indent="0" eaLnBrk="0" fontAlgn="base" hangingPunct="0">
                  <a:spcBef>
                    <a:spcPct val="0"/>
                  </a:spcBef>
                  <a:spcAft>
                    <a:spcPct val="0"/>
                  </a:spcAft>
                  <a:buNone/>
                </a:pPr>
                <a:endParaRPr lang="en-US" altLang="en-US" dirty="0">
                  <a:latin typeface="+mj-lt"/>
                </a:endParaRPr>
              </a:p>
              <a:p>
                <a:pPr lvl="0" eaLnBrk="0" fontAlgn="base" hangingPunct="0">
                  <a:spcBef>
                    <a:spcPct val="0"/>
                  </a:spcBef>
                  <a:spcAft>
                    <a:spcPct val="0"/>
                  </a:spcAft>
                </a:pPr>
                <a:r>
                  <a:rPr lang="en-US" altLang="en-US" dirty="0">
                    <a:solidFill>
                      <a:srgbClr val="444444"/>
                    </a:solidFill>
                    <a:latin typeface="+mj-lt"/>
                  </a:rPr>
                  <a:t>If we set </a:t>
                </a:r>
                <a:r>
                  <a:rPr lang="en-US" altLang="en-US" i="1" dirty="0">
                    <a:solidFill>
                      <a:srgbClr val="444444"/>
                    </a:solidFill>
                    <a:latin typeface="+mj-lt"/>
                  </a:rPr>
                  <a:t>p</a:t>
                </a:r>
                <a:r>
                  <a:rPr lang="en-US" altLang="en-US" dirty="0">
                    <a:solidFill>
                      <a:srgbClr val="444444"/>
                    </a:solidFill>
                    <a:latin typeface="+mj-lt"/>
                  </a:rPr>
                  <a:t>1(</a:t>
                </a:r>
                <a:r>
                  <a:rPr lang="en-US" altLang="en-US" i="1" dirty="0">
                    <a:solidFill>
                      <a:srgbClr val="444444"/>
                    </a:solidFill>
                    <a:latin typeface="+mj-lt"/>
                  </a:rPr>
                  <a:t>x</a:t>
                </a:r>
                <a:r>
                  <a:rPr lang="en-US" altLang="en-US" dirty="0">
                    <a:solidFill>
                      <a:srgbClr val="444444"/>
                    </a:solidFill>
                    <a:latin typeface="+mj-lt"/>
                  </a:rPr>
                  <a:t>)=0 and solve for </a:t>
                </a:r>
                <a:r>
                  <a:rPr lang="en-US" altLang="en-US" i="1" dirty="0">
                    <a:solidFill>
                      <a:srgbClr val="444444"/>
                    </a:solidFill>
                    <a:latin typeface="+mj-lt"/>
                  </a:rPr>
                  <a:t>x</a:t>
                </a:r>
                <a:r>
                  <a:rPr lang="en-US" altLang="en-US" dirty="0">
                    <a:solidFill>
                      <a:srgbClr val="444444"/>
                    </a:solidFill>
                    <a:latin typeface="+mj-lt"/>
                  </a:rPr>
                  <a:t>1 as the </a:t>
                </a:r>
                <a:r>
                  <a:rPr lang="en-US" altLang="en-US" i="1" dirty="0">
                    <a:solidFill>
                      <a:srgbClr val="444444"/>
                    </a:solidFill>
                    <a:latin typeface="+mj-lt"/>
                  </a:rPr>
                  <a:t>x</a:t>
                </a:r>
                <a:r>
                  <a:rPr lang="en-US" altLang="en-US" dirty="0">
                    <a:solidFill>
                      <a:srgbClr val="444444"/>
                    </a:solidFill>
                    <a:latin typeface="+mj-lt"/>
                  </a:rPr>
                  <a:t>-intercept of the</a:t>
                </a:r>
              </a:p>
              <a:p>
                <a:pPr lvl="0" eaLnBrk="0" fontAlgn="base" hangingPunct="0">
                  <a:spcBef>
                    <a:spcPct val="0"/>
                  </a:spcBef>
                  <a:spcAft>
                    <a:spcPct val="0"/>
                  </a:spcAft>
                </a:pPr>
                <a:r>
                  <a:rPr lang="en-US" altLang="en-US" dirty="0">
                    <a:solidFill>
                      <a:srgbClr val="444444"/>
                    </a:solidFill>
                    <a:latin typeface="+mj-lt"/>
                  </a:rPr>
                  <a:t> tangent line </a:t>
                </a:r>
                <a:r>
                  <a:rPr lang="en-US" altLang="en-US" i="1" dirty="0">
                    <a:solidFill>
                      <a:srgbClr val="444444"/>
                    </a:solidFill>
                    <a:latin typeface="+mj-lt"/>
                  </a:rPr>
                  <a:t>p</a:t>
                </a:r>
                <a:r>
                  <a:rPr lang="en-US" altLang="en-US" dirty="0">
                    <a:solidFill>
                      <a:srgbClr val="444444"/>
                    </a:solidFill>
                    <a:latin typeface="+mj-lt"/>
                  </a:rPr>
                  <a:t>1(</a:t>
                </a:r>
                <a:r>
                  <a:rPr lang="en-US" altLang="en-US" i="1" dirty="0">
                    <a:solidFill>
                      <a:srgbClr val="444444"/>
                    </a:solidFill>
                    <a:latin typeface="+mj-lt"/>
                  </a:rPr>
                  <a:t>x</a:t>
                </a:r>
                <a:r>
                  <a:rPr lang="en-US" altLang="en-US" dirty="0">
                    <a:solidFill>
                      <a:srgbClr val="444444"/>
                    </a:solidFill>
                    <a:latin typeface="+mj-lt"/>
                  </a:rPr>
                  <a:t>), then we obtain:</a:t>
                </a:r>
              </a:p>
              <a:p>
                <a:pPr marL="0" lvl="0" indent="0" eaLnBrk="0" fontAlgn="base" hangingPunct="0">
                  <a:spcBef>
                    <a:spcPct val="0"/>
                  </a:spcBef>
                  <a:spcAft>
                    <a:spcPct val="0"/>
                  </a:spcAft>
                  <a:buNone/>
                </a:pPr>
                <a:endParaRPr lang="en-US" altLang="en-US" dirty="0">
                  <a:solidFill>
                    <a:srgbClr val="444444"/>
                  </a:solidFill>
                  <a:latin typeface="+mj-lt"/>
                </a:endParaRPr>
              </a:p>
              <a:p>
                <a:pPr marL="0" lvl="0" indent="0" eaLnBrk="0" fontAlgn="base" hangingPunct="0">
                  <a:spcBef>
                    <a:spcPct val="0"/>
                  </a:spcBef>
                  <a:spcAft>
                    <a:spcPct val="0"/>
                  </a:spcAft>
                  <a:buNone/>
                </a:pPr>
                <a:r>
                  <a:rPr lang="en-US" altLang="en-US" dirty="0">
                    <a:solidFill>
                      <a:srgbClr val="444444"/>
                    </a:solidFill>
                    <a:latin typeface="+mj-lt"/>
                  </a:rPr>
                  <a:t>(2)</a:t>
                </a:r>
              </a:p>
              <a:p>
                <a:pPr marL="0" lvl="0" indent="0" eaLnBrk="0" fontAlgn="base" hangingPunct="0">
                  <a:spcBef>
                    <a:spcPct val="0"/>
                  </a:spcBef>
                  <a:spcAft>
                    <a:spcPct val="0"/>
                  </a:spcAft>
                  <a:buNone/>
                </a:pPr>
                <a:endParaRPr lang="en-US" altLang="en-US" dirty="0">
                  <a:solidFill>
                    <a:srgbClr val="444444"/>
                  </a:solidFill>
                  <a:latin typeface="+mj-lt"/>
                </a:endParaRPr>
              </a:p>
              <a:p>
                <a:pPr marL="0" lvl="0" indent="0" eaLnBrk="0" fontAlgn="base" hangingPunct="0">
                  <a:spcBef>
                    <a:spcPct val="0"/>
                  </a:spcBef>
                  <a:spcAft>
                    <a:spcPct val="0"/>
                  </a:spcAft>
                  <a:buNone/>
                </a:pPr>
                <a:endParaRPr lang="en-US" altLang="en-US" dirty="0">
                  <a:solidFill>
                    <a:srgbClr val="444444"/>
                  </a:solidFill>
                  <a:latin typeface="+mj-lt"/>
                </a:endParaRPr>
              </a:p>
              <a:p>
                <a:pPr marL="0" lvl="0" indent="0" eaLnBrk="0" fontAlgn="base" hangingPunct="0">
                  <a:spcBef>
                    <a:spcPct val="0"/>
                  </a:spcBef>
                  <a:spcAft>
                    <a:spcPct val="0"/>
                  </a:spcAft>
                  <a:buNone/>
                </a:pPr>
                <a:endParaRPr lang="en-US" altLang="en-US" dirty="0">
                  <a:latin typeface="+mj-lt"/>
                </a:endParaRPr>
              </a:p>
              <a:p>
                <a:pPr marL="0" lvl="0" indent="0" eaLnBrk="0" fontAlgn="base" hangingPunct="0">
                  <a:spcBef>
                    <a:spcPct val="0"/>
                  </a:spcBef>
                  <a:spcAft>
                    <a:spcPct val="0"/>
                  </a:spcAft>
                  <a:buNone/>
                </a:pPr>
                <a:endParaRPr lang="en-US" altLang="en-US" dirty="0">
                  <a:solidFill>
                    <a:srgbClr val="444444"/>
                  </a:solidFill>
                  <a:latin typeface="+mj-lt"/>
                </a:endParaRPr>
              </a:p>
              <a:p>
                <a:pPr marL="0" lvl="0" indent="0" eaLnBrk="0" fontAlgn="base" hangingPunct="0">
                  <a:spcBef>
                    <a:spcPct val="0"/>
                  </a:spcBef>
                  <a:spcAft>
                    <a:spcPct val="0"/>
                  </a:spcAft>
                  <a:buNone/>
                </a:pPr>
                <a:endParaRPr lang="en-US" altLang="en-US" dirty="0">
                  <a:solidFill>
                    <a:srgbClr val="444444"/>
                  </a:solidFill>
                  <a:latin typeface="+mj-lt"/>
                </a:endParaRPr>
              </a:p>
              <a:p>
                <a:pPr marL="0" lvl="0" indent="0" eaLnBrk="0" fontAlgn="base" hangingPunct="0">
                  <a:spcBef>
                    <a:spcPct val="0"/>
                  </a:spcBef>
                  <a:spcAft>
                    <a:spcPct val="0"/>
                  </a:spcAft>
                  <a:buNone/>
                </a:pPr>
                <a:endParaRPr lang="en-US" altLang="en-US" dirty="0">
                  <a:solidFill>
                    <a:srgbClr val="444444"/>
                  </a:solidFill>
                  <a:latin typeface="+mj-lt"/>
                </a:endParaRPr>
              </a:p>
              <a:p>
                <a:pPr marL="0" lvl="0" indent="0" eaLnBrk="0" fontAlgn="base" hangingPunct="0">
                  <a:spcBef>
                    <a:spcPct val="0"/>
                  </a:spcBef>
                  <a:spcAft>
                    <a:spcPct val="0"/>
                  </a:spcAft>
                  <a:buNone/>
                </a:pPr>
                <a:endParaRPr lang="en-US" altLang="en-US" dirty="0">
                  <a:solidFill>
                    <a:srgbClr val="444444"/>
                  </a:solidFill>
                  <a:latin typeface="+mj-lt"/>
                </a:endParaRPr>
              </a:p>
              <a:p>
                <a:pPr eaLnBrk="0" fontAlgn="base" hangingPunct="0">
                  <a:spcBef>
                    <a:spcPct val="0"/>
                  </a:spcBef>
                  <a:spcAft>
                    <a:spcPct val="0"/>
                  </a:spcAft>
                </a:pPr>
                <a:r>
                  <a:rPr lang="en-US" altLang="en-US" dirty="0">
                    <a:solidFill>
                      <a:srgbClr val="444444"/>
                    </a:solidFill>
                    <a:latin typeface="+mj-lt"/>
                  </a:rPr>
                  <a:t>We now take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1</m:t>
                        </m:r>
                      </m:sub>
                    </m:sSub>
                  </m:oMath>
                </a14:m>
                <a:r>
                  <a:rPr lang="en-US" altLang="en-US" dirty="0">
                    <a:solidFill>
                      <a:srgbClr val="444444"/>
                    </a:solidFill>
                    <a:latin typeface="+mj-lt"/>
                  </a:rPr>
                  <a:t> (the root of the first tangent line) to be an approximation of α. If we now look at the tangent line at </a:t>
                </a:r>
                <a:r>
                  <a:rPr lang="en-US" altLang="en-US" dirty="0">
                    <a:solidFill>
                      <a:srgbClr val="444444"/>
                    </a:solidFill>
                  </a:rPr>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1</m:t>
                        </m:r>
                      </m:sub>
                    </m:sSub>
                  </m:oMath>
                </a14:m>
                <a:r>
                  <a:rPr lang="en-US" altLang="en-US" dirty="0">
                    <a:solidFill>
                      <a:srgbClr val="444444"/>
                    </a:solidFill>
                  </a:rPr>
                  <a:t>,</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1</m:t>
                        </m:r>
                      </m:sub>
                    </m:sSub>
                    <m:r>
                      <a:rPr lang="en-US" i="1" dirty="0">
                        <a:latin typeface="Cambria Math" panose="02040503050406030204" pitchFamily="18" charset="0"/>
                      </a:rPr>
                      <m:t>)</m:t>
                    </m:r>
                  </m:oMath>
                </a14:m>
                <a:r>
                  <a:rPr lang="en-US" altLang="en-US" dirty="0">
                    <a:solidFill>
                      <a:srgbClr val="444444"/>
                    </a:solidFill>
                  </a:rPr>
                  <a:t>)</a:t>
                </a:r>
                <a:r>
                  <a:rPr lang="en-US" altLang="en-US" dirty="0">
                    <a:solidFill>
                      <a:srgbClr val="444444"/>
                    </a:solidFill>
                    <a:latin typeface="+mj-lt"/>
                  </a:rPr>
                  <a:t> on </a:t>
                </a:r>
                <a:r>
                  <a:rPr lang="en-US" dirty="0"/>
                  <a:t> </a:t>
                </a:r>
                <a14:m>
                  <m:oMath xmlns:m="http://schemas.openxmlformats.org/officeDocument/2006/math">
                    <m:r>
                      <a:rPr lang="en-US" i="1" dirty="0">
                        <a:latin typeface="Cambria Math" panose="02040503050406030204" pitchFamily="18" charset="0"/>
                      </a:rPr>
                      <m:t>𝑓</m:t>
                    </m:r>
                  </m:oMath>
                </a14:m>
                <a:r>
                  <a:rPr lang="en-US" altLang="en-US" dirty="0">
                    <a:solidFill>
                      <a:srgbClr val="444444"/>
                    </a:solidFill>
                    <a:latin typeface="+mj-lt"/>
                  </a:rPr>
                  <a:t>, then we obtain a new tangent line, and provided that the slope of this tangent line is not 0, then this tangent line has a root of its own that is an even better approximation of α. </a:t>
                </a:r>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xfrm>
                <a:off x="159025" y="178903"/>
                <a:ext cx="11857384" cy="6549887"/>
              </a:xfrm>
              <a:blipFill>
                <a:blip r:embed="rId2"/>
                <a:stretch>
                  <a:fillRect l="-514" t="-1023"/>
                </a:stretch>
              </a:blipFill>
            </p:spPr>
            <p:txBody>
              <a:bodyPr/>
              <a:lstStyle/>
              <a:p>
                <a:r>
                  <a:rPr lang="en-US">
                    <a:noFill/>
                  </a:rPr>
                  <a:t> </a:t>
                </a:r>
              </a:p>
            </p:txBody>
          </p:sp>
        </mc:Fallback>
      </mc:AlternateContent>
      <p:pic>
        <p:nvPicPr>
          <p:cNvPr id="5" name="صورة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66" y="1676804"/>
            <a:ext cx="3921181" cy="596957"/>
          </a:xfrm>
          <a:prstGeom prst="rect">
            <a:avLst/>
          </a:prstGeom>
        </p:spPr>
      </p:pic>
      <p:pic>
        <p:nvPicPr>
          <p:cNvPr id="6" name="صورة 5"/>
          <p:cNvPicPr>
            <a:picLocks noChangeAspect="1"/>
          </p:cNvPicPr>
          <p:nvPr/>
        </p:nvPicPr>
        <p:blipFill rotWithShape="1">
          <a:blip r:embed="rId4">
            <a:extLst>
              <a:ext uri="{28A0092B-C50C-407E-A947-70E740481C1C}">
                <a14:useLocalDpi xmlns:a14="http://schemas.microsoft.com/office/drawing/2010/main" val="0"/>
              </a:ext>
            </a:extLst>
          </a:blip>
          <a:srcRect t="8235" b="8682"/>
          <a:stretch/>
        </p:blipFill>
        <p:spPr>
          <a:xfrm>
            <a:off x="767964" y="3070951"/>
            <a:ext cx="4148262" cy="1620079"/>
          </a:xfrm>
          <a:prstGeom prst="rect">
            <a:avLst/>
          </a:prstGeom>
        </p:spPr>
      </p:pic>
      <p:pic>
        <p:nvPicPr>
          <p:cNvPr id="8" name="صورة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8062" y="1118337"/>
            <a:ext cx="5053824" cy="3905228"/>
          </a:xfrm>
          <a:prstGeom prst="rect">
            <a:avLst/>
          </a:prstGeom>
        </p:spPr>
      </p:pic>
    </p:spTree>
    <p:extLst>
      <p:ext uri="{BB962C8B-B14F-4D97-AF65-F5344CB8AC3E}">
        <p14:creationId xmlns:p14="http://schemas.microsoft.com/office/powerpoint/2010/main" val="150065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a:xfrm>
                <a:off x="144886" y="54070"/>
                <a:ext cx="11751631" cy="5939226"/>
              </a:xfrm>
            </p:spPr>
            <p:txBody>
              <a:bodyPr>
                <a:noAutofit/>
              </a:bodyPr>
              <a:lstStyle/>
              <a:p>
                <a:r>
                  <a:rPr lang="en-US" dirty="0"/>
                  <a:t>The equation of this tangent line can be given by the following equation:</a:t>
                </a:r>
              </a:p>
              <a:p>
                <a:pPr marL="0" indent="0">
                  <a:buNone/>
                </a:pPr>
                <a:r>
                  <a:rPr lang="en-US" dirty="0"/>
                  <a:t>(3)</a:t>
                </a:r>
              </a:p>
              <a:p>
                <a:pPr marL="0" indent="0">
                  <a:buNone/>
                </a:pPr>
                <a:endParaRPr lang="en-US" dirty="0"/>
              </a:p>
              <a:p>
                <a:r>
                  <a:rPr lang="en-US" dirty="0"/>
                  <a:t>Once again, if we set p1(x)=0 and solve for x2 as the x-intercept of the tangent line p2(x), then we obtain:</a:t>
                </a:r>
              </a:p>
              <a:p>
                <a:pPr marL="0" indent="0">
                  <a:buNone/>
                </a:pPr>
                <a:r>
                  <a:rPr lang="en-US" dirty="0"/>
                  <a:t>(4)</a:t>
                </a:r>
              </a:p>
              <a:p>
                <a:endParaRPr lang="en-US" dirty="0"/>
              </a:p>
              <a:p>
                <a:r>
                  <a:rPr lang="en-US" dirty="0"/>
                  <a:t>In fact, the more we repeat this procedure, the </a:t>
                </a:r>
              </a:p>
              <a:p>
                <a:pPr marL="0" indent="0">
                  <a:buNone/>
                </a:pPr>
                <a:r>
                  <a:rPr lang="en-US" dirty="0"/>
                  <a:t>closer and closer our approximation gets to α. </a:t>
                </a:r>
              </a:p>
              <a:p>
                <a:pPr marL="0" indent="0">
                  <a:buNone/>
                </a:pPr>
                <a:r>
                  <a:rPr lang="en-US" dirty="0"/>
                  <a:t>For n+1 iterations of this procedure and provided</a:t>
                </a:r>
              </a:p>
              <a:p>
                <a:pPr marL="0" indent="0">
                  <a:buNone/>
                </a:pPr>
                <a:r>
                  <a:rPr lang="en-US" dirty="0"/>
                  <a:t>that </a:t>
                </a:r>
                <a14:m>
                  <m:oMath xmlns:m="http://schemas.openxmlformats.org/officeDocument/2006/math">
                    <m:r>
                      <a:rPr lang="en-US" i="1" dirty="0">
                        <a:latin typeface="Cambria Math" panose="02040503050406030204" pitchFamily="18" charset="0"/>
                      </a:rPr>
                      <m:t>𝑓</m:t>
                    </m:r>
                    <m:r>
                      <a:rPr lang="en-US" b="0" i="1" dirty="0"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𝑖</m:t>
                        </m:r>
                      </m:sub>
                    </m:sSub>
                    <m:r>
                      <a:rPr lang="en-US" i="1" dirty="0">
                        <a:latin typeface="Cambria Math" panose="02040503050406030204" pitchFamily="18" charset="0"/>
                      </a:rPr>
                      <m:t>)</m:t>
                    </m:r>
                  </m:oMath>
                </a14:m>
                <a:r>
                  <a:rPr lang="en-US" dirty="0"/>
                  <a:t>≠0 for </a:t>
                </a:r>
                <a:r>
                  <a:rPr lang="en-US" dirty="0" err="1"/>
                  <a:t>i</a:t>
                </a:r>
                <a:r>
                  <a:rPr lang="en-US" dirty="0"/>
                  <a:t>=1,2,...,n, we obtain the following</a:t>
                </a:r>
              </a:p>
              <a:p>
                <a:pPr marL="0" indent="0">
                  <a:buNone/>
                </a:pPr>
                <a:r>
                  <a:rPr lang="en-US" dirty="0"/>
                  <a:t>general formula for the x-intercepts of the corresponding </a:t>
                </a:r>
              </a:p>
              <a:p>
                <a:pPr marL="0" indent="0">
                  <a:buNone/>
                </a:pPr>
                <a:r>
                  <a:rPr lang="en-US" dirty="0"/>
                  <a:t>tangent lines as approximations to α:</a:t>
                </a:r>
              </a:p>
              <a:p>
                <a:pPr marL="0" indent="0">
                  <a:buNone/>
                </a:pPr>
                <a:r>
                  <a:rPr lang="en-US" dirty="0"/>
                  <a:t>(5)</a:t>
                </a:r>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xfrm>
                <a:off x="144886" y="54070"/>
                <a:ext cx="11751631" cy="5939226"/>
              </a:xfrm>
              <a:blipFill>
                <a:blip r:embed="rId2"/>
                <a:stretch>
                  <a:fillRect l="-571" t="-1129" r="-259"/>
                </a:stretch>
              </a:blipFill>
            </p:spPr>
            <p:txBody>
              <a:bodyPr/>
              <a:lstStyle/>
              <a:p>
                <a:r>
                  <a:rPr lang="en-US">
                    <a:noFill/>
                  </a:rPr>
                  <a:t> </a:t>
                </a:r>
              </a:p>
            </p:txBody>
          </p:sp>
        </mc:Fallback>
      </mc:AlternateContent>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326" y="432485"/>
            <a:ext cx="4413585" cy="670757"/>
          </a:xfrm>
          <a:prstGeom prst="rect">
            <a:avLst/>
          </a:prstGeom>
        </p:spPr>
      </p:pic>
      <p:pic>
        <p:nvPicPr>
          <p:cNvPr id="5" name="صورة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6703" y="1751813"/>
            <a:ext cx="3125539" cy="1197637"/>
          </a:xfrm>
          <a:prstGeom prst="rect">
            <a:avLst/>
          </a:prstGeom>
        </p:spPr>
      </p:pic>
      <p:pic>
        <p:nvPicPr>
          <p:cNvPr id="6" name="صورة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132" y="5337167"/>
            <a:ext cx="3071241" cy="1312258"/>
          </a:xfrm>
          <a:prstGeom prst="rect">
            <a:avLst/>
          </a:prstGeom>
        </p:spPr>
      </p:pic>
      <p:pic>
        <p:nvPicPr>
          <p:cNvPr id="7" name="صورة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1043" y="2066606"/>
            <a:ext cx="4926812" cy="3688150"/>
          </a:xfrm>
          <a:prstGeom prst="rect">
            <a:avLst/>
          </a:prstGeom>
        </p:spPr>
      </p:pic>
    </p:spTree>
    <p:extLst>
      <p:ext uri="{BB962C8B-B14F-4D97-AF65-F5344CB8AC3E}">
        <p14:creationId xmlns:p14="http://schemas.microsoft.com/office/powerpoint/2010/main" val="342732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p:txBody>
              <a:bodyPr/>
              <a:lstStyle/>
              <a:p>
                <a:pPr algn="ctr"/>
                <a:r>
                  <a:rPr lang="en-US" sz="2400" dirty="0"/>
                  <a:t>One advantage of Newton's Method is that the sequence of approximations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𝑛</m:t>
                        </m:r>
                      </m:sub>
                    </m:sSub>
                  </m:oMath>
                </a14:m>
                <a:r>
                  <a:rPr lang="en-US" sz="2400" dirty="0"/>
                  <a:t>} tend to converge much more quickly towards the root α. The major disadvantage of Newton's Method is that the sequence of approximations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𝑛</m:t>
                        </m:r>
                      </m:sub>
                    </m:sSub>
                  </m:oMath>
                </a14:m>
                <a:r>
                  <a:rPr lang="en-US" sz="2400" dirty="0"/>
                  <a:t>} may not converge to α if we do not choose an initial approximation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b="0" i="1" dirty="0" smtClean="0">
                            <a:latin typeface="Cambria Math" panose="02040503050406030204" pitchFamily="18" charset="0"/>
                          </a:rPr>
                          <m:t>0</m:t>
                        </m:r>
                      </m:sub>
                    </m:sSub>
                  </m:oMath>
                </a14:m>
                <a:r>
                  <a:rPr lang="en-US" sz="2400" dirty="0"/>
                  <a:t> that is sufficiently close to α. </a:t>
                </a:r>
              </a:p>
              <a:p>
                <a:endParaRPr lang="en-US" dirty="0"/>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blipFill>
                <a:blip r:embed="rId2"/>
                <a:stretch>
                  <a:fillRect t="-2256" r="-1394"/>
                </a:stretch>
              </a:blipFill>
            </p:spPr>
            <p:txBody>
              <a:bodyPr/>
              <a:lstStyle/>
              <a:p>
                <a:r>
                  <a:rPr lang="en-US">
                    <a:noFill/>
                  </a:rPr>
                  <a:t> </a:t>
                </a:r>
              </a:p>
            </p:txBody>
          </p:sp>
        </mc:Fallback>
      </mc:AlternateContent>
    </p:spTree>
    <p:extLst>
      <p:ext uri="{BB962C8B-B14F-4D97-AF65-F5344CB8AC3E}">
        <p14:creationId xmlns:p14="http://schemas.microsoft.com/office/powerpoint/2010/main" val="117938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solidFill>
                  <a:schemeClr val="accent2"/>
                </a:solidFill>
              </a:rPr>
              <a:t>Error analysis</a:t>
            </a:r>
          </a:p>
        </p:txBody>
      </p:sp>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p:txBody>
              <a:bodyPr/>
              <a:lstStyle/>
              <a:p>
                <a:r>
                  <a:rPr lang="en-US" dirty="0"/>
                  <a:t>if f is a differentiable function that contains the root α, and x0 is an approximation of α, then we can obtain a sequence of approximations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oMath>
                </a14:m>
                <a:r>
                  <a:rPr lang="en-US" dirty="0"/>
                  <a:t>+1}={</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oMath>
                </a14:m>
                <a:r>
                  <a:rPr lang="en-US" dirty="0"/>
                  <a:t>+1=</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oMath>
                </a14:m>
                <a:r>
                  <a:rPr lang="en-US" dirty="0"/>
                  <a:t>−</a:t>
                </a:r>
                <a14:m>
                  <m:oMath xmlns:m="http://schemas.openxmlformats.org/officeDocument/2006/math">
                    <m:f>
                      <m:fPr>
                        <m:ctrlPr>
                          <a:rPr lang="en-US" b="0" i="1" dirty="0" smtClean="0">
                            <a:latin typeface="Cambria Math" panose="02040503050406030204" pitchFamily="18" charset="0"/>
                          </a:rPr>
                        </m:ctrlPr>
                      </m:fPr>
                      <m:num>
                        <m:r>
                          <a:rPr lang="en-US" i="1" dirty="0">
                            <a:latin typeface="Cambria Math" panose="02040503050406030204" pitchFamily="18" charset="0"/>
                          </a:rPr>
                          <m:t>𝑓</m:t>
                        </m:r>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r>
                          <a:rPr lang="en-US" b="0" i="1" dirty="0" smtClean="0">
                            <a:latin typeface="Cambria Math" panose="02040503050406030204" pitchFamily="18" charset="0"/>
                          </a:rPr>
                          <m:t>)</m:t>
                        </m:r>
                      </m:num>
                      <m:den>
                        <m:r>
                          <a:rPr lang="en-US" i="1" dirty="0">
                            <a:latin typeface="Cambria Math" panose="02040503050406030204" pitchFamily="18" charset="0"/>
                          </a:rPr>
                          <m:t>𝑓</m:t>
                        </m:r>
                        <m:r>
                          <a:rPr lang="en-US" b="0" i="1" dirty="0" smtClean="0">
                            <a:latin typeface="Cambria Math" panose="02040503050406030204" pitchFamily="18" charset="0"/>
                          </a:rPr>
                          <m:t>′</m:t>
                        </m:r>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r>
                          <a:rPr lang="en-US" i="1" dirty="0">
                            <a:latin typeface="Cambria Math" panose="02040503050406030204" pitchFamily="18" charset="0"/>
                          </a:rPr>
                          <m:t>)</m:t>
                        </m:r>
                      </m:den>
                    </m:f>
                  </m:oMath>
                </a14:m>
                <a:r>
                  <a:rPr lang="en-US" dirty="0"/>
                  <a:t>} for n≥0 that may or may not converge to α. If our initial approximation x0 is too far away from α, then this sequence may not converge to α. We will now look at what must hold so that the error between our approximations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oMath>
                </a14:m>
                <a:r>
                  <a:rPr lang="en-US" dirty="0"/>
                  <a:t> and α converge to 0 so that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oMath>
                </a14:m>
                <a:r>
                  <a:rPr lang="en-US" dirty="0"/>
                  <a:t>} converges to α.</a:t>
                </a:r>
              </a:p>
              <a:p>
                <a:endParaRPr lang="en-US" dirty="0"/>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blipFill>
                <a:blip r:embed="rId2"/>
                <a:stretch>
                  <a:fillRect l="-303" t="-1654" r="-788"/>
                </a:stretch>
              </a:blipFill>
            </p:spPr>
            <p:txBody>
              <a:bodyPr/>
              <a:lstStyle/>
              <a:p>
                <a:r>
                  <a:rPr lang="en-US">
                    <a:noFill/>
                  </a:rPr>
                  <a:t> </a:t>
                </a:r>
              </a:p>
            </p:txBody>
          </p:sp>
        </mc:Fallback>
      </mc:AlternateContent>
    </p:spTree>
    <p:extLst>
      <p:ext uri="{BB962C8B-B14F-4D97-AF65-F5344CB8AC3E}">
        <p14:creationId xmlns:p14="http://schemas.microsoft.com/office/powerpoint/2010/main" val="2838040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a:xfrm>
                <a:off x="195203" y="213095"/>
                <a:ext cx="11523031" cy="7112044"/>
              </a:xfrm>
            </p:spPr>
            <p:txBody>
              <a:bodyPr>
                <a:noAutofit/>
              </a:bodyPr>
              <a:lstStyle/>
              <a:p>
                <a:r>
                  <a:rPr lang="en-US" dirty="0"/>
                  <a:t>Consider the interval [</a:t>
                </a:r>
                <a:r>
                  <a:rPr lang="en-US" dirty="0" err="1"/>
                  <a:t>a,b</a:t>
                </a:r>
                <a:r>
                  <a:rPr lang="en-US" dirty="0"/>
                  <a:t>] and suppose that there exists a root α∈(</a:t>
                </a:r>
                <a:r>
                  <a:rPr lang="en-US" dirty="0" err="1"/>
                  <a:t>a,b</a:t>
                </a:r>
                <a:r>
                  <a:rPr lang="en-US" dirty="0"/>
                  <a:t>) (</a:t>
                </a:r>
                <a14:m>
                  <m:oMath xmlns:m="http://schemas.openxmlformats.org/officeDocument/2006/math">
                    <m:r>
                      <a:rPr lang="en-US" i="1" dirty="0">
                        <a:latin typeface="Cambria Math" panose="02040503050406030204" pitchFamily="18" charset="0"/>
                      </a:rPr>
                      <m:t>𝑓</m:t>
                    </m:r>
                  </m:oMath>
                </a14:m>
                <a:r>
                  <a:rPr lang="en-US" dirty="0"/>
                  <a:t>(α)=0). Assume that both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oMath>
                </a14:m>
                <a:r>
                  <a:rPr lang="en-US" dirty="0"/>
                  <a:t> and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oMath>
                </a14:m>
                <a:r>
                  <a:rPr lang="en-US" dirty="0"/>
                  <a:t> are continuous functions and that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oMath>
                </a14:m>
                <a:r>
                  <a:rPr lang="en-US" dirty="0"/>
                  <a:t>(α)≠0 (that is the slope of the tangent line at (α, </a:t>
                </a:r>
                <a14:m>
                  <m:oMath xmlns:m="http://schemas.openxmlformats.org/officeDocument/2006/math">
                    <m:r>
                      <a:rPr lang="en-US" i="1" dirty="0">
                        <a:latin typeface="Cambria Math" panose="02040503050406030204" pitchFamily="18" charset="0"/>
                      </a:rPr>
                      <m:t>𝑓</m:t>
                    </m:r>
                  </m:oMath>
                </a14:m>
                <a:r>
                  <a:rPr lang="en-US" dirty="0"/>
                  <a:t>(α)) is not 0 and hence is not a horizontal line). Using Taylor's Theorem we have that for some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𝑛</m:t>
                        </m:r>
                      </m:sub>
                    </m:sSub>
                  </m:oMath>
                </a14:m>
                <a:r>
                  <a:rPr lang="en-US" dirty="0"/>
                  <a:t> between α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oMath>
                </a14:m>
                <a:r>
                  <a:rPr lang="en-US" dirty="0"/>
                  <a:t> that:</a:t>
                </a:r>
              </a:p>
              <a:p>
                <a:pPr marL="0" indent="0">
                  <a:buNone/>
                </a:pPr>
                <a:endParaRPr lang="en-US" dirty="0"/>
              </a:p>
              <a:p>
                <a:pPr marL="0" indent="0">
                  <a:buNone/>
                </a:pPr>
                <a:r>
                  <a:rPr lang="en-US" dirty="0"/>
                  <a:t>(1)</a:t>
                </a:r>
              </a:p>
              <a:p>
                <a:pPr marL="0" indent="0">
                  <a:buNone/>
                </a:pPr>
                <a:endParaRPr lang="en-US" dirty="0"/>
              </a:p>
              <a:p>
                <a:r>
                  <a:rPr lang="en-US" dirty="0"/>
                  <a:t>If we divide both sides of the equation by f′(</a:t>
                </a:r>
                <a:r>
                  <a:rPr lang="en-US" dirty="0" err="1"/>
                  <a:t>xn</a:t>
                </a:r>
                <a:r>
                  <a:rPr lang="en-US" dirty="0"/>
                  <a:t>) we get that:</a:t>
                </a:r>
              </a:p>
              <a:p>
                <a:pPr marL="0" indent="0">
                  <a:buNone/>
                </a:pPr>
                <a:r>
                  <a:rPr lang="en-US" dirty="0"/>
                  <a:t>(2)</a:t>
                </a:r>
              </a:p>
              <a:p>
                <a:endParaRPr lang="en-US" dirty="0"/>
              </a:p>
              <a:p>
                <a:r>
                  <a:rPr lang="en-US" dirty="0"/>
                  <a:t>Now since                            then by rearranging these terms we get that                              , and substituting this into the equation above and isolating for α−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i="1" dirty="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r>
                      <a:rPr lang="en-US" i="1" dirty="0">
                        <a:latin typeface="Cambria Math" panose="02040503050406030204" pitchFamily="18" charset="0"/>
                      </a:rPr>
                      <m:t> </m:t>
                    </m:r>
                  </m:oMath>
                </a14:m>
                <a:r>
                  <a:rPr lang="en-US" dirty="0"/>
                  <a:t> we get:</a:t>
                </a:r>
              </a:p>
              <a:p>
                <a:pPr marL="0" indent="0">
                  <a:buNone/>
                </a:pPr>
                <a:endParaRPr lang="en-US" dirty="0"/>
              </a:p>
              <a:p>
                <a:pPr marL="0" indent="0">
                  <a:buNone/>
                </a:pPr>
                <a:r>
                  <a:rPr lang="en-US" dirty="0"/>
                  <a:t>(3)</a:t>
                </a:r>
              </a:p>
              <a:p>
                <a:pPr marL="0" indent="0">
                  <a:buNone/>
                </a:pPr>
                <a:endParaRPr lang="en-US" dirty="0"/>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xfrm>
                <a:off x="195203" y="213095"/>
                <a:ext cx="11523031" cy="7112044"/>
              </a:xfrm>
              <a:blipFill>
                <a:blip r:embed="rId2"/>
                <a:stretch>
                  <a:fillRect l="-529" t="-1028"/>
                </a:stretch>
              </a:blipFill>
            </p:spPr>
            <p:txBody>
              <a:bodyPr/>
              <a:lstStyle/>
              <a:p>
                <a:r>
                  <a:rPr lang="en-US">
                    <a:noFill/>
                  </a:rPr>
                  <a:t> </a:t>
                </a:r>
              </a:p>
            </p:txBody>
          </p:sp>
        </mc:Fallback>
      </mc:AlternateContent>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1847" y="3926850"/>
            <a:ext cx="1677396" cy="417083"/>
          </a:xfrm>
          <a:prstGeom prst="rect">
            <a:avLst/>
          </a:prstGeom>
        </p:spPr>
      </p:pic>
      <p:pic>
        <p:nvPicPr>
          <p:cNvPr id="4" name="صورة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8781" y="1382621"/>
            <a:ext cx="4989878" cy="1191613"/>
          </a:xfrm>
          <a:prstGeom prst="rect">
            <a:avLst/>
          </a:prstGeom>
        </p:spPr>
      </p:pic>
      <p:pic>
        <p:nvPicPr>
          <p:cNvPr id="5" name="صورة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8781" y="3048221"/>
            <a:ext cx="4109147" cy="878629"/>
          </a:xfrm>
          <a:prstGeom prst="rect">
            <a:avLst/>
          </a:prstGeom>
        </p:spPr>
      </p:pic>
      <p:pic>
        <p:nvPicPr>
          <p:cNvPr id="7" name="صورة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3192" y="3749479"/>
            <a:ext cx="1852712" cy="594454"/>
          </a:xfrm>
          <a:prstGeom prst="rect">
            <a:avLst/>
          </a:prstGeom>
        </p:spPr>
      </p:pic>
      <p:pic>
        <p:nvPicPr>
          <p:cNvPr id="8" name="صورة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72342" y="4746309"/>
            <a:ext cx="4714259" cy="2111691"/>
          </a:xfrm>
          <a:prstGeom prst="rect">
            <a:avLst/>
          </a:prstGeom>
        </p:spPr>
      </p:pic>
    </p:spTree>
    <p:extLst>
      <p:ext uri="{BB962C8B-B14F-4D97-AF65-F5344CB8AC3E}">
        <p14:creationId xmlns:p14="http://schemas.microsoft.com/office/powerpoint/2010/main" val="2793363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1208</TotalTime>
  <Words>857</Words>
  <Application>Microsoft Office PowerPoint</Application>
  <PresentationFormat>شاشة عريضة</PresentationFormat>
  <Paragraphs>226</Paragraphs>
  <Slides>27</Slides>
  <Notes>0</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27</vt:i4>
      </vt:variant>
    </vt:vector>
  </HeadingPairs>
  <TitlesOfParts>
    <vt:vector size="36" baseType="lpstr">
      <vt:lpstr>Calibri</vt:lpstr>
      <vt:lpstr>Cambria Math</vt:lpstr>
      <vt:lpstr>Mangal</vt:lpstr>
      <vt:lpstr>Rockwell</vt:lpstr>
      <vt:lpstr>Rockwell Condensed</vt:lpstr>
      <vt:lpstr>Rockwell Extra Bold</vt:lpstr>
      <vt:lpstr>Times New Roman</vt:lpstr>
      <vt:lpstr>Wingdings</vt:lpstr>
      <vt:lpstr>Wood Type</vt:lpstr>
      <vt:lpstr>Newton’s Method</vt:lpstr>
      <vt:lpstr>history </vt:lpstr>
      <vt:lpstr>technical mathematical discussion  </vt:lpstr>
      <vt:lpstr>عرض تقديمي في PowerPoint</vt:lpstr>
      <vt:lpstr>عرض تقديمي في PowerPoint</vt:lpstr>
      <vt:lpstr>عرض تقديمي في PowerPoint</vt:lpstr>
      <vt:lpstr>عرض تقديمي في PowerPoint</vt:lpstr>
      <vt:lpstr>Error analysis</vt:lpstr>
      <vt:lpstr>عرض تقديمي في PowerPoint</vt:lpstr>
      <vt:lpstr>عرض تقديمي في PowerPoint</vt:lpstr>
      <vt:lpstr>عرض تقديمي في PowerPoint</vt:lpstr>
      <vt:lpstr>Matlab</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EXAMPLES</vt:lpstr>
      <vt:lpstr>Example 1  Using the Newton Method to find a root of x = 2sin x.  </vt:lpstr>
      <vt:lpstr>عرض تقديمي في PowerPoint</vt:lpstr>
      <vt:lpstr>Example 2   Newton’s equation 𝒚𝟑 − 𝟐𝒚 − 𝟓= 0 has a root near y = 2. Starting with  y0 = 2, compute y1, y2, and y3, the next three Newton-Raphson estimates  for the root.   </vt:lpstr>
      <vt:lpstr>Example 3  Using Newton’s Method to find the only real root of the equation cos x = 2x correct to 5 decimal places    </vt:lpstr>
      <vt:lpstr>Example 4  Using Newton’s Method to find the only real root of the equation x = tan x correct to 5 decimal places     </vt:lpstr>
      <vt:lpstr>عرض تقديمي في PowerPoint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Newton’s Method</dc:title>
  <dc:creator>سيما</dc:creator>
  <cp:lastModifiedBy>Kholoud Abdullah</cp:lastModifiedBy>
  <cp:revision>71</cp:revision>
  <dcterms:created xsi:type="dcterms:W3CDTF">2017-05-07T18:54:41Z</dcterms:created>
  <dcterms:modified xsi:type="dcterms:W3CDTF">2017-05-10T16:17:55Z</dcterms:modified>
</cp:coreProperties>
</file>