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5"/>
    <p:restoredTop sz="94567"/>
  </p:normalViewPr>
  <p:slideViewPr>
    <p:cSldViewPr snapToGrid="0" snapToObjects="1">
      <p:cViewPr varScale="1">
        <p:scale>
          <a:sx n="94" d="100"/>
          <a:sy n="94" d="100"/>
        </p:scale>
        <p:origin x="21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32FFB-7FE8-F344-8D0F-A6358C01420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DC371-D5F9-B340-9083-C702C8DD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DC371-D5F9-B340-9083-C702C8DD7F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6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problem: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ordered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necessarily</a:t>
            </a:r>
            <a:r>
              <a:rPr lang="zh-CN" altLang="en-US" dirty="0"/>
              <a:t> </a:t>
            </a:r>
            <a:r>
              <a:rPr lang="en-US" altLang="zh-CN" dirty="0"/>
              <a:t>reflect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purchased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DC371-D5F9-B340-9083-C702C8DD7F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6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exposure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DC371-D5F9-B340-9083-C702C8DD7F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2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DC371-D5F9-B340-9083-C702C8DD7F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6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DC371-D5F9-B340-9083-C702C8DD7F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69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reason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seeing</a:t>
            </a:r>
            <a:r>
              <a:rPr lang="zh-CN" altLang="en-US" dirty="0"/>
              <a:t> </a:t>
            </a:r>
            <a:r>
              <a:rPr lang="en-US" altLang="zh-CN" dirty="0"/>
              <a:t>increased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prepared</a:t>
            </a:r>
            <a:r>
              <a:rPr lang="zh-CN" altLang="en-US" dirty="0"/>
              <a:t> </a:t>
            </a:r>
            <a:r>
              <a:rPr lang="en-US" altLang="zh-CN" dirty="0"/>
              <a:t>food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grocery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shopping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frequent</a:t>
            </a:r>
            <a:r>
              <a:rPr lang="zh-CN" altLang="en-US" dirty="0"/>
              <a:t> </a:t>
            </a:r>
            <a:r>
              <a:rPr lang="en-US" altLang="zh-CN" dirty="0" err="1"/>
              <a:t>Euser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imputation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DC371-D5F9-B340-9083-C702C8DD7F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71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DC371-D5F9-B340-9083-C702C8DD7F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07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DC371-D5F9-B340-9083-C702C8DD7F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1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7924-7D29-2A43-9F20-D7674A0ED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E143D-8401-BB40-AEF9-E63A95F2C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7ED02-6B11-6446-B823-937F9668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78A8-E049-5040-B721-C4A61CEBB50F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2A80F-3B8F-8F45-9B57-32125D85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A41B2-27AC-4340-B80D-2BE4CBDE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6AED-738F-304A-90A6-BF0964FD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4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AF95-8E7F-154D-9B86-EF26BDA9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6EB88-0CDD-2D42-8DEE-1E5AEC04A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A325D-D28B-8041-8CDB-46B9E782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78A8-E049-5040-B721-C4A61CEBB50F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8A106-D017-C043-A35D-662C8CFA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4D4DE-A074-4E46-8EBF-5B8B60C8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6AED-738F-304A-90A6-BF0964FD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7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C0EB7-698C-5A41-A42F-8378791A7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FF9F5-DE49-1540-8242-3DD36AD9F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FB4CD-287F-7A4F-9490-06C16A79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78A8-E049-5040-B721-C4A61CEBB50F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E626F-4298-2441-B8EA-79C1A17E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C3B73-26E6-FE47-B9C7-C136E2A2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6AED-738F-304A-90A6-BF0964FD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9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781F-49F9-8648-958D-BCCAFD08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16EDF-379F-3942-9D01-2158B48FF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9BDEA-1F04-044F-A795-CBFCCC76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78A8-E049-5040-B721-C4A61CEBB50F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7725A-BD2C-D949-BE12-B8A905A1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4D59-8C95-B94C-B26D-3D39F478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6AED-738F-304A-90A6-BF0964FD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8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1F83-332C-064A-AFE9-36B32C80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61EA2-BC1A-AB43-93BA-6B7AA3D1D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B6D93-220D-3741-977C-0CDF98D7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78A8-E049-5040-B721-C4A61CEBB50F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F8436-D96B-B44D-A16C-A1ABAD37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C8497-0F0D-CE46-B07D-B431931E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6AED-738F-304A-90A6-BF0964FD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0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559F-F34D-0C41-BC18-FC9C1F7F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D620B-EAE9-CF4E-9296-A980B26FE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1A268-DF3E-5848-8309-C04744DC0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C1D2A-57D6-6041-8BB1-977483AE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78A8-E049-5040-B721-C4A61CEBB50F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351CB-82BB-6741-AE22-251436C2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D4C67-AD38-544D-B29C-E4967669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6AED-738F-304A-90A6-BF0964FD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3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3E9A-EE2D-DD4A-A2EC-17181706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551D7-3525-AE43-B065-E0EFA17BE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3E775-1296-BD47-AC15-B2457BBD8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3057F-E23E-3944-A2DF-F6F579422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303B0-B5D7-504D-8ADE-A18221940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3B883-72EA-984E-98B7-26CA6CE9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78A8-E049-5040-B721-C4A61CEBB50F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3A3B1-17CF-6B4A-B145-A944CC49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52513-2E73-4048-81D1-8272F030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6AED-738F-304A-90A6-BF0964FD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3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56A9-86C4-AA40-9AF6-C84089B3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7BCEB-EB5A-B24F-9BF8-074CA121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78A8-E049-5040-B721-C4A61CEBB50F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8464C-DFC4-7A44-9315-A754FE7F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06A58-D9B8-9642-9FD2-1CB1F054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6AED-738F-304A-90A6-BF0964FD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7B38D-210D-3042-BECA-517588A0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78A8-E049-5040-B721-C4A61CEBB50F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9EC6B-338A-5840-9167-9B39449D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56691-1404-DD41-AD3E-794A61CC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6AED-738F-304A-90A6-BF0964FD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07FC-E671-7447-B9CC-AD4083F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46525-9DF0-5C48-B7BB-A04405D64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564E0-EAD1-7645-B208-3F3D8574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0B1EE-0405-204F-A489-A5012425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78A8-E049-5040-B721-C4A61CEBB50F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BD87D-9641-6D4A-8AEC-09831980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9F57E-34B4-CA48-88DC-E9971B94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6AED-738F-304A-90A6-BF0964FD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8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87FB-80DC-0346-9E7E-349D989AA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0C5EC-3CFA-4241-BF95-744E68E8A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31873-5E07-1D48-B5AA-089D07777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53A6F-0E82-2E44-98E9-B27080BA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78A8-E049-5040-B721-C4A61CEBB50F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7FE60-7F83-BC44-9A71-437F4371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B35CE-1521-2349-A6CD-140F730D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6AED-738F-304A-90A6-BF0964FD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4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D3739-D391-5341-AFFF-6610A17D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E6717-21A2-F24F-89F3-0879FE74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CB2F2-A1BD-B245-8DDE-2F921FCE6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78A8-E049-5040-B721-C4A61CEBB50F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60721-2382-6F48-BCAE-DB5BBE830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5B9EC-CA4F-8B42-883D-8385841C7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26AED-738F-304A-90A6-BF0964FD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9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4F17-7F7E-AB40-B4AC-B6784B6E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E-commerce</a:t>
            </a:r>
            <a:r>
              <a:rPr lang="zh-CN" altLang="en-US" dirty="0"/>
              <a:t> </a:t>
            </a:r>
            <a:r>
              <a:rPr lang="en-US" altLang="zh-CN" dirty="0"/>
              <a:t>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D049B-B1D6-0342-A45B-D71282AB7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Feb/01/21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Feb/21/21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08889-7A7F-0842-9EAA-DFEBD4345182}"/>
              </a:ext>
            </a:extLst>
          </p:cNvPr>
          <p:cNvSpPr txBox="1"/>
          <p:nvPr/>
        </p:nvSpPr>
        <p:spPr>
          <a:xfrm>
            <a:off x="1683026" y="4426545"/>
            <a:ext cx="7323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Goal: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adoption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shopping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Classify</a:t>
            </a:r>
            <a:r>
              <a:rPr lang="zh-CN" altLang="en-US" dirty="0"/>
              <a:t> </a:t>
            </a:r>
            <a:r>
              <a:rPr lang="en-US" altLang="zh-CN" dirty="0"/>
              <a:t>E-commerce</a:t>
            </a:r>
            <a:r>
              <a:rPr lang="zh-CN" altLang="en-US" dirty="0"/>
              <a:t> </a:t>
            </a:r>
            <a:r>
              <a:rPr lang="en-US" altLang="zh-CN" dirty="0"/>
              <a:t>style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shopping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Explore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dynamic</a:t>
            </a:r>
            <a:r>
              <a:rPr lang="zh-CN" altLang="en-US" dirty="0"/>
              <a:t> 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E-commerce</a:t>
            </a:r>
            <a:r>
              <a:rPr lang="zh-CN" altLang="en-US" dirty="0"/>
              <a:t> </a:t>
            </a:r>
            <a:r>
              <a:rPr lang="en-US" altLang="zh-CN" dirty="0"/>
              <a:t>style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pandemic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072E-9754-F540-AAA8-32EAB52C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Dynamic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E-Commerce</a:t>
            </a:r>
            <a:r>
              <a:rPr lang="zh-CN" altLang="en-US" sz="3600" dirty="0"/>
              <a:t> </a:t>
            </a:r>
            <a:r>
              <a:rPr lang="en-US" altLang="zh-CN" sz="3600" dirty="0"/>
              <a:t>style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526790-CAB8-7847-BEB9-8C043FC97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600" y="1864691"/>
            <a:ext cx="4724400" cy="1803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D3785E-3F35-F045-9CFD-21048166A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036861"/>
            <a:ext cx="6057900" cy="1803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D2790B-D853-F340-A921-CC5556AAA230}"/>
              </a:ext>
            </a:extLst>
          </p:cNvPr>
          <p:cNvSpPr txBox="1"/>
          <p:nvPr/>
        </p:nvSpPr>
        <p:spPr>
          <a:xfrm>
            <a:off x="7751929" y="4353635"/>
            <a:ext cx="3234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 err="1"/>
              <a:t>freq</a:t>
            </a:r>
            <a:r>
              <a:rPr lang="zh-CN" altLang="en-US" dirty="0"/>
              <a:t> </a:t>
            </a:r>
            <a:r>
              <a:rPr lang="en-US" altLang="zh-CN" dirty="0" err="1"/>
              <a:t>Euser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resort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Eprefood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egrocery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pandemic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4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B353-5842-D240-9F9C-77023990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Feb/2019-Feb/2020</a:t>
            </a:r>
            <a:r>
              <a:rPr lang="zh-CN" altLang="en-US" sz="3600" dirty="0"/>
              <a:t> </a:t>
            </a:r>
            <a:r>
              <a:rPr lang="en-US" altLang="zh-CN" sz="3600" dirty="0"/>
              <a:t>E-commerce</a:t>
            </a:r>
            <a:r>
              <a:rPr lang="zh-CN" altLang="en-US" sz="3600" dirty="0"/>
              <a:t> </a:t>
            </a:r>
            <a:r>
              <a:rPr lang="en-US" altLang="zh-CN" sz="3600" dirty="0"/>
              <a:t>style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332EA-B3EA-6B41-9AB5-9BDD8DA4E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Features:</a:t>
            </a:r>
            <a:r>
              <a:rPr lang="zh-CN" altLang="en-US" sz="2400" dirty="0"/>
              <a:t> </a:t>
            </a:r>
            <a:r>
              <a:rPr lang="en-US" altLang="zh-CN" sz="2400" dirty="0"/>
              <a:t>online</a:t>
            </a:r>
            <a:r>
              <a:rPr lang="zh-CN" altLang="en-US" sz="2400" dirty="0"/>
              <a:t> </a:t>
            </a:r>
            <a:r>
              <a:rPr lang="en-US" altLang="zh-CN" sz="2400" dirty="0"/>
              <a:t>shopping</a:t>
            </a:r>
            <a:r>
              <a:rPr lang="zh-CN" altLang="en-US" sz="2400" dirty="0"/>
              <a:t> </a:t>
            </a:r>
            <a:r>
              <a:rPr lang="en-US" altLang="zh-CN" sz="2400" dirty="0"/>
              <a:t>frequency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8</a:t>
            </a:r>
            <a:r>
              <a:rPr lang="zh-CN" altLang="en-US" sz="2400" dirty="0"/>
              <a:t> </a:t>
            </a:r>
            <a:r>
              <a:rPr lang="en-US" altLang="zh-CN" sz="2400" dirty="0"/>
              <a:t>categories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items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cleaning:</a:t>
            </a:r>
            <a:r>
              <a:rPr lang="zh-CN" altLang="en-US" sz="2400" dirty="0"/>
              <a:t> </a:t>
            </a:r>
            <a:r>
              <a:rPr lang="en-US" altLang="zh-CN" sz="2400" dirty="0"/>
              <a:t>Exclude</a:t>
            </a:r>
            <a:r>
              <a:rPr lang="zh-CN" altLang="en-US" sz="2400" dirty="0"/>
              <a:t> </a:t>
            </a:r>
            <a:r>
              <a:rPr lang="en-US" altLang="zh-CN" sz="2400" dirty="0"/>
              <a:t>records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least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‘No</a:t>
            </a:r>
            <a:r>
              <a:rPr lang="zh-CN" altLang="en-US" sz="2400" dirty="0"/>
              <a:t> </a:t>
            </a:r>
            <a:r>
              <a:rPr lang="en-US" altLang="zh-CN" sz="2400" dirty="0"/>
              <a:t>response’</a:t>
            </a:r>
            <a:r>
              <a:rPr lang="zh-CN" altLang="en-US" sz="2400" dirty="0"/>
              <a:t> </a:t>
            </a:r>
            <a:r>
              <a:rPr lang="en-US" altLang="zh-CN" sz="2400" dirty="0"/>
              <a:t>(327</a:t>
            </a:r>
            <a:r>
              <a:rPr lang="zh-CN" altLang="en-US" sz="2400" dirty="0"/>
              <a:t> </a:t>
            </a:r>
            <a:r>
              <a:rPr lang="en-US" altLang="zh-CN" sz="2400" dirty="0"/>
              <a:t>-&gt;</a:t>
            </a:r>
            <a:r>
              <a:rPr lang="zh-CN" altLang="en-US" sz="2400" dirty="0"/>
              <a:t> </a:t>
            </a:r>
            <a:r>
              <a:rPr lang="en-US" altLang="zh-CN" sz="2400" dirty="0"/>
              <a:t>276)</a:t>
            </a:r>
          </a:p>
          <a:p>
            <a:r>
              <a:rPr lang="en-US" altLang="zh-CN" sz="2400" dirty="0"/>
              <a:t>Method:</a:t>
            </a:r>
            <a:r>
              <a:rPr lang="zh-CN" altLang="en-US" sz="2400" dirty="0"/>
              <a:t> </a:t>
            </a:r>
            <a:r>
              <a:rPr lang="en-US" altLang="zh-CN" sz="2400" dirty="0"/>
              <a:t>K-means</a:t>
            </a:r>
            <a:r>
              <a:rPr lang="zh-CN" altLang="en-US" sz="2400" dirty="0"/>
              <a:t> </a:t>
            </a:r>
            <a:r>
              <a:rPr lang="en-US" altLang="zh-CN" sz="2400" dirty="0"/>
              <a:t>(Elbow</a:t>
            </a:r>
            <a:r>
              <a:rPr lang="zh-CN" altLang="en-US" sz="2400" dirty="0"/>
              <a:t> </a:t>
            </a:r>
            <a:r>
              <a:rPr lang="en-US" altLang="zh-CN" sz="2400" dirty="0"/>
              <a:t>method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choosing</a:t>
            </a:r>
            <a:r>
              <a:rPr lang="zh-CN" altLang="en-US" sz="2400" dirty="0"/>
              <a:t> </a:t>
            </a:r>
            <a:r>
              <a:rPr lang="en-US" altLang="zh-CN" sz="2400" dirty="0"/>
              <a:t>K</a:t>
            </a:r>
            <a:r>
              <a:rPr lang="zh-CN" altLang="en-US" sz="2400" dirty="0"/>
              <a:t> </a:t>
            </a:r>
            <a:r>
              <a:rPr lang="en-US" altLang="zh-CN" sz="2400" dirty="0"/>
              <a:t>w/</a:t>
            </a:r>
            <a:r>
              <a:rPr lang="zh-CN" altLang="en-US" sz="2400" dirty="0"/>
              <a:t> </a:t>
            </a:r>
            <a:r>
              <a:rPr lang="en-US" altLang="zh-CN" sz="2400" dirty="0"/>
              <a:t>criteria:</a:t>
            </a:r>
            <a:r>
              <a:rPr lang="zh-CN" altLang="en-US" sz="2400" dirty="0"/>
              <a:t> </a:t>
            </a:r>
            <a:r>
              <a:rPr lang="en-US" altLang="zh-CN" sz="2400" dirty="0"/>
              <a:t>sum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distance</a:t>
            </a:r>
            <a:r>
              <a:rPr lang="zh-CN" altLang="en-US" sz="2400" dirty="0"/>
              <a:t> </a:t>
            </a:r>
            <a:r>
              <a:rPr lang="en-US" altLang="zh-CN" sz="2400" dirty="0"/>
              <a:t>squared)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5AD04-1A0F-2F46-B52B-5D3895567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45" y="2342544"/>
            <a:ext cx="4695686" cy="20764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F5272E-4AAA-2142-A70E-66F6BF170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01" y="2221912"/>
            <a:ext cx="5333751" cy="231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7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250A-F1AB-2840-8188-056B4AA6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Three</a:t>
            </a:r>
            <a:r>
              <a:rPr lang="zh-CN" altLang="en-US" sz="3600" dirty="0"/>
              <a:t> </a:t>
            </a:r>
            <a:r>
              <a:rPr lang="en-US" altLang="zh-CN" sz="3600" dirty="0"/>
              <a:t>Groups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E-style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013FAF-5C51-6F47-AAD5-976B53275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8523" y="662609"/>
            <a:ext cx="5107213" cy="326911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4C85B9-808A-B341-B396-D247FAFB6BA9}"/>
              </a:ext>
            </a:extLst>
          </p:cNvPr>
          <p:cNvSpPr txBox="1"/>
          <p:nvPr/>
        </p:nvSpPr>
        <p:spPr>
          <a:xfrm>
            <a:off x="838201" y="1685098"/>
            <a:ext cx="539032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Frequent</a:t>
            </a:r>
            <a:r>
              <a:rPr lang="zh-CN" altLang="en-US" sz="2400" dirty="0"/>
              <a:t> </a:t>
            </a:r>
            <a:r>
              <a:rPr lang="en-US" altLang="zh-CN" sz="2400" dirty="0"/>
              <a:t>E-commerce</a:t>
            </a:r>
            <a:r>
              <a:rPr lang="zh-CN" altLang="en-US" sz="2400" dirty="0"/>
              <a:t> </a:t>
            </a:r>
            <a:r>
              <a:rPr lang="en-US" altLang="zh-CN" sz="2400" dirty="0"/>
              <a:t>User</a:t>
            </a:r>
            <a:r>
              <a:rPr lang="zh-CN" altLang="en-US" sz="2400" dirty="0"/>
              <a:t> </a:t>
            </a:r>
            <a:r>
              <a:rPr lang="en-US" altLang="zh-CN" sz="2400" dirty="0"/>
              <a:t>(57):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Do</a:t>
            </a:r>
            <a:r>
              <a:rPr lang="zh-CN" altLang="en-US" sz="2000" dirty="0"/>
              <a:t> </a:t>
            </a:r>
            <a:r>
              <a:rPr lang="en-US" altLang="zh-CN" sz="2000" dirty="0"/>
              <a:t>online</a:t>
            </a:r>
            <a:r>
              <a:rPr lang="zh-CN" altLang="en-US" sz="2000" dirty="0"/>
              <a:t> </a:t>
            </a:r>
            <a:r>
              <a:rPr lang="en-US" altLang="zh-CN" sz="2000" dirty="0"/>
              <a:t>purchase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categories</a:t>
            </a:r>
            <a:r>
              <a:rPr lang="zh-CN" altLang="en-US" sz="2000" dirty="0"/>
              <a:t> </a:t>
            </a:r>
            <a:r>
              <a:rPr lang="en-US" altLang="zh-CN" sz="2000" dirty="0"/>
              <a:t>at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certain</a:t>
            </a:r>
            <a:r>
              <a:rPr lang="zh-CN" altLang="en-US" sz="2000" dirty="0"/>
              <a:t> </a:t>
            </a:r>
            <a:r>
              <a:rPr lang="en-US" altLang="zh-CN" sz="2000" dirty="0"/>
              <a:t>frequency,</a:t>
            </a:r>
            <a:r>
              <a:rPr lang="zh-CN" altLang="en-US" sz="2000" dirty="0"/>
              <a:t> </a:t>
            </a:r>
            <a:r>
              <a:rPr lang="en-US" altLang="zh-CN" sz="2000" dirty="0"/>
              <a:t>buy</a:t>
            </a:r>
            <a:r>
              <a:rPr lang="zh-CN" altLang="en-US" sz="2000" dirty="0"/>
              <a:t> </a:t>
            </a:r>
            <a:r>
              <a:rPr lang="en-US" altLang="zh-CN" sz="2000" dirty="0"/>
              <a:t>prepared</a:t>
            </a:r>
            <a:r>
              <a:rPr lang="zh-CN" altLang="en-US" sz="2000" dirty="0"/>
              <a:t> </a:t>
            </a:r>
            <a:r>
              <a:rPr lang="en-US" altLang="zh-CN" sz="2000" dirty="0"/>
              <a:t>food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grocery</a:t>
            </a:r>
            <a:r>
              <a:rPr lang="zh-CN" altLang="en-US" sz="2000" dirty="0"/>
              <a:t> </a:t>
            </a:r>
            <a:r>
              <a:rPr lang="en-US" altLang="zh-CN" sz="2000" dirty="0"/>
              <a:t>online</a:t>
            </a:r>
            <a:r>
              <a:rPr lang="zh-CN" altLang="en-US" sz="2000" dirty="0"/>
              <a:t> </a:t>
            </a:r>
            <a:r>
              <a:rPr lang="en-US" altLang="zh-CN" sz="2000" dirty="0"/>
              <a:t>about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time</a:t>
            </a:r>
            <a:r>
              <a:rPr lang="zh-CN" altLang="en-US" sz="2000" dirty="0"/>
              <a:t> </a:t>
            </a:r>
            <a:r>
              <a:rPr lang="en-US" altLang="zh-CN" sz="2000" dirty="0"/>
              <a:t>per</a:t>
            </a:r>
            <a:r>
              <a:rPr lang="zh-CN" altLang="en-US" sz="2000" dirty="0"/>
              <a:t> </a:t>
            </a:r>
            <a:r>
              <a:rPr lang="en-US" altLang="zh-CN" sz="2000" dirty="0"/>
              <a:t>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Frequent</a:t>
            </a:r>
            <a:r>
              <a:rPr lang="zh-CN" altLang="en-US" sz="2400" dirty="0"/>
              <a:t> </a:t>
            </a:r>
            <a:r>
              <a:rPr lang="en-US" altLang="zh-CN" sz="2400" dirty="0" err="1"/>
              <a:t>Eprefood</a:t>
            </a:r>
            <a:r>
              <a:rPr lang="zh-CN" altLang="en-US" sz="2400" dirty="0"/>
              <a:t> </a:t>
            </a:r>
            <a:r>
              <a:rPr lang="en-US" altLang="zh-CN" sz="2400" dirty="0"/>
              <a:t>User</a:t>
            </a:r>
            <a:r>
              <a:rPr lang="zh-CN" altLang="en-US" sz="2400" dirty="0"/>
              <a:t> </a:t>
            </a:r>
            <a:r>
              <a:rPr lang="en-US" altLang="zh-CN" sz="2400" dirty="0"/>
              <a:t>(58):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Order</a:t>
            </a:r>
            <a:r>
              <a:rPr lang="zh-CN" altLang="en-US" sz="2000" dirty="0"/>
              <a:t> </a:t>
            </a:r>
            <a:r>
              <a:rPr lang="en-US" altLang="zh-CN" sz="2000" dirty="0"/>
              <a:t>prepared</a:t>
            </a:r>
            <a:r>
              <a:rPr lang="zh-CN" altLang="en-US" sz="2000" dirty="0"/>
              <a:t> </a:t>
            </a:r>
            <a:r>
              <a:rPr lang="en-US" altLang="zh-CN" sz="2000" dirty="0"/>
              <a:t>food</a:t>
            </a:r>
            <a:r>
              <a:rPr lang="zh-CN" altLang="en-US" sz="2000" dirty="0"/>
              <a:t> </a:t>
            </a:r>
            <a:r>
              <a:rPr lang="en-US" altLang="zh-CN" sz="2000" dirty="0"/>
              <a:t>online</a:t>
            </a:r>
            <a:r>
              <a:rPr lang="zh-CN" altLang="en-US" sz="2000" dirty="0"/>
              <a:t> </a:t>
            </a:r>
            <a:r>
              <a:rPr lang="en-US" altLang="zh-CN" sz="2000" dirty="0"/>
              <a:t>frequently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Infrequent</a:t>
            </a:r>
            <a:r>
              <a:rPr lang="zh-CN" altLang="en-US" sz="2400" dirty="0"/>
              <a:t> </a:t>
            </a:r>
            <a:r>
              <a:rPr lang="en-US" altLang="zh-CN" sz="2400" dirty="0"/>
              <a:t>E-user</a:t>
            </a:r>
            <a:r>
              <a:rPr lang="zh-CN" altLang="en-US" sz="2400" dirty="0"/>
              <a:t> </a:t>
            </a:r>
            <a:r>
              <a:rPr lang="en-US" altLang="zh-CN" sz="2400" dirty="0"/>
              <a:t>(161):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didn’t</a:t>
            </a:r>
            <a:r>
              <a:rPr lang="zh-CN" altLang="en-US" sz="2000" dirty="0"/>
              <a:t> </a:t>
            </a:r>
            <a:r>
              <a:rPr lang="en-US" altLang="zh-CN" sz="2000" dirty="0"/>
              <a:t>do</a:t>
            </a:r>
            <a:r>
              <a:rPr lang="zh-CN" altLang="en-US" sz="2000" dirty="0"/>
              <a:t> </a:t>
            </a:r>
            <a:r>
              <a:rPr lang="en-US" altLang="zh-CN" sz="2000" dirty="0"/>
              <a:t>online</a:t>
            </a:r>
            <a:r>
              <a:rPr lang="zh-CN" altLang="en-US" sz="2000" dirty="0"/>
              <a:t> </a:t>
            </a:r>
            <a:r>
              <a:rPr lang="en-US" altLang="zh-CN" sz="2000" dirty="0"/>
              <a:t>shopping</a:t>
            </a:r>
            <a:r>
              <a:rPr lang="zh-CN" altLang="en-US" sz="2000" dirty="0"/>
              <a:t> </a:t>
            </a:r>
            <a:r>
              <a:rPr lang="en-US" altLang="zh-CN" sz="2000" dirty="0"/>
              <a:t>much.</a:t>
            </a:r>
            <a:r>
              <a:rPr lang="zh-CN" altLang="en-US" sz="2000" dirty="0"/>
              <a:t> </a:t>
            </a:r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000" dirty="0"/>
              <a:t>online</a:t>
            </a:r>
            <a:r>
              <a:rPr lang="zh-CN" altLang="en-US" sz="2000" dirty="0"/>
              <a:t> </a:t>
            </a:r>
            <a:r>
              <a:rPr lang="en-US" altLang="zh-CN" sz="2000" dirty="0"/>
              <a:t>platform</a:t>
            </a:r>
            <a:r>
              <a:rPr lang="zh-CN" altLang="en-US" sz="2000" dirty="0"/>
              <a:t> </a:t>
            </a:r>
            <a:r>
              <a:rPr lang="en-US" altLang="zh-CN" sz="2000" dirty="0"/>
              <a:t>occasionally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clothing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medication.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AE737F-33B1-C540-9DA9-C9BDA5E7D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029" y="4229203"/>
            <a:ext cx="4695686" cy="207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5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A4A8B7-0E87-1E49-980F-A2011A51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4443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Difference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number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tried</a:t>
            </a:r>
            <a:r>
              <a:rPr lang="zh-CN" altLang="en-US" sz="3600" dirty="0"/>
              <a:t> </a:t>
            </a:r>
            <a:r>
              <a:rPr lang="en-US" altLang="zh-CN" sz="3600" dirty="0"/>
              <a:t>categories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E-commerce</a:t>
            </a:r>
            <a:r>
              <a:rPr lang="zh-CN" altLang="en-US" sz="3600" dirty="0"/>
              <a:t> </a:t>
            </a:r>
            <a:r>
              <a:rPr lang="en-US" altLang="zh-CN" sz="3600" dirty="0"/>
              <a:t>purchase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4F346-EF59-DD4B-8E95-BE61F6455488}"/>
              </a:ext>
            </a:extLst>
          </p:cNvPr>
          <p:cNvSpPr txBox="1"/>
          <p:nvPr/>
        </p:nvSpPr>
        <p:spPr>
          <a:xfrm>
            <a:off x="440636" y="1804368"/>
            <a:ext cx="516503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Freq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Euser</a:t>
            </a:r>
            <a:r>
              <a:rPr lang="zh-CN" altLang="en-US" sz="2000" dirty="0"/>
              <a:t> </a:t>
            </a:r>
            <a:r>
              <a:rPr lang="en-US" altLang="zh-CN" sz="2000" dirty="0"/>
              <a:t>(6.2,</a:t>
            </a:r>
            <a:r>
              <a:rPr lang="zh-CN" altLang="en-US" sz="2000" dirty="0"/>
              <a:t> </a:t>
            </a:r>
            <a:r>
              <a:rPr lang="en-US" altLang="zh-CN" sz="2000" dirty="0"/>
              <a:t>57):</a:t>
            </a:r>
            <a:r>
              <a:rPr lang="zh-CN" altLang="en-US" sz="2000" dirty="0"/>
              <a:t> </a:t>
            </a:r>
            <a:r>
              <a:rPr lang="en-US" altLang="zh-CN" sz="2000" dirty="0"/>
              <a:t>Grocery</a:t>
            </a:r>
            <a:r>
              <a:rPr lang="zh-CN" altLang="en-US" sz="2000" dirty="0"/>
              <a:t> </a:t>
            </a:r>
            <a:r>
              <a:rPr lang="en-US" altLang="zh-CN" sz="2000" dirty="0"/>
              <a:t>(57),</a:t>
            </a:r>
            <a:r>
              <a:rPr lang="zh-CN" altLang="en-US" sz="2000" dirty="0"/>
              <a:t> </a:t>
            </a:r>
            <a:r>
              <a:rPr lang="en-US" altLang="zh-CN" sz="2000" dirty="0"/>
              <a:t>prepared</a:t>
            </a:r>
            <a:r>
              <a:rPr lang="zh-CN" altLang="en-US" sz="2000" dirty="0"/>
              <a:t> </a:t>
            </a:r>
            <a:r>
              <a:rPr lang="en-US" altLang="zh-CN" sz="2000" dirty="0"/>
              <a:t>food,</a:t>
            </a:r>
            <a:r>
              <a:rPr lang="zh-CN" altLang="en-US" sz="2000" dirty="0"/>
              <a:t> </a:t>
            </a:r>
            <a:r>
              <a:rPr lang="en-US" altLang="zh-CN" sz="2000" dirty="0"/>
              <a:t>clothing(54),</a:t>
            </a:r>
            <a:r>
              <a:rPr lang="zh-CN" altLang="en-US" sz="2000" dirty="0"/>
              <a:t> </a:t>
            </a:r>
            <a:r>
              <a:rPr lang="en-US" altLang="zh-CN" sz="2000" dirty="0"/>
              <a:t>paper</a:t>
            </a:r>
            <a:r>
              <a:rPr lang="zh-CN" altLang="en-US" sz="2000" dirty="0"/>
              <a:t> </a:t>
            </a:r>
            <a:r>
              <a:rPr lang="en-US" altLang="zh-CN" sz="2000" dirty="0"/>
              <a:t>cleaning</a:t>
            </a:r>
            <a:r>
              <a:rPr lang="zh-CN" altLang="en-US" sz="2000" dirty="0"/>
              <a:t> </a:t>
            </a:r>
            <a:r>
              <a:rPr lang="en-US" altLang="zh-CN" sz="2000" dirty="0"/>
              <a:t>(53);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Freq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Eprefood</a:t>
            </a:r>
            <a:r>
              <a:rPr lang="zh-CN" altLang="en-US" sz="2000" dirty="0"/>
              <a:t> </a:t>
            </a:r>
            <a:r>
              <a:rPr lang="en-US" altLang="zh-CN" sz="2000" dirty="0"/>
              <a:t>User</a:t>
            </a:r>
            <a:r>
              <a:rPr lang="zh-CN" altLang="en-US" sz="2000" dirty="0"/>
              <a:t> </a:t>
            </a:r>
            <a:r>
              <a:rPr lang="en-US" altLang="zh-CN" sz="2000" dirty="0"/>
              <a:t>(3.8,</a:t>
            </a:r>
            <a:r>
              <a:rPr lang="zh-CN" altLang="en-US" sz="2000" dirty="0"/>
              <a:t> </a:t>
            </a:r>
            <a:r>
              <a:rPr lang="en-US" altLang="zh-CN" sz="2000" dirty="0"/>
              <a:t>58):</a:t>
            </a:r>
            <a:r>
              <a:rPr lang="zh-CN" altLang="en-US" sz="2000" dirty="0"/>
              <a:t> </a:t>
            </a:r>
            <a:r>
              <a:rPr lang="en-US" altLang="zh-CN" sz="2000" dirty="0"/>
              <a:t>prepared</a:t>
            </a:r>
            <a:r>
              <a:rPr lang="zh-CN" altLang="en-US" sz="2000" dirty="0"/>
              <a:t> </a:t>
            </a:r>
            <a:r>
              <a:rPr lang="en-US" altLang="zh-CN" sz="2000" dirty="0"/>
              <a:t>food</a:t>
            </a:r>
            <a:r>
              <a:rPr lang="zh-CN" altLang="en-US" sz="2000" dirty="0"/>
              <a:t> </a:t>
            </a:r>
            <a:r>
              <a:rPr lang="en-US" altLang="zh-CN" sz="2000" dirty="0"/>
              <a:t>(58),</a:t>
            </a:r>
            <a:r>
              <a:rPr lang="zh-CN" altLang="en-US" sz="2000" dirty="0"/>
              <a:t> </a:t>
            </a:r>
            <a:r>
              <a:rPr lang="en-US" altLang="zh-CN" sz="2000" dirty="0"/>
              <a:t>clothing</a:t>
            </a:r>
            <a:r>
              <a:rPr lang="zh-CN" altLang="en-US" sz="2000" dirty="0"/>
              <a:t> </a:t>
            </a:r>
            <a:r>
              <a:rPr lang="en-US" altLang="zh-CN" sz="2000" dirty="0"/>
              <a:t>(48)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Infreq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Euser</a:t>
            </a:r>
            <a:r>
              <a:rPr lang="zh-CN" altLang="en-US" sz="2000" dirty="0"/>
              <a:t> </a:t>
            </a:r>
            <a:r>
              <a:rPr lang="en-US" altLang="zh-CN" sz="2000" dirty="0"/>
              <a:t>(2.6,</a:t>
            </a:r>
            <a:r>
              <a:rPr lang="zh-CN" altLang="en-US" sz="2000" dirty="0"/>
              <a:t> </a:t>
            </a:r>
            <a:r>
              <a:rPr lang="en-US" altLang="zh-CN" sz="2000" dirty="0"/>
              <a:t>163):</a:t>
            </a:r>
            <a:r>
              <a:rPr lang="zh-CN" altLang="en-US" sz="2000" dirty="0"/>
              <a:t> </a:t>
            </a:r>
            <a:r>
              <a:rPr lang="en-US" altLang="zh-CN" sz="2000" dirty="0"/>
              <a:t>clothing</a:t>
            </a:r>
            <a:r>
              <a:rPr lang="zh-CN" altLang="en-US" sz="2000" dirty="0"/>
              <a:t> </a:t>
            </a:r>
            <a:r>
              <a:rPr lang="en-US" altLang="zh-CN" sz="2000" dirty="0"/>
              <a:t>(115),</a:t>
            </a:r>
            <a:r>
              <a:rPr lang="zh-CN" altLang="en-US" sz="2000" dirty="0"/>
              <a:t> </a:t>
            </a:r>
            <a:r>
              <a:rPr lang="en-US" altLang="zh-CN" sz="2000" dirty="0"/>
              <a:t>medication</a:t>
            </a:r>
            <a:r>
              <a:rPr lang="zh-CN" altLang="en-US" sz="2000" dirty="0"/>
              <a:t> </a:t>
            </a:r>
            <a:r>
              <a:rPr lang="en-US" altLang="zh-CN" sz="2000" dirty="0"/>
              <a:t>(84),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homeoffice</a:t>
            </a:r>
            <a:r>
              <a:rPr lang="zh-CN" altLang="en-US" sz="2000" dirty="0"/>
              <a:t> </a:t>
            </a:r>
            <a:r>
              <a:rPr lang="en-US" altLang="zh-CN" sz="2000" dirty="0"/>
              <a:t>(71)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Clothing</a:t>
            </a:r>
            <a:r>
              <a:rPr lang="zh-CN" altLang="en-US" sz="2000" dirty="0"/>
              <a:t> </a:t>
            </a:r>
            <a:r>
              <a:rPr lang="en-US" altLang="zh-CN" sz="2000" dirty="0"/>
              <a:t>seems</a:t>
            </a:r>
            <a:r>
              <a:rPr lang="zh-CN" altLang="en-US" sz="2000" dirty="0"/>
              <a:t> </a:t>
            </a:r>
            <a:r>
              <a:rPr lang="en-US" altLang="zh-CN" sz="2000" dirty="0"/>
              <a:t>like</a:t>
            </a:r>
            <a:r>
              <a:rPr lang="zh-CN" altLang="en-US" sz="2000" dirty="0"/>
              <a:t> </a:t>
            </a:r>
            <a:r>
              <a:rPr lang="en-US" altLang="zh-CN" sz="2000" dirty="0"/>
              <a:t>an</a:t>
            </a:r>
            <a:r>
              <a:rPr lang="zh-CN" altLang="en-US" sz="2000" dirty="0"/>
              <a:t> </a:t>
            </a:r>
            <a:r>
              <a:rPr lang="en-US" altLang="zh-CN" sz="2000" dirty="0"/>
              <a:t>introductory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E-Commerce.</a:t>
            </a:r>
            <a:r>
              <a:rPr lang="zh-CN" altLang="en-US" sz="2000" dirty="0"/>
              <a:t> </a:t>
            </a:r>
            <a:r>
              <a:rPr lang="en-US" altLang="zh-CN" sz="2000" dirty="0"/>
              <a:t>Every</a:t>
            </a:r>
            <a:r>
              <a:rPr lang="zh-CN" altLang="en-US" sz="2000" dirty="0"/>
              <a:t> </a:t>
            </a:r>
            <a:r>
              <a:rPr lang="en-US" altLang="zh-CN" sz="2000" dirty="0"/>
              <a:t>Freq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Euser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tried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Egrocery</a:t>
            </a:r>
            <a:r>
              <a:rPr lang="zh-CN" altLang="en-US" sz="2000" dirty="0"/>
              <a:t> </a:t>
            </a:r>
            <a:r>
              <a:rPr lang="en-US" altLang="zh-CN" sz="2000" dirty="0"/>
              <a:t>before.</a:t>
            </a:r>
            <a:r>
              <a:rPr lang="zh-CN" altLang="en-US" sz="2000" dirty="0"/>
              <a:t> </a:t>
            </a:r>
            <a:r>
              <a:rPr lang="en-US" altLang="zh-CN" sz="2000" dirty="0"/>
              <a:t>Every</a:t>
            </a:r>
            <a:r>
              <a:rPr lang="zh-CN" altLang="en-US" sz="2000" dirty="0"/>
              <a:t> </a:t>
            </a:r>
            <a:r>
              <a:rPr lang="en-US" altLang="zh-CN" sz="2000" dirty="0"/>
              <a:t>Freq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Eprefood</a:t>
            </a:r>
            <a:r>
              <a:rPr lang="zh-CN" altLang="en-US" sz="2000" dirty="0"/>
              <a:t> </a:t>
            </a:r>
            <a:r>
              <a:rPr lang="en-US" altLang="zh-CN" sz="2000" dirty="0"/>
              <a:t>user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tried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Eprefood</a:t>
            </a:r>
            <a:r>
              <a:rPr lang="en-US" altLang="zh-CN" sz="20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7B6E9B-F655-7449-BFD9-3605EB6DB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542" y="2000639"/>
            <a:ext cx="5372100" cy="3340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2C5CEA-D24F-C24B-BB7F-F56434F09745}"/>
              </a:ext>
            </a:extLst>
          </p:cNvPr>
          <p:cNvSpPr/>
          <p:nvPr/>
        </p:nvSpPr>
        <p:spPr>
          <a:xfrm>
            <a:off x="6190420" y="53407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dirty="0"/>
              <a:t>The mean of number of categories tried for different group is significantly different. </a:t>
            </a:r>
          </a:p>
        </p:txBody>
      </p:sp>
    </p:spTree>
    <p:extLst>
      <p:ext uri="{BB962C8B-B14F-4D97-AF65-F5344CB8AC3E}">
        <p14:creationId xmlns:p14="http://schemas.microsoft.com/office/powerpoint/2010/main" val="393743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1CA8A8-3290-D740-A6BC-3848415F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Four</a:t>
            </a:r>
            <a:r>
              <a:rPr lang="zh-CN" altLang="en-US" sz="3600" dirty="0"/>
              <a:t> </a:t>
            </a:r>
            <a:r>
              <a:rPr lang="en-US" altLang="zh-CN" sz="3600" dirty="0"/>
              <a:t>Groups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E-style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3A382-929F-9241-B6B1-302CCCF69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557" y="1363041"/>
            <a:ext cx="6045200" cy="4025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58A12C-DDB3-294A-81A3-05C0695BFB1E}"/>
              </a:ext>
            </a:extLst>
          </p:cNvPr>
          <p:cNvSpPr txBox="1"/>
          <p:nvPr/>
        </p:nvSpPr>
        <p:spPr>
          <a:xfrm>
            <a:off x="838200" y="1690688"/>
            <a:ext cx="45951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Identify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group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high</a:t>
            </a:r>
            <a:r>
              <a:rPr lang="zh-CN" altLang="en-US" sz="2000" dirty="0"/>
              <a:t> </a:t>
            </a:r>
            <a:r>
              <a:rPr lang="en-US" altLang="zh-CN" sz="2000" b="1" dirty="0" err="1"/>
              <a:t>Eclothing</a:t>
            </a:r>
            <a:r>
              <a:rPr lang="zh-CN" altLang="en-US" sz="2000" dirty="0"/>
              <a:t> </a:t>
            </a:r>
            <a:r>
              <a:rPr lang="en-US" altLang="zh-CN" sz="2000" dirty="0"/>
              <a:t>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Come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b="1" dirty="0"/>
              <a:t>Infrequent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Euser</a:t>
            </a:r>
            <a:r>
              <a:rPr lang="zh-CN" altLang="en-US" sz="2000" b="1" dirty="0"/>
              <a:t> </a:t>
            </a:r>
            <a:r>
              <a:rPr lang="en-US" altLang="zh-CN" sz="2000" dirty="0"/>
              <a:t>(27)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Frequent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Euser</a:t>
            </a:r>
            <a:r>
              <a:rPr lang="zh-CN" altLang="en-US" sz="2000" dirty="0"/>
              <a:t> </a:t>
            </a:r>
            <a:r>
              <a:rPr lang="en-US" altLang="zh-CN" sz="2000" dirty="0"/>
              <a:t>(11)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three</a:t>
            </a:r>
            <a:r>
              <a:rPr lang="zh-CN" altLang="en-US" sz="2000" dirty="0"/>
              <a:t> </a:t>
            </a:r>
            <a:r>
              <a:rPr lang="en-US" altLang="zh-CN" sz="2000" dirty="0"/>
              <a:t>clustering</a:t>
            </a:r>
            <a:r>
              <a:rPr lang="zh-CN" altLang="en-US" sz="2000" dirty="0"/>
              <a:t> </a:t>
            </a:r>
            <a:r>
              <a:rPr lang="en-US" altLang="zh-CN" sz="2000" dirty="0"/>
              <a:t>group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363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1E532-A601-304B-926E-D0ACA7EEB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cleaning:</a:t>
            </a:r>
            <a:r>
              <a:rPr lang="zh-CN" altLang="en-US" dirty="0"/>
              <a:t> </a:t>
            </a:r>
            <a:r>
              <a:rPr lang="en-US" altLang="zh-CN" dirty="0"/>
              <a:t>Exclude</a:t>
            </a:r>
            <a:r>
              <a:rPr lang="zh-CN" altLang="en-US" dirty="0"/>
              <a:t> </a:t>
            </a:r>
            <a:r>
              <a:rPr lang="en-US" altLang="zh-CN" dirty="0"/>
              <a:t>records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‘No</a:t>
            </a:r>
            <a:r>
              <a:rPr lang="zh-CN" altLang="en-US" dirty="0"/>
              <a:t> </a:t>
            </a:r>
            <a:r>
              <a:rPr lang="en-US" altLang="zh-CN" dirty="0"/>
              <a:t>response’</a:t>
            </a:r>
            <a:r>
              <a:rPr lang="zh-CN" altLang="en-US" dirty="0"/>
              <a:t> </a:t>
            </a:r>
            <a:r>
              <a:rPr lang="en-US" altLang="zh-CN" dirty="0"/>
              <a:t>(327</a:t>
            </a:r>
            <a:r>
              <a:rPr lang="zh-CN" altLang="en-US" dirty="0"/>
              <a:t> </a:t>
            </a:r>
            <a:r>
              <a:rPr lang="en-US" altLang="zh-CN" dirty="0"/>
              <a:t>-&gt;193)</a:t>
            </a:r>
          </a:p>
          <a:p>
            <a:r>
              <a:rPr lang="en-US" altLang="zh-CN" dirty="0"/>
              <a:t>Imputation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Impute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purchase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orders</a:t>
            </a:r>
            <a:r>
              <a:rPr lang="zh-CN" altLang="en-US" dirty="0"/>
              <a:t> </a:t>
            </a:r>
            <a:r>
              <a:rPr lang="en-US" altLang="zh-CN" dirty="0"/>
              <a:t>placed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surveyed</a:t>
            </a:r>
            <a:r>
              <a:rPr lang="zh-CN" altLang="en-US" dirty="0"/>
              <a:t> </a:t>
            </a:r>
            <a:r>
              <a:rPr lang="en-US" altLang="zh-CN" dirty="0"/>
              <a:t>week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orders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impute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4: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week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30503C-55C8-0D40-9D1F-C1A46E7D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E-commerce</a:t>
            </a:r>
            <a:r>
              <a:rPr lang="zh-CN" altLang="en-US" sz="3600" dirty="0"/>
              <a:t> </a:t>
            </a:r>
            <a:r>
              <a:rPr lang="en-US" altLang="zh-CN" sz="3600" dirty="0"/>
              <a:t>style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May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800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6034-F0D2-1F42-A72B-C36A1DF1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Three</a:t>
            </a:r>
            <a:r>
              <a:rPr lang="zh-CN" altLang="en-US" sz="3600" dirty="0"/>
              <a:t> </a:t>
            </a:r>
            <a:r>
              <a:rPr lang="en-US" altLang="zh-CN" sz="3600" dirty="0"/>
              <a:t>Groups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E-style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May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3596-D51A-DC48-B0AC-CBE8E973D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07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sample size: </a:t>
            </a:r>
          </a:p>
          <a:p>
            <a:pPr lvl="1"/>
            <a:r>
              <a:rPr lang="en-US" altLang="zh-CN" sz="1600" dirty="0"/>
              <a:t>Before (Freq </a:t>
            </a:r>
            <a:r>
              <a:rPr lang="en-US" altLang="zh-CN" sz="1600" dirty="0" err="1"/>
              <a:t>Euser</a:t>
            </a:r>
            <a:r>
              <a:rPr lang="en-US" altLang="zh-CN" sz="1600" dirty="0"/>
              <a:t>: 57; Freq </a:t>
            </a:r>
            <a:r>
              <a:rPr lang="en-US" altLang="zh-CN" sz="1600" dirty="0" err="1"/>
              <a:t>Epreparedfood</a:t>
            </a:r>
            <a:r>
              <a:rPr lang="en-US" altLang="zh-CN" sz="1600" dirty="0"/>
              <a:t>: 58; Not Freq User: 161; Total: 276)</a:t>
            </a:r>
          </a:p>
          <a:p>
            <a:pPr lvl="1"/>
            <a:r>
              <a:rPr lang="en-US" altLang="zh-CN" sz="1600" dirty="0"/>
              <a:t>May (Freq </a:t>
            </a:r>
            <a:r>
              <a:rPr lang="en-US" altLang="zh-CN" sz="1600" dirty="0" err="1"/>
              <a:t>Euser</a:t>
            </a:r>
            <a:r>
              <a:rPr lang="en-US" altLang="zh-CN" sz="1600" dirty="0"/>
              <a:t>: 43; Freq </a:t>
            </a:r>
            <a:r>
              <a:rPr lang="en-US" altLang="zh-CN" sz="1600" dirty="0" err="1"/>
              <a:t>Epreparedfood</a:t>
            </a:r>
            <a:r>
              <a:rPr lang="en-US" altLang="zh-CN" sz="1600" dirty="0"/>
              <a:t>: 83; Not Freq User: 67; Total: 193)</a:t>
            </a:r>
          </a:p>
          <a:p>
            <a:r>
              <a:rPr lang="en-US" altLang="zh-CN" sz="2000" dirty="0"/>
              <a:t>Similar</a:t>
            </a:r>
            <a:r>
              <a:rPr lang="zh-CN" altLang="en-US" sz="2000" dirty="0"/>
              <a:t> </a:t>
            </a:r>
            <a:r>
              <a:rPr lang="en-US" altLang="zh-CN" sz="2000" dirty="0"/>
              <a:t>styles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identified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239EB-B6D6-6043-B940-FA39CC42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730" y="3011700"/>
            <a:ext cx="8892209" cy="285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3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DFC00D6-C44B-DC43-BCA7-7F5D0C9E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Three</a:t>
            </a:r>
            <a:r>
              <a:rPr lang="zh-CN" altLang="en-US" sz="3600" dirty="0"/>
              <a:t> </a:t>
            </a:r>
            <a:r>
              <a:rPr lang="en-US" altLang="zh-CN" sz="3600" dirty="0"/>
              <a:t>Groups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E-style</a:t>
            </a:r>
            <a:endParaRPr lang="en-US" sz="3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A32097-CD86-EB4C-A8A3-F2C0E8498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1760" y="1559790"/>
            <a:ext cx="7120240" cy="452711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57DC17-8982-454E-9984-8D3184372F7A}"/>
              </a:ext>
            </a:extLst>
          </p:cNvPr>
          <p:cNvSpPr txBox="1"/>
          <p:nvPr/>
        </p:nvSpPr>
        <p:spPr>
          <a:xfrm>
            <a:off x="838200" y="1908312"/>
            <a:ext cx="4233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Increased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 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Frequent</a:t>
            </a:r>
            <a:r>
              <a:rPr lang="zh-CN" altLang="en-US" dirty="0"/>
              <a:t> </a:t>
            </a:r>
            <a:r>
              <a:rPr lang="en-US" altLang="zh-CN" dirty="0" err="1"/>
              <a:t>Euser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Emedication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Ehomeoffice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Echildcare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Freq</a:t>
            </a:r>
            <a:r>
              <a:rPr lang="zh-CN" altLang="en-US" dirty="0"/>
              <a:t> </a:t>
            </a:r>
            <a:r>
              <a:rPr lang="en-US" altLang="zh-CN" dirty="0" err="1"/>
              <a:t>Euser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Eprefood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Egrocery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Freq</a:t>
            </a:r>
            <a:r>
              <a:rPr lang="zh-CN" altLang="en-US" dirty="0"/>
              <a:t> </a:t>
            </a:r>
            <a:r>
              <a:rPr lang="en-US" altLang="zh-CN" dirty="0" err="1"/>
              <a:t>Eprefood</a:t>
            </a:r>
            <a:r>
              <a:rPr lang="zh-CN" altLang="en-US" dirty="0"/>
              <a:t> </a:t>
            </a:r>
            <a:r>
              <a:rPr lang="en-US" altLang="zh-CN" dirty="0"/>
              <a:t>User:</a:t>
            </a:r>
            <a:r>
              <a:rPr lang="zh-CN" altLang="en-US" dirty="0"/>
              <a:t> </a:t>
            </a:r>
            <a:r>
              <a:rPr lang="en-US" altLang="zh-CN" dirty="0" err="1"/>
              <a:t>Eprefood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Egrocery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EHomeoffice</a:t>
            </a:r>
            <a:r>
              <a:rPr lang="zh-CN" altLang="en-US" dirty="0"/>
              <a:t> </a:t>
            </a:r>
            <a:r>
              <a:rPr lang="en-US" altLang="zh-CN" dirty="0"/>
              <a:t>(0.066)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932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DC91-314F-AF42-8110-2A042110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Four</a:t>
            </a:r>
            <a:r>
              <a:rPr lang="zh-CN" altLang="en-US" sz="3600" dirty="0"/>
              <a:t> </a:t>
            </a:r>
            <a:r>
              <a:rPr lang="en-US" altLang="zh-CN" sz="3600" dirty="0"/>
              <a:t>groups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E-style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124C2-51C3-B942-B073-5B8E9419B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086"/>
            <a:ext cx="9962322" cy="3422236"/>
          </a:xfrm>
        </p:spPr>
        <p:txBody>
          <a:bodyPr>
            <a:normAutofit/>
          </a:bodyPr>
          <a:lstStyle/>
          <a:p>
            <a:r>
              <a:rPr lang="en-US" sz="2000" dirty="0"/>
              <a:t>Ecommerce dependent: High frequency in food, grocery, paper, clothing, medication (highly ecommerce dependent) (19)</a:t>
            </a:r>
          </a:p>
          <a:p>
            <a:r>
              <a:rPr lang="en-US" sz="2000" dirty="0" err="1"/>
              <a:t>Efood&amp;Gro</a:t>
            </a:r>
            <a:r>
              <a:rPr lang="en-US" sz="2000" dirty="0"/>
              <a:t> dependent: Green Frequent user of online prepared food and grocery; purchase paper, clothing, medication from time to time (43) </a:t>
            </a:r>
          </a:p>
          <a:p>
            <a:r>
              <a:rPr lang="en-US" sz="2000" dirty="0" err="1"/>
              <a:t>Efood</a:t>
            </a:r>
            <a:r>
              <a:rPr lang="en-US" sz="2000" dirty="0"/>
              <a:t> dependent: like order prepared food online; purchase clothing, office staff and medication from time to time (70) </a:t>
            </a:r>
          </a:p>
          <a:p>
            <a:r>
              <a:rPr lang="en-US" sz="2000" dirty="0"/>
              <a:t>Ecommerce independent: Not Ecommerce dependent, buy clothing, office staff,  medication from time to time (61)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B156A-1043-A141-9858-70FF86404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572" y="4030331"/>
            <a:ext cx="7869638" cy="2704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D9EF3F-0DC8-D447-A4AE-2296A9E9B12A}"/>
              </a:ext>
            </a:extLst>
          </p:cNvPr>
          <p:cNvSpPr txBox="1"/>
          <p:nvPr/>
        </p:nvSpPr>
        <p:spPr>
          <a:xfrm>
            <a:off x="632212" y="4367134"/>
            <a:ext cx="3644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to three clusters, four clusters distinguish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dirty="0"/>
              <a:t>people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dirty="0"/>
              <a:t>rely on </a:t>
            </a:r>
            <a:r>
              <a:rPr lang="en-US" dirty="0" err="1"/>
              <a:t>Egrocery</a:t>
            </a:r>
            <a:r>
              <a:rPr lang="en-US" dirty="0"/>
              <a:t> during the pandemic and people with high online shopping frequency in both essential (food, grocery, paper, medication) and non-essential (clothing) categories.</a:t>
            </a:r>
          </a:p>
        </p:txBody>
      </p:sp>
    </p:spTree>
    <p:extLst>
      <p:ext uri="{BB962C8B-B14F-4D97-AF65-F5344CB8AC3E}">
        <p14:creationId xmlns:p14="http://schemas.microsoft.com/office/powerpoint/2010/main" val="392642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638</Words>
  <Application>Microsoft Macintosh PowerPoint</Application>
  <PresentationFormat>Widescreen</PresentationFormat>
  <Paragraphs>72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Theme</vt:lpstr>
      <vt:lpstr>Classification of E-commerce style</vt:lpstr>
      <vt:lpstr>Feb/2019-Feb/2020 E-commerce style</vt:lpstr>
      <vt:lpstr>Three Groups of E-style</vt:lpstr>
      <vt:lpstr>Difference in number of tried categories in E-commerce purchase</vt:lpstr>
      <vt:lpstr>Four Groups of E-style</vt:lpstr>
      <vt:lpstr>E-commerce style in May</vt:lpstr>
      <vt:lpstr>Three Groups of E-style in May</vt:lpstr>
      <vt:lpstr>Three Groups of E-style</vt:lpstr>
      <vt:lpstr>Four groups of E-style</vt:lpstr>
      <vt:lpstr>Dynamic of E-Commerce style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E-commerce style</dc:title>
  <dc:creator>Norah Luo</dc:creator>
  <cp:lastModifiedBy>Norah Luo</cp:lastModifiedBy>
  <cp:revision>23</cp:revision>
  <dcterms:created xsi:type="dcterms:W3CDTF">2021-02-22T03:22:29Z</dcterms:created>
  <dcterms:modified xsi:type="dcterms:W3CDTF">2021-02-22T20:49:49Z</dcterms:modified>
</cp:coreProperties>
</file>