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2"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31" autoAdjust="0"/>
    <p:restoredTop sz="95833" autoAdjust="0"/>
  </p:normalViewPr>
  <p:slideViewPr>
    <p:cSldViewPr snapToGrid="0">
      <p:cViewPr varScale="1">
        <p:scale>
          <a:sx n="93" d="100"/>
          <a:sy n="93" d="100"/>
        </p:scale>
        <p:origin x="240"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117D7-B7C1-984C-B87C-B8D732294215}" type="datetimeFigureOut">
              <a:rPr lang="en-US" smtClean="0"/>
              <a:t>3/28/21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87BAE-B66B-4046-B1DB-B6BFB730426D}" type="slidenum">
              <a:rPr lang="en-US" smtClean="0"/>
              <a:t>‹#›</a:t>
            </a:fld>
            <a:endParaRPr lang="en-US"/>
          </a:p>
        </p:txBody>
      </p:sp>
    </p:spTree>
    <p:extLst>
      <p:ext uri="{BB962C8B-B14F-4D97-AF65-F5344CB8AC3E}">
        <p14:creationId xmlns:p14="http://schemas.microsoft.com/office/powerpoint/2010/main" val="113633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 put socio-demographic information and attitude together?</a:t>
            </a:r>
          </a:p>
          <a:p>
            <a:r>
              <a:rPr lang="en-US" dirty="0"/>
              <a:t>It seems that when including attitudes information, involves some causal inference here. For example, for ‘attitude-have enough food’, people feel like they have enough food so they don’t adopt or because of they don’t adopt, so they are less likely to feel they have enough food? </a:t>
            </a:r>
          </a:p>
          <a:p>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2</a:t>
            </a:fld>
            <a:endParaRPr lang="en-US"/>
          </a:p>
        </p:txBody>
      </p:sp>
    </p:spTree>
    <p:extLst>
      <p:ext uri="{BB962C8B-B14F-4D97-AF65-F5344CB8AC3E}">
        <p14:creationId xmlns:p14="http://schemas.microsoft.com/office/powerpoint/2010/main" val="1991266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11</a:t>
            </a:fld>
            <a:endParaRPr lang="en-US"/>
          </a:p>
        </p:txBody>
      </p:sp>
    </p:spTree>
    <p:extLst>
      <p:ext uri="{BB962C8B-B14F-4D97-AF65-F5344CB8AC3E}">
        <p14:creationId xmlns:p14="http://schemas.microsoft.com/office/powerpoint/2010/main" val="184591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 put socio-demographic information and attitude together?</a:t>
            </a:r>
          </a:p>
          <a:p>
            <a:r>
              <a:rPr lang="en-US" dirty="0"/>
              <a:t>It seems that when including attitudes information, involves some causal inference here. For example, for ‘attitude-have enough food’, people feel like they have enough food so they don’t adopt or because of they don’t adopt, so they are less likely to feel they have enough food? </a:t>
            </a:r>
          </a:p>
          <a:p>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3</a:t>
            </a:fld>
            <a:endParaRPr lang="en-US"/>
          </a:p>
        </p:txBody>
      </p:sp>
    </p:spTree>
    <p:extLst>
      <p:ext uri="{BB962C8B-B14F-4D97-AF65-F5344CB8AC3E}">
        <p14:creationId xmlns:p14="http://schemas.microsoft.com/office/powerpoint/2010/main" val="46673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 put socio-demographic information and attitude together?</a:t>
            </a:r>
          </a:p>
          <a:p>
            <a:r>
              <a:rPr lang="en-US" dirty="0"/>
              <a:t>It seems that when including attitudes information, involves some causal inference here. For example, for ‘attitude-have enough food’, people feel like they have enough food so they don’t adopt or because of they don’t adopt, so they are less likely to feel they have enough food? </a:t>
            </a:r>
          </a:p>
          <a:p>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4</a:t>
            </a:fld>
            <a:endParaRPr lang="en-US"/>
          </a:p>
        </p:txBody>
      </p:sp>
    </p:spTree>
    <p:extLst>
      <p:ext uri="{BB962C8B-B14F-4D97-AF65-F5344CB8AC3E}">
        <p14:creationId xmlns:p14="http://schemas.microsoft.com/office/powerpoint/2010/main" val="34872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Dri</a:t>
            </a:r>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5</a:t>
            </a:fld>
            <a:endParaRPr lang="en-US"/>
          </a:p>
        </p:txBody>
      </p:sp>
    </p:spTree>
    <p:extLst>
      <p:ext uri="{BB962C8B-B14F-4D97-AF65-F5344CB8AC3E}">
        <p14:creationId xmlns:p14="http://schemas.microsoft.com/office/powerpoint/2010/main" val="377056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6</a:t>
            </a:fld>
            <a:endParaRPr lang="en-US"/>
          </a:p>
        </p:txBody>
      </p:sp>
    </p:spTree>
    <p:extLst>
      <p:ext uri="{BB962C8B-B14F-4D97-AF65-F5344CB8AC3E}">
        <p14:creationId xmlns:p14="http://schemas.microsoft.com/office/powerpoint/2010/main" val="1332726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a:t>
            </a:r>
            <a:r>
              <a:rPr lang="zh-CN" altLang="en-US" dirty="0"/>
              <a:t> </a:t>
            </a:r>
            <a:r>
              <a:rPr lang="en-US" altLang="zh-CN" dirty="0"/>
              <a:t>to</a:t>
            </a:r>
            <a:r>
              <a:rPr lang="zh-CN" altLang="en-US" dirty="0"/>
              <a:t> </a:t>
            </a:r>
            <a:r>
              <a:rPr lang="en-US" altLang="zh-CN" dirty="0"/>
              <a:t>deal</a:t>
            </a:r>
            <a:r>
              <a:rPr lang="zh-CN" altLang="en-US" dirty="0"/>
              <a:t> </a:t>
            </a:r>
            <a:r>
              <a:rPr lang="en-US" altLang="zh-CN" dirty="0"/>
              <a:t>with</a:t>
            </a:r>
            <a:r>
              <a:rPr lang="zh-CN" altLang="en-US" dirty="0"/>
              <a:t> </a:t>
            </a:r>
            <a:r>
              <a:rPr lang="en-US" altLang="zh-CN" dirty="0"/>
              <a:t>no</a:t>
            </a:r>
            <a:r>
              <a:rPr lang="zh-CN" altLang="en-US" dirty="0"/>
              <a:t> </a:t>
            </a:r>
            <a:r>
              <a:rPr lang="en-US" altLang="zh-CN" dirty="0"/>
              <a:t>response</a:t>
            </a:r>
            <a:r>
              <a:rPr lang="zh-CN" altLang="en-US" dirty="0"/>
              <a:t> </a:t>
            </a:r>
            <a:r>
              <a:rPr lang="en-US" altLang="zh-CN" dirty="0"/>
              <a:t>record?</a:t>
            </a:r>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7</a:t>
            </a:fld>
            <a:endParaRPr lang="en-US"/>
          </a:p>
        </p:txBody>
      </p:sp>
    </p:spTree>
    <p:extLst>
      <p:ext uri="{BB962C8B-B14F-4D97-AF65-F5344CB8AC3E}">
        <p14:creationId xmlns:p14="http://schemas.microsoft.com/office/powerpoint/2010/main" val="3296046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8</a:t>
            </a:fld>
            <a:endParaRPr lang="en-US"/>
          </a:p>
        </p:txBody>
      </p:sp>
    </p:spTree>
    <p:extLst>
      <p:ext uri="{BB962C8B-B14F-4D97-AF65-F5344CB8AC3E}">
        <p14:creationId xmlns:p14="http://schemas.microsoft.com/office/powerpoint/2010/main" val="148266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9</a:t>
            </a:fld>
            <a:endParaRPr lang="en-US"/>
          </a:p>
        </p:txBody>
      </p:sp>
    </p:spTree>
    <p:extLst>
      <p:ext uri="{BB962C8B-B14F-4D97-AF65-F5344CB8AC3E}">
        <p14:creationId xmlns:p14="http://schemas.microsoft.com/office/powerpoint/2010/main" val="81239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People</a:t>
            </a:r>
            <a:r>
              <a:rPr lang="zh-CN" altLang="en-US" dirty="0"/>
              <a:t> </a:t>
            </a:r>
            <a:r>
              <a:rPr lang="en-US" altLang="zh-CN" dirty="0"/>
              <a:t>who</a:t>
            </a:r>
            <a:r>
              <a:rPr lang="zh-CN" altLang="en-US" dirty="0"/>
              <a:t> </a:t>
            </a:r>
            <a:r>
              <a:rPr lang="en-US" altLang="zh-CN" dirty="0"/>
              <a:t>believe</a:t>
            </a:r>
            <a:r>
              <a:rPr lang="zh-CN" altLang="en-US" dirty="0"/>
              <a:t> </a:t>
            </a:r>
            <a:r>
              <a:rPr lang="en-US" altLang="zh-CN" dirty="0"/>
              <a:t>PPE</a:t>
            </a:r>
            <a:r>
              <a:rPr lang="zh-CN" altLang="en-US" dirty="0"/>
              <a:t> </a:t>
            </a:r>
            <a:r>
              <a:rPr lang="en-US" altLang="zh-CN" dirty="0"/>
              <a:t>reduces</a:t>
            </a:r>
            <a:r>
              <a:rPr lang="zh-CN" altLang="en-US" dirty="0"/>
              <a:t> </a:t>
            </a:r>
            <a:r>
              <a:rPr lang="en-US" altLang="zh-CN" dirty="0"/>
              <a:t>transmission</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adopt</a:t>
            </a:r>
            <a:r>
              <a:rPr lang="zh-CN" altLang="en-US" dirty="0"/>
              <a:t> </a:t>
            </a:r>
            <a:r>
              <a:rPr lang="en-US" altLang="zh-CN" dirty="0" err="1"/>
              <a:t>Efood</a:t>
            </a:r>
            <a:r>
              <a:rPr lang="zh-CN" altLang="en-US" dirty="0"/>
              <a:t> </a:t>
            </a:r>
            <a:r>
              <a:rPr lang="en-US" altLang="zh-CN" dirty="0"/>
              <a:t>(is</a:t>
            </a:r>
            <a:r>
              <a:rPr lang="zh-CN" altLang="en-US" dirty="0"/>
              <a:t> </a:t>
            </a:r>
            <a:r>
              <a:rPr lang="en-US" altLang="zh-CN" dirty="0"/>
              <a:t>it</a:t>
            </a:r>
            <a:r>
              <a:rPr lang="zh-CN" altLang="en-US" dirty="0"/>
              <a:t> </a:t>
            </a:r>
            <a:r>
              <a:rPr lang="en-US" altLang="zh-CN" dirty="0"/>
              <a:t>means</a:t>
            </a:r>
            <a:r>
              <a:rPr lang="zh-CN" altLang="en-US" dirty="0"/>
              <a:t> </a:t>
            </a:r>
            <a:r>
              <a:rPr lang="en-US" altLang="zh-CN" dirty="0"/>
              <a:t>they</a:t>
            </a:r>
            <a:r>
              <a:rPr lang="zh-CN" altLang="en-US" dirty="0"/>
              <a:t> </a:t>
            </a:r>
            <a:r>
              <a:rPr lang="en-US" altLang="zh-CN" dirty="0"/>
              <a:t>are</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trust</a:t>
            </a:r>
            <a:r>
              <a:rPr lang="zh-CN" altLang="en-US" dirty="0"/>
              <a:t> </a:t>
            </a:r>
            <a:r>
              <a:rPr lang="en-US" altLang="zh-CN" dirty="0"/>
              <a:t>delivery</a:t>
            </a:r>
            <a:r>
              <a:rPr lang="zh-CN" altLang="en-US" dirty="0"/>
              <a:t> </a:t>
            </a:r>
            <a:r>
              <a:rPr lang="en-US" altLang="zh-CN" dirty="0"/>
              <a:t>can</a:t>
            </a:r>
            <a:r>
              <a:rPr lang="zh-CN" altLang="en-US" dirty="0"/>
              <a:t> </a:t>
            </a:r>
            <a:r>
              <a:rPr lang="en-US" altLang="zh-CN" dirty="0"/>
              <a:t>avoid</a:t>
            </a:r>
            <a:r>
              <a:rPr lang="zh-CN" altLang="en-US" dirty="0"/>
              <a:t> </a:t>
            </a:r>
            <a:r>
              <a:rPr lang="en-US" altLang="zh-CN" dirty="0"/>
              <a:t>virus</a:t>
            </a:r>
            <a:r>
              <a:rPr lang="zh-CN" altLang="en-US" dirty="0"/>
              <a:t> </a:t>
            </a:r>
            <a:r>
              <a:rPr lang="en-US" altLang="zh-CN" dirty="0"/>
              <a:t>spread?)</a:t>
            </a:r>
          </a:p>
          <a:p>
            <a:r>
              <a:rPr lang="en-US" altLang="zh-CN" dirty="0"/>
              <a:t>People</a:t>
            </a:r>
            <a:r>
              <a:rPr lang="zh-CN" altLang="en-US" dirty="0"/>
              <a:t> </a:t>
            </a:r>
            <a:r>
              <a:rPr lang="en-US" altLang="zh-CN" dirty="0"/>
              <a:t>who</a:t>
            </a:r>
            <a:r>
              <a:rPr lang="zh-CN" altLang="en-US" dirty="0"/>
              <a:t> </a:t>
            </a:r>
            <a:r>
              <a:rPr lang="en-US" altLang="zh-CN" dirty="0"/>
              <a:t>believe</a:t>
            </a:r>
            <a:r>
              <a:rPr lang="zh-CN" altLang="en-US" dirty="0"/>
              <a:t> </a:t>
            </a:r>
            <a:r>
              <a:rPr lang="en-US" altLang="zh-CN" dirty="0"/>
              <a:t>PPE</a:t>
            </a:r>
            <a:r>
              <a:rPr lang="zh-CN" altLang="en-US" dirty="0"/>
              <a:t> </a:t>
            </a:r>
            <a:r>
              <a:rPr lang="en-US" altLang="zh-CN" dirty="0"/>
              <a:t>reduces</a:t>
            </a:r>
            <a:r>
              <a:rPr lang="zh-CN" altLang="en-US" dirty="0"/>
              <a:t> </a:t>
            </a:r>
            <a:r>
              <a:rPr lang="en-US" altLang="zh-CN" dirty="0"/>
              <a:t>contraction</a:t>
            </a:r>
            <a:r>
              <a:rPr lang="zh-CN" altLang="en-US" dirty="0"/>
              <a:t> </a:t>
            </a:r>
            <a:r>
              <a:rPr lang="en-US" altLang="zh-CN" dirty="0"/>
              <a:t>are</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go</a:t>
            </a:r>
            <a:r>
              <a:rPr lang="zh-CN" altLang="en-US" dirty="0"/>
              <a:t> </a:t>
            </a:r>
            <a:r>
              <a:rPr lang="en-US" altLang="zh-CN" dirty="0"/>
              <a:t>in-store</a:t>
            </a:r>
            <a:endParaRPr lang="en-US" dirty="0"/>
          </a:p>
        </p:txBody>
      </p:sp>
      <p:sp>
        <p:nvSpPr>
          <p:cNvPr id="4" name="Slide Number Placeholder 3"/>
          <p:cNvSpPr>
            <a:spLocks noGrp="1"/>
          </p:cNvSpPr>
          <p:nvPr>
            <p:ph type="sldNum" sz="quarter" idx="5"/>
          </p:nvPr>
        </p:nvSpPr>
        <p:spPr/>
        <p:txBody>
          <a:bodyPr/>
          <a:lstStyle/>
          <a:p>
            <a:fld id="{09C87BAE-B66B-4046-B1DB-B6BFB730426D}" type="slidenum">
              <a:rPr lang="en-US" smtClean="0"/>
              <a:t>10</a:t>
            </a:fld>
            <a:endParaRPr lang="en-US"/>
          </a:p>
        </p:txBody>
      </p:sp>
    </p:spTree>
    <p:extLst>
      <p:ext uri="{BB962C8B-B14F-4D97-AF65-F5344CB8AC3E}">
        <p14:creationId xmlns:p14="http://schemas.microsoft.com/office/powerpoint/2010/main" val="185265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927E-1A5B-4651-8AAF-E0B4C7DBC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0D14AF-5ED3-4458-A4A3-DA7990524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7EF4A7-B226-43E5-8B51-050B80DD2C59}"/>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5" name="Footer Placeholder 4">
            <a:extLst>
              <a:ext uri="{FF2B5EF4-FFF2-40B4-BE49-F238E27FC236}">
                <a16:creationId xmlns:a16="http://schemas.microsoft.com/office/drawing/2014/main" id="{6DABB06A-EC1B-4218-94C1-CC22EED7B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EAAD6-DA4B-4D6E-9C0E-063411E2F55F}"/>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324349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CD29-7ECF-46B7-BC4A-FFC6A79D76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1D7687-0761-4605-8711-7B510F342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6AA46-F7CC-48A1-AE22-0FE6F56CD2D3}"/>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5" name="Footer Placeholder 4">
            <a:extLst>
              <a:ext uri="{FF2B5EF4-FFF2-40B4-BE49-F238E27FC236}">
                <a16:creationId xmlns:a16="http://schemas.microsoft.com/office/drawing/2014/main" id="{462B5A8E-8C02-4DA2-BA94-045814BE7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8373A-FD7E-4919-B4B8-F4BDC154E783}"/>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28957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D7183-4C4A-4F4B-95D3-95DEDFA72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78D64-EDE7-49D9-BAB2-7DEBAE548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81729-51BC-4FF8-A92B-7B52DA4B14E1}"/>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5" name="Footer Placeholder 4">
            <a:extLst>
              <a:ext uri="{FF2B5EF4-FFF2-40B4-BE49-F238E27FC236}">
                <a16:creationId xmlns:a16="http://schemas.microsoft.com/office/drawing/2014/main" id="{561D0CBA-122E-487E-AE3B-BEE8CE385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AD8A7-9737-4620-A3A5-0C157428910A}"/>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267538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81A6-CB23-4904-B13B-C424645B4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B3440-8F59-43D7-8311-387CCF87B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11165-ABF1-48C9-B696-56D53532E032}"/>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5" name="Footer Placeholder 4">
            <a:extLst>
              <a:ext uri="{FF2B5EF4-FFF2-40B4-BE49-F238E27FC236}">
                <a16:creationId xmlns:a16="http://schemas.microsoft.com/office/drawing/2014/main" id="{E8A81BBC-DF7A-4F2F-9B7D-9A73EFBBD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FD8B3-0F4E-461E-A5BC-3F8753CFBD5B}"/>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265743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FEE5-D726-431B-BC40-B993DC504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A79AFB-1F74-4A7C-8FBF-C041CBB7B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4D741-288C-46A8-BBD8-E04BD89C3C0D}"/>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5" name="Footer Placeholder 4">
            <a:extLst>
              <a:ext uri="{FF2B5EF4-FFF2-40B4-BE49-F238E27FC236}">
                <a16:creationId xmlns:a16="http://schemas.microsoft.com/office/drawing/2014/main" id="{6B0A52C7-4D93-4F32-8788-31D76B9A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20709-8297-49AD-A471-F042DE27CAE4}"/>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297481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2D20-E732-4D93-92EE-39ABE6914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54699-71EA-4BC2-B333-0E486F6EC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352DA1-6853-4576-85BE-97095B6C2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A617A0-A0B2-42C3-B74E-A8E6CF69A28D}"/>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6" name="Footer Placeholder 5">
            <a:extLst>
              <a:ext uri="{FF2B5EF4-FFF2-40B4-BE49-F238E27FC236}">
                <a16:creationId xmlns:a16="http://schemas.microsoft.com/office/drawing/2014/main" id="{8F2A9E31-E189-4674-87B3-3AA5CEB3A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FE467-B035-4B3D-9EB6-939B314F0364}"/>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395056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E11A-1272-4230-89BB-A373C3BD8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B9C780-4976-4319-9C8D-2344E019E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CA4B03-172D-49D7-9B10-7E66D268A8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2646C8-F90E-487A-B41A-EF1AF2081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199E63-BA7E-4D3F-9C74-3BBF753441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ACB588-030D-442D-A7F3-CCA7F4F17199}"/>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8" name="Footer Placeholder 7">
            <a:extLst>
              <a:ext uri="{FF2B5EF4-FFF2-40B4-BE49-F238E27FC236}">
                <a16:creationId xmlns:a16="http://schemas.microsoft.com/office/drawing/2014/main" id="{B49C0141-BCA8-47AD-BDDB-629113E7FC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FE48EA-AA56-4887-B3E4-4D4D491800EF}"/>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379012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B462-E652-427B-8384-96093E7F65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FF95-18B4-4954-99C1-753359D3713B}"/>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4" name="Footer Placeholder 3">
            <a:extLst>
              <a:ext uri="{FF2B5EF4-FFF2-40B4-BE49-F238E27FC236}">
                <a16:creationId xmlns:a16="http://schemas.microsoft.com/office/drawing/2014/main" id="{8AB027E6-7401-463F-B6E1-1665B22EBC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AE4F4B-A11B-475A-B4B0-E9A0BD4A690B}"/>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415065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6C9D7-98E6-4F7A-BD23-5B6E786DAABD}"/>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3" name="Footer Placeholder 2">
            <a:extLst>
              <a:ext uri="{FF2B5EF4-FFF2-40B4-BE49-F238E27FC236}">
                <a16:creationId xmlns:a16="http://schemas.microsoft.com/office/drawing/2014/main" id="{61EEF61F-94C5-4A41-AFD3-A07D5818C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07335C-F4C4-4C94-8697-0AB9A667143F}"/>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5218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FC9D-AC38-43F0-9680-7EEFE41D5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6B6AEA-9AC1-4CE4-8B0F-F8316D0E5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6C52FB-8CD5-49FA-8616-61E29770C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D40BB-F64D-4712-B993-D517DF964F9E}"/>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6" name="Footer Placeholder 5">
            <a:extLst>
              <a:ext uri="{FF2B5EF4-FFF2-40B4-BE49-F238E27FC236}">
                <a16:creationId xmlns:a16="http://schemas.microsoft.com/office/drawing/2014/main" id="{4155DD89-E175-4FAF-9234-ABCCBAE30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FB207-17B0-4234-92A6-A4C90AA9726B}"/>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369021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9ACD-1C49-4998-B79B-83F5C0C67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230AD4-0855-45E2-B0FC-CB9A69B7CC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32CA0D-29F1-444F-AEFB-E4EACEEFB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EBDB6-0ABB-4F7A-B1DC-37D45D4B9650}"/>
              </a:ext>
            </a:extLst>
          </p:cNvPr>
          <p:cNvSpPr>
            <a:spLocks noGrp="1"/>
          </p:cNvSpPr>
          <p:nvPr>
            <p:ph type="dt" sz="half" idx="10"/>
          </p:nvPr>
        </p:nvSpPr>
        <p:spPr/>
        <p:txBody>
          <a:bodyPr/>
          <a:lstStyle/>
          <a:p>
            <a:fld id="{6276B386-DCF7-46A2-8176-2BEF39F8756F}" type="datetimeFigureOut">
              <a:rPr lang="en-US" smtClean="0"/>
              <a:t>3/28/21</a:t>
            </a:fld>
            <a:endParaRPr lang="en-US"/>
          </a:p>
        </p:txBody>
      </p:sp>
      <p:sp>
        <p:nvSpPr>
          <p:cNvPr id="6" name="Footer Placeholder 5">
            <a:extLst>
              <a:ext uri="{FF2B5EF4-FFF2-40B4-BE49-F238E27FC236}">
                <a16:creationId xmlns:a16="http://schemas.microsoft.com/office/drawing/2014/main" id="{0186B321-1B79-466E-9F23-244670E57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1F0B0-5D80-4020-8405-E31E5DB4468A}"/>
              </a:ext>
            </a:extLst>
          </p:cNvPr>
          <p:cNvSpPr>
            <a:spLocks noGrp="1"/>
          </p:cNvSpPr>
          <p:nvPr>
            <p:ph type="sldNum" sz="quarter" idx="12"/>
          </p:nvPr>
        </p:nvSpPr>
        <p:spPr/>
        <p:txBody>
          <a:bodyPr/>
          <a:lstStyle/>
          <a:p>
            <a:fld id="{E861CF12-5AEB-447A-BAD5-52819E557E1D}" type="slidenum">
              <a:rPr lang="en-US" smtClean="0"/>
              <a:t>‹#›</a:t>
            </a:fld>
            <a:endParaRPr lang="en-US"/>
          </a:p>
        </p:txBody>
      </p:sp>
    </p:spTree>
    <p:extLst>
      <p:ext uri="{BB962C8B-B14F-4D97-AF65-F5344CB8AC3E}">
        <p14:creationId xmlns:p14="http://schemas.microsoft.com/office/powerpoint/2010/main" val="146198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8F2A1-C771-420B-B917-E8784160B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45075-FDBD-4D48-8F7D-0AB9CD70D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9A18B-978C-4D7E-A5DA-E3808B88E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6B386-DCF7-46A2-8176-2BEF39F8756F}" type="datetimeFigureOut">
              <a:rPr lang="en-US" smtClean="0"/>
              <a:t>3/28/21</a:t>
            </a:fld>
            <a:endParaRPr lang="en-US"/>
          </a:p>
        </p:txBody>
      </p:sp>
      <p:sp>
        <p:nvSpPr>
          <p:cNvPr id="5" name="Footer Placeholder 4">
            <a:extLst>
              <a:ext uri="{FF2B5EF4-FFF2-40B4-BE49-F238E27FC236}">
                <a16:creationId xmlns:a16="http://schemas.microsoft.com/office/drawing/2014/main" id="{934AC6F6-E3AA-4D35-8853-CD1C7B953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BC8B28-C2B1-4B57-8669-3425DF76C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1CF12-5AEB-447A-BAD5-52819E557E1D}" type="slidenum">
              <a:rPr lang="en-US" smtClean="0"/>
              <a:t>‹#›</a:t>
            </a:fld>
            <a:endParaRPr lang="en-US"/>
          </a:p>
        </p:txBody>
      </p:sp>
    </p:spTree>
    <p:extLst>
      <p:ext uri="{BB962C8B-B14F-4D97-AF65-F5344CB8AC3E}">
        <p14:creationId xmlns:p14="http://schemas.microsoft.com/office/powerpoint/2010/main" val="380641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D0B6C-39B1-4F46-8FC1-44C84650B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524" y="1343010"/>
            <a:ext cx="8676934" cy="866790"/>
          </a:xfrm>
          <a:prstGeom prst="rect">
            <a:avLst/>
          </a:prstGeom>
        </p:spPr>
      </p:pic>
      <p:pic>
        <p:nvPicPr>
          <p:cNvPr id="7" name="Picture 6">
            <a:extLst>
              <a:ext uri="{FF2B5EF4-FFF2-40B4-BE49-F238E27FC236}">
                <a16:creationId xmlns:a16="http://schemas.microsoft.com/office/drawing/2014/main" id="{3176CA85-F770-46C3-966D-5D90920A9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524" y="3781411"/>
            <a:ext cx="8992951" cy="866790"/>
          </a:xfrm>
          <a:prstGeom prst="rect">
            <a:avLst/>
          </a:prstGeom>
        </p:spPr>
      </p:pic>
      <p:sp>
        <p:nvSpPr>
          <p:cNvPr id="8" name="TextBox 7">
            <a:extLst>
              <a:ext uri="{FF2B5EF4-FFF2-40B4-BE49-F238E27FC236}">
                <a16:creationId xmlns:a16="http://schemas.microsoft.com/office/drawing/2014/main" id="{F579FD60-24CA-4EDB-864E-5F1A70EAE7BA}"/>
              </a:ext>
            </a:extLst>
          </p:cNvPr>
          <p:cNvSpPr txBox="1"/>
          <p:nvPr/>
        </p:nvSpPr>
        <p:spPr>
          <a:xfrm>
            <a:off x="3800475" y="2441607"/>
            <a:ext cx="3965701" cy="307777"/>
          </a:xfrm>
          <a:prstGeom prst="rect">
            <a:avLst/>
          </a:prstGeom>
          <a:noFill/>
        </p:spPr>
        <p:txBody>
          <a:bodyPr wrap="none" rtlCol="0">
            <a:spAutoFit/>
          </a:bodyPr>
          <a:lstStyle/>
          <a:p>
            <a:r>
              <a:rPr lang="en-US" sz="1400" dirty="0"/>
              <a:t>Trips/orders per week in May, 2020 – Prepared food</a:t>
            </a:r>
          </a:p>
        </p:txBody>
      </p:sp>
      <p:sp>
        <p:nvSpPr>
          <p:cNvPr id="9" name="TextBox 8">
            <a:extLst>
              <a:ext uri="{FF2B5EF4-FFF2-40B4-BE49-F238E27FC236}">
                <a16:creationId xmlns:a16="http://schemas.microsoft.com/office/drawing/2014/main" id="{18F8A623-5A2D-4BD4-BD64-C08CC52B46E7}"/>
              </a:ext>
            </a:extLst>
          </p:cNvPr>
          <p:cNvSpPr txBox="1"/>
          <p:nvPr/>
        </p:nvSpPr>
        <p:spPr>
          <a:xfrm>
            <a:off x="3800474" y="4705217"/>
            <a:ext cx="3620286" cy="307777"/>
          </a:xfrm>
          <a:prstGeom prst="rect">
            <a:avLst/>
          </a:prstGeom>
          <a:noFill/>
        </p:spPr>
        <p:txBody>
          <a:bodyPr wrap="none" rtlCol="0">
            <a:spAutoFit/>
          </a:bodyPr>
          <a:lstStyle/>
          <a:p>
            <a:r>
              <a:rPr lang="en-US" sz="1400" dirty="0"/>
              <a:t>Trips/orders per week in May, 2020 – Groceries</a:t>
            </a:r>
          </a:p>
        </p:txBody>
      </p:sp>
    </p:spTree>
    <p:extLst>
      <p:ext uri="{BB962C8B-B14F-4D97-AF65-F5344CB8AC3E}">
        <p14:creationId xmlns:p14="http://schemas.microsoft.com/office/powerpoint/2010/main" val="668502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B305-9FD1-E94B-9A36-39A4DC1F7121}"/>
              </a:ext>
            </a:extLst>
          </p:cNvPr>
          <p:cNvSpPr>
            <a:spLocks noGrp="1"/>
          </p:cNvSpPr>
          <p:nvPr>
            <p:ph type="title"/>
          </p:nvPr>
        </p:nvSpPr>
        <p:spPr/>
        <p:txBody>
          <a:bodyPr/>
          <a:lstStyle/>
          <a:p>
            <a:r>
              <a:rPr lang="en-US" altLang="zh-CN" dirty="0"/>
              <a:t>Summary</a:t>
            </a:r>
            <a:r>
              <a:rPr lang="zh-CN" altLang="en-US" dirty="0"/>
              <a:t> </a:t>
            </a:r>
            <a:r>
              <a:rPr lang="en-US" altLang="zh-CN" dirty="0"/>
              <a:t>for</a:t>
            </a:r>
            <a:r>
              <a:rPr lang="zh-CN" altLang="en-US" dirty="0"/>
              <a:t> </a:t>
            </a:r>
            <a:r>
              <a:rPr lang="en-US" altLang="zh-CN" dirty="0"/>
              <a:t>factors</a:t>
            </a:r>
            <a:r>
              <a:rPr lang="zh-CN" altLang="en-US" dirty="0"/>
              <a:t> </a:t>
            </a:r>
            <a:r>
              <a:rPr lang="en-US" altLang="zh-CN" dirty="0"/>
              <a:t>affecting</a:t>
            </a:r>
            <a:r>
              <a:rPr lang="zh-CN" altLang="en-US" dirty="0"/>
              <a:t> </a:t>
            </a:r>
            <a:r>
              <a:rPr lang="en-US" altLang="zh-CN" dirty="0" err="1"/>
              <a:t>Egrocery</a:t>
            </a:r>
            <a:r>
              <a:rPr lang="zh-CN" altLang="en-US" dirty="0"/>
              <a:t> </a:t>
            </a:r>
            <a:r>
              <a:rPr lang="en-US" altLang="zh-CN" dirty="0"/>
              <a:t>adoption</a:t>
            </a:r>
            <a:endParaRPr lang="en-US" dirty="0"/>
          </a:p>
        </p:txBody>
      </p:sp>
      <p:sp>
        <p:nvSpPr>
          <p:cNvPr id="3" name="Content Placeholder 2">
            <a:extLst>
              <a:ext uri="{FF2B5EF4-FFF2-40B4-BE49-F238E27FC236}">
                <a16:creationId xmlns:a16="http://schemas.microsoft.com/office/drawing/2014/main" id="{1278CD46-8938-6441-9C7A-9518FF799609}"/>
              </a:ext>
            </a:extLst>
          </p:cNvPr>
          <p:cNvSpPr>
            <a:spLocks noGrp="1"/>
          </p:cNvSpPr>
          <p:nvPr>
            <p:ph idx="1"/>
          </p:nvPr>
        </p:nvSpPr>
        <p:spPr/>
        <p:txBody>
          <a:bodyPr/>
          <a:lstStyle/>
          <a:p>
            <a:r>
              <a:rPr lang="en-US" altLang="zh-CN" dirty="0"/>
              <a:t>+</a:t>
            </a:r>
            <a:r>
              <a:rPr lang="zh-CN" altLang="en-US" dirty="0"/>
              <a:t> </a:t>
            </a:r>
            <a:r>
              <a:rPr lang="en-US" altLang="zh-CN" dirty="0"/>
              <a:t>:</a:t>
            </a:r>
          </a:p>
          <a:p>
            <a:pPr lvl="1"/>
            <a:r>
              <a:rPr lang="zh-CN" altLang="en-US" dirty="0"/>
              <a:t> </a:t>
            </a:r>
            <a:r>
              <a:rPr lang="en-US" altLang="zh-CN" dirty="0"/>
              <a:t>Share</a:t>
            </a:r>
            <a:r>
              <a:rPr lang="zh-CN" altLang="en-US" dirty="0"/>
              <a:t> </a:t>
            </a:r>
            <a:r>
              <a:rPr lang="en-US" altLang="zh-CN" dirty="0"/>
              <a:t>responsibility,</a:t>
            </a:r>
            <a:r>
              <a:rPr lang="zh-CN" altLang="en-US" dirty="0"/>
              <a:t> </a:t>
            </a:r>
            <a:r>
              <a:rPr lang="en-US" altLang="zh-CN" dirty="0"/>
              <a:t>shop</a:t>
            </a:r>
            <a:r>
              <a:rPr lang="zh-CN" altLang="en-US" dirty="0"/>
              <a:t> </a:t>
            </a:r>
            <a:r>
              <a:rPr lang="en-US" altLang="zh-CN" dirty="0"/>
              <a:t>less</a:t>
            </a:r>
            <a:r>
              <a:rPr lang="zh-CN" altLang="en-US" dirty="0"/>
              <a:t> </a:t>
            </a:r>
            <a:r>
              <a:rPr lang="en-US" altLang="zh-CN" dirty="0"/>
              <a:t>items</a:t>
            </a:r>
            <a:r>
              <a:rPr lang="zh-CN" altLang="en-US" dirty="0"/>
              <a:t> </a:t>
            </a:r>
            <a:r>
              <a:rPr lang="en-US" altLang="zh-CN" dirty="0"/>
              <a:t>in-store,</a:t>
            </a:r>
            <a:r>
              <a:rPr lang="zh-CN" altLang="en-US" dirty="0"/>
              <a:t> </a:t>
            </a:r>
            <a:endParaRPr lang="en-US" altLang="zh-CN" dirty="0"/>
          </a:p>
          <a:p>
            <a:pPr lvl="1"/>
            <a:r>
              <a:rPr lang="en-US" altLang="zh-CN" dirty="0"/>
              <a:t>PPE</a:t>
            </a:r>
            <a:r>
              <a:rPr lang="zh-CN" altLang="en-US" dirty="0"/>
              <a:t> </a:t>
            </a:r>
            <a:r>
              <a:rPr lang="en-US" altLang="zh-CN" dirty="0"/>
              <a:t>reduces</a:t>
            </a:r>
            <a:r>
              <a:rPr lang="zh-CN" altLang="en-US" dirty="0"/>
              <a:t> </a:t>
            </a:r>
            <a:r>
              <a:rPr lang="en-US" altLang="zh-CN" dirty="0"/>
              <a:t>transmission,</a:t>
            </a:r>
            <a:r>
              <a:rPr lang="zh-CN" altLang="en-US" dirty="0"/>
              <a:t> </a:t>
            </a:r>
            <a:r>
              <a:rPr lang="en-US" altLang="zh-CN" dirty="0"/>
              <a:t>not</a:t>
            </a:r>
            <a:r>
              <a:rPr lang="zh-CN" altLang="en-US" dirty="0"/>
              <a:t> </a:t>
            </a:r>
            <a:r>
              <a:rPr lang="en-US" altLang="zh-CN" dirty="0"/>
              <a:t>mind</a:t>
            </a:r>
            <a:r>
              <a:rPr lang="zh-CN" altLang="en-US" dirty="0"/>
              <a:t> </a:t>
            </a:r>
            <a:r>
              <a:rPr lang="en-US" altLang="zh-CN" dirty="0"/>
              <a:t>grocery</a:t>
            </a:r>
            <a:r>
              <a:rPr lang="zh-CN" altLang="en-US" dirty="0"/>
              <a:t> </a:t>
            </a:r>
            <a:r>
              <a:rPr lang="en-US" altLang="zh-CN" dirty="0"/>
              <a:t>online,</a:t>
            </a:r>
            <a:r>
              <a:rPr lang="zh-CN" altLang="en-US" dirty="0"/>
              <a:t> </a:t>
            </a:r>
            <a:r>
              <a:rPr lang="en-US" altLang="zh-CN" dirty="0"/>
              <a:t>in</a:t>
            </a:r>
            <a:r>
              <a:rPr lang="zh-CN" altLang="en-US" dirty="0"/>
              <a:t> </a:t>
            </a:r>
            <a:r>
              <a:rPr lang="en-US" altLang="zh-CN" dirty="0"/>
              <a:t>person</a:t>
            </a:r>
            <a:r>
              <a:rPr lang="zh-CN" altLang="en-US" dirty="0"/>
              <a:t> </a:t>
            </a:r>
            <a:r>
              <a:rPr lang="en-US" altLang="zh-CN" dirty="0"/>
              <a:t>is</a:t>
            </a:r>
            <a:r>
              <a:rPr lang="zh-CN" altLang="en-US" dirty="0"/>
              <a:t> </a:t>
            </a:r>
            <a:r>
              <a:rPr lang="en-US" altLang="zh-CN" dirty="0"/>
              <a:t>chore,</a:t>
            </a:r>
            <a:r>
              <a:rPr lang="zh-CN" altLang="en-US" dirty="0"/>
              <a:t>  </a:t>
            </a:r>
            <a:r>
              <a:rPr lang="en-US" altLang="zh-CN" dirty="0"/>
              <a:t>hard</a:t>
            </a:r>
            <a:r>
              <a:rPr lang="zh-CN" altLang="en-US" dirty="0"/>
              <a:t> </a:t>
            </a:r>
            <a:r>
              <a:rPr lang="en-US" altLang="zh-CN" dirty="0"/>
              <a:t>to</a:t>
            </a:r>
            <a:r>
              <a:rPr lang="zh-CN" altLang="en-US" dirty="0"/>
              <a:t> </a:t>
            </a:r>
            <a:r>
              <a:rPr lang="en-US" altLang="zh-CN" dirty="0"/>
              <a:t>know</a:t>
            </a:r>
            <a:r>
              <a:rPr lang="zh-CN" altLang="en-US" dirty="0"/>
              <a:t> </a:t>
            </a:r>
            <a:r>
              <a:rPr lang="en-US" altLang="zh-CN" dirty="0"/>
              <a:t>exactly</a:t>
            </a:r>
            <a:r>
              <a:rPr lang="zh-CN" altLang="en-US" dirty="0"/>
              <a:t> </a:t>
            </a:r>
            <a:r>
              <a:rPr lang="en-US" altLang="zh-CN" dirty="0"/>
              <a:t>what</a:t>
            </a:r>
            <a:r>
              <a:rPr lang="zh-CN" altLang="en-US" dirty="0"/>
              <a:t> </a:t>
            </a:r>
            <a:r>
              <a:rPr lang="en-US" altLang="zh-CN" dirty="0"/>
              <a:t>will</a:t>
            </a:r>
            <a:r>
              <a:rPr lang="zh-CN" altLang="en-US" dirty="0"/>
              <a:t> </a:t>
            </a:r>
            <a:r>
              <a:rPr lang="en-US" altLang="zh-CN" dirty="0"/>
              <a:t>get</a:t>
            </a:r>
            <a:r>
              <a:rPr lang="zh-CN" altLang="en-US" dirty="0"/>
              <a:t> </a:t>
            </a:r>
            <a:r>
              <a:rPr lang="en-US" altLang="zh-CN" dirty="0"/>
              <a:t>(result</a:t>
            </a:r>
            <a:r>
              <a:rPr lang="zh-CN" altLang="en-US" dirty="0"/>
              <a:t> </a:t>
            </a:r>
            <a:r>
              <a:rPr lang="en-US" altLang="zh-CN" dirty="0"/>
              <a:t>of</a:t>
            </a:r>
            <a:r>
              <a:rPr lang="zh-CN" altLang="en-US" dirty="0"/>
              <a:t> </a:t>
            </a:r>
            <a:r>
              <a:rPr lang="en-US" altLang="zh-CN" dirty="0"/>
              <a:t>adoption?),</a:t>
            </a:r>
            <a:r>
              <a:rPr lang="zh-CN" altLang="en-US" dirty="0"/>
              <a:t> </a:t>
            </a:r>
            <a:r>
              <a:rPr lang="en-US" altLang="zh-CN" dirty="0"/>
              <a:t>online</a:t>
            </a:r>
            <a:r>
              <a:rPr lang="zh-CN" altLang="en-US" dirty="0"/>
              <a:t> </a:t>
            </a:r>
            <a:r>
              <a:rPr lang="en-US" altLang="zh-CN" dirty="0"/>
              <a:t>ease</a:t>
            </a:r>
          </a:p>
          <a:p>
            <a:r>
              <a:rPr lang="en-US" altLang="zh-CN" dirty="0"/>
              <a:t>-</a:t>
            </a:r>
            <a:r>
              <a:rPr lang="zh-CN" altLang="en-US" dirty="0"/>
              <a:t> </a:t>
            </a:r>
            <a:r>
              <a:rPr lang="en-US" altLang="zh-CN" dirty="0"/>
              <a:t>:</a:t>
            </a:r>
            <a:r>
              <a:rPr lang="zh-CN" altLang="en-US" dirty="0"/>
              <a:t> </a:t>
            </a:r>
            <a:endParaRPr lang="en-US" altLang="zh-CN" dirty="0"/>
          </a:p>
          <a:p>
            <a:pPr lvl="1"/>
            <a:r>
              <a:rPr lang="en-US" altLang="zh-CN" dirty="0"/>
              <a:t>Live</a:t>
            </a:r>
            <a:r>
              <a:rPr lang="zh-CN" altLang="en-US" dirty="0"/>
              <a:t> </a:t>
            </a:r>
            <a:r>
              <a:rPr lang="en-US" altLang="zh-CN" dirty="0"/>
              <a:t>with</a:t>
            </a:r>
            <a:r>
              <a:rPr lang="zh-CN" altLang="en-US" dirty="0"/>
              <a:t> </a:t>
            </a:r>
            <a:r>
              <a:rPr lang="en-US" altLang="zh-CN" dirty="0"/>
              <a:t>spouse,</a:t>
            </a:r>
            <a:r>
              <a:rPr lang="zh-CN" altLang="en-US" dirty="0"/>
              <a:t> </a:t>
            </a:r>
            <a:r>
              <a:rPr lang="en-US" altLang="zh-CN" dirty="0"/>
              <a:t>In-store</a:t>
            </a:r>
            <a:r>
              <a:rPr lang="zh-CN" altLang="en-US" dirty="0"/>
              <a:t> </a:t>
            </a:r>
            <a:r>
              <a:rPr lang="en-US" altLang="zh-CN" dirty="0"/>
              <a:t>shopping</a:t>
            </a:r>
            <a:r>
              <a:rPr lang="zh-CN" altLang="en-US" dirty="0"/>
              <a:t> </a:t>
            </a:r>
            <a:r>
              <a:rPr lang="en-US" altLang="zh-CN" dirty="0"/>
              <a:t>frequency,</a:t>
            </a:r>
            <a:r>
              <a:rPr lang="zh-CN" altLang="en-US" dirty="0"/>
              <a:t> </a:t>
            </a:r>
            <a:r>
              <a:rPr lang="en-US" altLang="zh-CN" dirty="0"/>
              <a:t>ease</a:t>
            </a:r>
            <a:r>
              <a:rPr lang="zh-CN" altLang="en-US" dirty="0"/>
              <a:t> </a:t>
            </a:r>
            <a:r>
              <a:rPr lang="en-US" altLang="zh-CN" dirty="0"/>
              <a:t>to</a:t>
            </a:r>
            <a:r>
              <a:rPr lang="zh-CN" altLang="en-US" dirty="0"/>
              <a:t> </a:t>
            </a:r>
            <a:r>
              <a:rPr lang="en-US" altLang="zh-CN" dirty="0"/>
              <a:t>obtain</a:t>
            </a:r>
            <a:r>
              <a:rPr lang="zh-CN" altLang="en-US" dirty="0"/>
              <a:t> </a:t>
            </a:r>
            <a:r>
              <a:rPr lang="en-US" altLang="zh-CN" dirty="0"/>
              <a:t>grocery,</a:t>
            </a:r>
            <a:r>
              <a:rPr lang="zh-CN" altLang="en-US" dirty="0"/>
              <a:t> </a:t>
            </a:r>
            <a:endParaRPr lang="en-US" altLang="zh-CN" dirty="0"/>
          </a:p>
          <a:p>
            <a:pPr lvl="1"/>
            <a:r>
              <a:rPr lang="en-US" altLang="zh-CN" dirty="0"/>
              <a:t>PPE</a:t>
            </a:r>
            <a:r>
              <a:rPr lang="zh-CN" altLang="en-US" dirty="0"/>
              <a:t> </a:t>
            </a:r>
            <a:r>
              <a:rPr lang="en-US" altLang="zh-CN" dirty="0"/>
              <a:t>reduces</a:t>
            </a:r>
            <a:r>
              <a:rPr lang="zh-CN" altLang="en-US" dirty="0"/>
              <a:t> </a:t>
            </a:r>
            <a:r>
              <a:rPr lang="en-US" altLang="zh-CN" dirty="0"/>
              <a:t>contraction,</a:t>
            </a:r>
            <a:r>
              <a:rPr lang="zh-CN" altLang="en-US" dirty="0"/>
              <a:t> </a:t>
            </a:r>
            <a:r>
              <a:rPr lang="en-US" altLang="zh-CN" dirty="0"/>
              <a:t>worry</a:t>
            </a:r>
            <a:r>
              <a:rPr lang="zh-CN" altLang="en-US" dirty="0"/>
              <a:t> </a:t>
            </a:r>
            <a:r>
              <a:rPr lang="en-US" altLang="zh-CN" dirty="0"/>
              <a:t>about</a:t>
            </a:r>
            <a:r>
              <a:rPr lang="zh-CN" altLang="en-US" dirty="0"/>
              <a:t> </a:t>
            </a:r>
            <a:r>
              <a:rPr lang="en-US" altLang="zh-CN" dirty="0"/>
              <a:t>theft,</a:t>
            </a:r>
            <a:r>
              <a:rPr lang="zh-CN" altLang="en-US" dirty="0"/>
              <a:t> </a:t>
            </a:r>
            <a:r>
              <a:rPr lang="en-US" altLang="zh-CN" dirty="0"/>
              <a:t>trust</a:t>
            </a:r>
            <a:r>
              <a:rPr lang="zh-CN" altLang="en-US" dirty="0"/>
              <a:t> </a:t>
            </a:r>
            <a:r>
              <a:rPr lang="en-US" altLang="zh-CN" dirty="0"/>
              <a:t>delivery</a:t>
            </a:r>
            <a:r>
              <a:rPr lang="zh-CN" altLang="en-US" dirty="0"/>
              <a:t> </a:t>
            </a:r>
            <a:r>
              <a:rPr lang="en-US" altLang="zh-CN" dirty="0"/>
              <a:t>company</a:t>
            </a:r>
            <a:r>
              <a:rPr lang="zh-CN" altLang="en-US" dirty="0"/>
              <a:t> </a:t>
            </a:r>
            <a:r>
              <a:rPr lang="en-US" altLang="zh-CN" dirty="0"/>
              <a:t>(?)</a:t>
            </a:r>
            <a:endParaRPr lang="en-US" dirty="0"/>
          </a:p>
        </p:txBody>
      </p:sp>
    </p:spTree>
    <p:extLst>
      <p:ext uri="{BB962C8B-B14F-4D97-AF65-F5344CB8AC3E}">
        <p14:creationId xmlns:p14="http://schemas.microsoft.com/office/powerpoint/2010/main" val="112067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1E10-14F0-054E-8617-DB5F889233DE}"/>
              </a:ext>
            </a:extLst>
          </p:cNvPr>
          <p:cNvSpPr>
            <a:spLocks noGrp="1"/>
          </p:cNvSpPr>
          <p:nvPr>
            <p:ph type="title"/>
          </p:nvPr>
        </p:nvSpPr>
        <p:spPr/>
        <p:txBody>
          <a:bodyPr/>
          <a:lstStyle/>
          <a:p>
            <a:r>
              <a:rPr lang="en-US" altLang="zh-CN" dirty="0"/>
              <a:t>Questions</a:t>
            </a:r>
            <a:r>
              <a:rPr lang="zh-CN" altLang="en-US" dirty="0"/>
              <a:t> </a:t>
            </a:r>
            <a:r>
              <a:rPr lang="en-US" altLang="zh-CN" dirty="0"/>
              <a:t>regarding</a:t>
            </a:r>
            <a:r>
              <a:rPr lang="zh-CN" altLang="en-US" dirty="0"/>
              <a:t> </a:t>
            </a:r>
            <a:r>
              <a:rPr lang="en-US" altLang="zh-CN" dirty="0"/>
              <a:t>modeling</a:t>
            </a:r>
            <a:endParaRPr lang="en-US" dirty="0"/>
          </a:p>
        </p:txBody>
      </p:sp>
      <p:sp>
        <p:nvSpPr>
          <p:cNvPr id="3" name="Content Placeholder 2">
            <a:extLst>
              <a:ext uri="{FF2B5EF4-FFF2-40B4-BE49-F238E27FC236}">
                <a16:creationId xmlns:a16="http://schemas.microsoft.com/office/drawing/2014/main" id="{9666E35B-C3E9-D744-9009-4AE5B914CD34}"/>
              </a:ext>
            </a:extLst>
          </p:cNvPr>
          <p:cNvSpPr>
            <a:spLocks noGrp="1"/>
          </p:cNvSpPr>
          <p:nvPr>
            <p:ph idx="1"/>
          </p:nvPr>
        </p:nvSpPr>
        <p:spPr/>
        <p:txBody>
          <a:bodyPr/>
          <a:lstStyle/>
          <a:p>
            <a:r>
              <a:rPr lang="en-US" altLang="zh-CN" dirty="0"/>
              <a:t>Some</a:t>
            </a:r>
            <a:r>
              <a:rPr lang="zh-CN" altLang="en-US" dirty="0"/>
              <a:t> </a:t>
            </a:r>
            <a:r>
              <a:rPr lang="en-US" altLang="zh-CN" dirty="0"/>
              <a:t>attitudes</a:t>
            </a:r>
            <a:r>
              <a:rPr lang="zh-CN" altLang="en-US" dirty="0"/>
              <a:t> </a:t>
            </a:r>
            <a:r>
              <a:rPr lang="en-US" altLang="zh-CN" dirty="0"/>
              <a:t>have</a:t>
            </a:r>
            <a:r>
              <a:rPr lang="zh-CN" altLang="en-US" dirty="0"/>
              <a:t> </a:t>
            </a:r>
            <a:r>
              <a:rPr lang="en-US" altLang="zh-CN" dirty="0"/>
              <a:t>the</a:t>
            </a:r>
            <a:r>
              <a:rPr lang="zh-CN" altLang="en-US" dirty="0"/>
              <a:t> </a:t>
            </a:r>
            <a:r>
              <a:rPr lang="en-US" altLang="zh-CN" dirty="0"/>
              <a:t>flipped</a:t>
            </a:r>
            <a:r>
              <a:rPr lang="zh-CN" altLang="en-US" dirty="0"/>
              <a:t> </a:t>
            </a:r>
            <a:r>
              <a:rPr lang="en-US" altLang="zh-CN" dirty="0"/>
              <a:t>sign</a:t>
            </a:r>
            <a:r>
              <a:rPr lang="zh-CN" altLang="en-US" dirty="0"/>
              <a:t> </a:t>
            </a:r>
            <a:r>
              <a:rPr lang="en-US" altLang="zh-CN" dirty="0"/>
              <a:t>are</a:t>
            </a:r>
            <a:r>
              <a:rPr lang="zh-CN" altLang="en-US" dirty="0"/>
              <a:t> </a:t>
            </a:r>
            <a:r>
              <a:rPr lang="en-US" altLang="zh-CN" dirty="0"/>
              <a:t>expected</a:t>
            </a:r>
            <a:r>
              <a:rPr lang="zh-CN" altLang="en-US" dirty="0"/>
              <a:t> </a:t>
            </a:r>
            <a:r>
              <a:rPr lang="en-US" altLang="zh-CN" dirty="0"/>
              <a:t>to</a:t>
            </a:r>
            <a:r>
              <a:rPr lang="zh-CN" altLang="en-US" dirty="0"/>
              <a:t> </a:t>
            </a:r>
            <a:r>
              <a:rPr lang="en-US" altLang="zh-CN" dirty="0"/>
              <a:t>be</a:t>
            </a:r>
            <a:r>
              <a:rPr lang="zh-CN" altLang="en-US" dirty="0"/>
              <a:t> </a:t>
            </a:r>
            <a:r>
              <a:rPr lang="en-US" altLang="zh-CN" dirty="0"/>
              <a:t>the</a:t>
            </a:r>
            <a:r>
              <a:rPr lang="zh-CN" altLang="en-US" dirty="0"/>
              <a:t> </a:t>
            </a:r>
            <a:r>
              <a:rPr lang="en-US" altLang="zh-CN" dirty="0"/>
              <a:t>results</a:t>
            </a:r>
            <a:r>
              <a:rPr lang="zh-CN" altLang="en-US" dirty="0"/>
              <a:t> </a:t>
            </a:r>
            <a:r>
              <a:rPr lang="en-US" altLang="zh-CN" dirty="0"/>
              <a:t>of</a:t>
            </a:r>
            <a:r>
              <a:rPr lang="zh-CN" altLang="en-US" dirty="0"/>
              <a:t> </a:t>
            </a:r>
            <a:r>
              <a:rPr lang="en-US" altLang="zh-CN" dirty="0"/>
              <a:t>adoption</a:t>
            </a:r>
            <a:r>
              <a:rPr lang="zh-CN" altLang="en-US" dirty="0"/>
              <a:t> </a:t>
            </a:r>
            <a:r>
              <a:rPr lang="en-US" altLang="zh-CN" dirty="0"/>
              <a:t>(e.g.</a:t>
            </a:r>
            <a:r>
              <a:rPr lang="zh-CN" altLang="en-US" dirty="0"/>
              <a:t> </a:t>
            </a:r>
            <a:r>
              <a:rPr lang="en-US" altLang="zh-CN" dirty="0"/>
              <a:t>Hard</a:t>
            </a:r>
            <a:r>
              <a:rPr lang="zh-CN" altLang="en-US" dirty="0"/>
              <a:t> </a:t>
            </a:r>
            <a:r>
              <a:rPr lang="en-US" altLang="zh-CN" dirty="0"/>
              <a:t>to</a:t>
            </a:r>
            <a:r>
              <a:rPr lang="zh-CN" altLang="en-US" dirty="0"/>
              <a:t> </a:t>
            </a:r>
            <a:r>
              <a:rPr lang="en-US" altLang="zh-CN" dirty="0"/>
              <a:t>know</a:t>
            </a:r>
            <a:r>
              <a:rPr lang="zh-CN" altLang="en-US" dirty="0"/>
              <a:t> </a:t>
            </a:r>
            <a:r>
              <a:rPr lang="en-US" altLang="zh-CN" dirty="0"/>
              <a:t>what</a:t>
            </a:r>
            <a:r>
              <a:rPr lang="zh-CN" altLang="en-US" dirty="0"/>
              <a:t> </a:t>
            </a:r>
            <a:r>
              <a:rPr lang="en-US" altLang="zh-CN" dirty="0"/>
              <a:t>will</a:t>
            </a:r>
            <a:r>
              <a:rPr lang="zh-CN" altLang="en-US" dirty="0"/>
              <a:t> </a:t>
            </a:r>
            <a:r>
              <a:rPr lang="en-US" altLang="zh-CN" dirty="0"/>
              <a:t>get,</a:t>
            </a:r>
            <a:r>
              <a:rPr lang="zh-CN" altLang="en-US" dirty="0"/>
              <a:t> </a:t>
            </a:r>
            <a:r>
              <a:rPr lang="en-US" altLang="zh-CN" dirty="0"/>
              <a:t>trust</a:t>
            </a:r>
            <a:r>
              <a:rPr lang="zh-CN" altLang="en-US" dirty="0"/>
              <a:t> </a:t>
            </a:r>
            <a:r>
              <a:rPr lang="en-US" altLang="zh-CN" dirty="0"/>
              <a:t>delivery</a:t>
            </a:r>
            <a:r>
              <a:rPr lang="zh-CN" altLang="en-US" dirty="0"/>
              <a:t> </a:t>
            </a:r>
            <a:r>
              <a:rPr lang="en-US" altLang="zh-CN"/>
              <a:t>company),</a:t>
            </a:r>
            <a:r>
              <a:rPr lang="zh-CN" altLang="en-US" dirty="0"/>
              <a:t> </a:t>
            </a:r>
            <a:r>
              <a:rPr lang="en-US" altLang="zh-CN" dirty="0"/>
              <a:t>how</a:t>
            </a:r>
            <a:r>
              <a:rPr lang="zh-CN" altLang="en-US" dirty="0"/>
              <a:t> </a:t>
            </a:r>
            <a:r>
              <a:rPr lang="en-US" altLang="zh-CN" dirty="0"/>
              <a:t>to</a:t>
            </a:r>
            <a:r>
              <a:rPr lang="zh-CN" altLang="en-US" dirty="0"/>
              <a:t> </a:t>
            </a:r>
            <a:r>
              <a:rPr lang="en-US" altLang="zh-CN" dirty="0"/>
              <a:t>incorporate</a:t>
            </a:r>
            <a:r>
              <a:rPr lang="zh-CN" altLang="en-US" dirty="0"/>
              <a:t> </a:t>
            </a:r>
            <a:r>
              <a:rPr lang="en-US" altLang="zh-CN" dirty="0"/>
              <a:t>the</a:t>
            </a:r>
            <a:r>
              <a:rPr lang="zh-CN" altLang="en-US" dirty="0"/>
              <a:t> </a:t>
            </a:r>
            <a:r>
              <a:rPr lang="en-US" altLang="zh-CN" dirty="0"/>
              <a:t>causal</a:t>
            </a:r>
            <a:r>
              <a:rPr lang="zh-CN" altLang="en-US" dirty="0"/>
              <a:t> </a:t>
            </a:r>
            <a:r>
              <a:rPr lang="en-US" altLang="zh-CN" dirty="0"/>
              <a:t>relationship</a:t>
            </a:r>
            <a:r>
              <a:rPr lang="zh-CN" altLang="en-US" dirty="0"/>
              <a:t> </a:t>
            </a:r>
            <a:r>
              <a:rPr lang="en-US" altLang="zh-CN" dirty="0"/>
              <a:t>here?</a:t>
            </a:r>
          </a:p>
          <a:p>
            <a:r>
              <a:rPr lang="en-US" altLang="zh-CN" dirty="0"/>
              <a:t>How</a:t>
            </a:r>
            <a:r>
              <a:rPr lang="zh-CN" altLang="en-US" dirty="0"/>
              <a:t> </a:t>
            </a:r>
            <a:r>
              <a:rPr lang="en-US" altLang="zh-CN" dirty="0"/>
              <a:t>to</a:t>
            </a:r>
            <a:r>
              <a:rPr lang="zh-CN" altLang="en-US" dirty="0"/>
              <a:t> </a:t>
            </a:r>
            <a:r>
              <a:rPr lang="en-US" altLang="zh-CN" dirty="0"/>
              <a:t>deal</a:t>
            </a:r>
            <a:r>
              <a:rPr lang="zh-CN" altLang="en-US" dirty="0"/>
              <a:t> </a:t>
            </a:r>
            <a:r>
              <a:rPr lang="en-US" altLang="zh-CN" dirty="0"/>
              <a:t>with</a:t>
            </a:r>
            <a:r>
              <a:rPr lang="zh-CN" altLang="en-US" dirty="0"/>
              <a:t> </a:t>
            </a:r>
            <a:r>
              <a:rPr lang="en-US" altLang="zh-CN" dirty="0"/>
              <a:t>record</a:t>
            </a:r>
            <a:r>
              <a:rPr lang="zh-CN" altLang="en-US" dirty="0"/>
              <a:t> </a:t>
            </a:r>
            <a:r>
              <a:rPr lang="en-US" altLang="zh-CN" dirty="0"/>
              <a:t>with</a:t>
            </a:r>
            <a:r>
              <a:rPr lang="zh-CN" altLang="en-US" dirty="0"/>
              <a:t> </a:t>
            </a:r>
            <a:r>
              <a:rPr lang="en-US" altLang="zh-CN" dirty="0"/>
              <a:t>no</a:t>
            </a:r>
            <a:r>
              <a:rPr lang="zh-CN" altLang="en-US" dirty="0"/>
              <a:t> </a:t>
            </a:r>
            <a:r>
              <a:rPr lang="en-US" altLang="zh-CN" dirty="0"/>
              <a:t>response?</a:t>
            </a:r>
          </a:p>
          <a:p>
            <a:r>
              <a:rPr lang="en-US" altLang="zh-CN" dirty="0"/>
              <a:t>Encode</a:t>
            </a:r>
            <a:r>
              <a:rPr lang="zh-CN" altLang="en-US" dirty="0"/>
              <a:t> </a:t>
            </a:r>
            <a:r>
              <a:rPr lang="en-US" altLang="zh-CN" dirty="0"/>
              <a:t>shopping</a:t>
            </a:r>
            <a:r>
              <a:rPr lang="zh-CN" altLang="en-US" dirty="0"/>
              <a:t> </a:t>
            </a:r>
            <a:r>
              <a:rPr lang="en-US" altLang="zh-CN" dirty="0"/>
              <a:t>frequency</a:t>
            </a:r>
            <a:r>
              <a:rPr lang="zh-CN" altLang="en-US" dirty="0"/>
              <a:t> </a:t>
            </a:r>
            <a:r>
              <a:rPr lang="en-US" altLang="zh-CN" dirty="0"/>
              <a:t>as</a:t>
            </a:r>
            <a:r>
              <a:rPr lang="zh-CN" altLang="en-US" dirty="0"/>
              <a:t> </a:t>
            </a:r>
            <a:r>
              <a:rPr lang="en-US" altLang="zh-CN" dirty="0"/>
              <a:t>ordered</a:t>
            </a:r>
            <a:r>
              <a:rPr lang="zh-CN" altLang="en-US" dirty="0"/>
              <a:t> </a:t>
            </a:r>
            <a:r>
              <a:rPr lang="en-US" altLang="zh-CN" dirty="0"/>
              <a:t>categorical</a:t>
            </a:r>
            <a:r>
              <a:rPr lang="zh-CN" altLang="en-US" dirty="0"/>
              <a:t> </a:t>
            </a:r>
            <a:r>
              <a:rPr lang="en-US" altLang="zh-CN" dirty="0"/>
              <a:t>variable</a:t>
            </a:r>
          </a:p>
          <a:p>
            <a:r>
              <a:rPr lang="en-US" altLang="zh-CN" dirty="0"/>
              <a:t>Final</a:t>
            </a:r>
            <a:r>
              <a:rPr lang="zh-CN" altLang="en-US" dirty="0"/>
              <a:t> </a:t>
            </a:r>
            <a:r>
              <a:rPr lang="en-US" altLang="zh-CN" dirty="0"/>
              <a:t>model</a:t>
            </a:r>
            <a:r>
              <a:rPr lang="zh-CN" altLang="en-US" dirty="0"/>
              <a:t> </a:t>
            </a:r>
            <a:r>
              <a:rPr lang="en-US" altLang="zh-CN" dirty="0"/>
              <a:t>should</a:t>
            </a:r>
            <a:r>
              <a:rPr lang="zh-CN" altLang="en-US" dirty="0"/>
              <a:t> </a:t>
            </a:r>
            <a:r>
              <a:rPr lang="en-US" altLang="zh-CN" dirty="0"/>
              <a:t>all</a:t>
            </a:r>
            <a:r>
              <a:rPr lang="zh-CN" altLang="en-US" dirty="0"/>
              <a:t> </a:t>
            </a:r>
            <a:r>
              <a:rPr lang="en-US" altLang="zh-CN" dirty="0"/>
              <a:t>have</a:t>
            </a:r>
            <a:r>
              <a:rPr lang="zh-CN" altLang="en-US" dirty="0"/>
              <a:t> </a:t>
            </a:r>
            <a:r>
              <a:rPr lang="en-US" altLang="zh-CN" dirty="0"/>
              <a:t>expected</a:t>
            </a:r>
            <a:r>
              <a:rPr lang="zh-CN" altLang="en-US" dirty="0"/>
              <a:t> </a:t>
            </a:r>
            <a:r>
              <a:rPr lang="en-US" altLang="zh-CN" dirty="0"/>
              <a:t>sign</a:t>
            </a:r>
            <a:r>
              <a:rPr lang="zh-CN" altLang="en-US" dirty="0"/>
              <a:t> </a:t>
            </a:r>
            <a:r>
              <a:rPr lang="en-US" altLang="zh-CN" dirty="0"/>
              <a:t>but</a:t>
            </a:r>
            <a:r>
              <a:rPr lang="zh-CN" altLang="en-US" dirty="0"/>
              <a:t> </a:t>
            </a:r>
            <a:r>
              <a:rPr lang="en-US" altLang="zh-CN" dirty="0"/>
              <a:t>not</a:t>
            </a:r>
            <a:r>
              <a:rPr lang="zh-CN" altLang="en-US" dirty="0"/>
              <a:t> </a:t>
            </a:r>
            <a:r>
              <a:rPr lang="en-US" altLang="zh-CN" dirty="0"/>
              <a:t>necessarily</a:t>
            </a:r>
            <a:r>
              <a:rPr lang="zh-CN" altLang="en-US" dirty="0"/>
              <a:t> </a:t>
            </a:r>
            <a:r>
              <a:rPr lang="en-US" altLang="zh-CN" dirty="0"/>
              <a:t>significant</a:t>
            </a:r>
            <a:r>
              <a:rPr lang="zh-CN" altLang="en-US" dirty="0"/>
              <a:t> </a:t>
            </a:r>
            <a:r>
              <a:rPr lang="en-US" altLang="zh-CN" dirty="0"/>
              <a:t>coefficient?</a:t>
            </a:r>
          </a:p>
          <a:p>
            <a:pPr marL="0" indent="0">
              <a:buNone/>
            </a:pPr>
            <a:endParaRPr lang="en-US" altLang="zh-CN" dirty="0"/>
          </a:p>
          <a:p>
            <a:endParaRPr lang="en-US" altLang="zh-CN" dirty="0"/>
          </a:p>
          <a:p>
            <a:endParaRPr lang="en-US" dirty="0"/>
          </a:p>
        </p:txBody>
      </p:sp>
    </p:spTree>
    <p:extLst>
      <p:ext uri="{BB962C8B-B14F-4D97-AF65-F5344CB8AC3E}">
        <p14:creationId xmlns:p14="http://schemas.microsoft.com/office/powerpoint/2010/main" val="319105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F522-E86C-495E-A2E8-1472365D30C2}"/>
              </a:ext>
            </a:extLst>
          </p:cNvPr>
          <p:cNvSpPr>
            <a:spLocks noGrp="1"/>
          </p:cNvSpPr>
          <p:nvPr>
            <p:ph type="title"/>
          </p:nvPr>
        </p:nvSpPr>
        <p:spPr/>
        <p:txBody>
          <a:bodyPr/>
          <a:lstStyle/>
          <a:p>
            <a:r>
              <a:rPr lang="en-US" dirty="0"/>
              <a:t>Binary choice model for initial adoption – both attitude and socio-demo</a:t>
            </a:r>
          </a:p>
        </p:txBody>
      </p:sp>
      <p:sp>
        <p:nvSpPr>
          <p:cNvPr id="6" name="TextBox 5">
            <a:extLst>
              <a:ext uri="{FF2B5EF4-FFF2-40B4-BE49-F238E27FC236}">
                <a16:creationId xmlns:a16="http://schemas.microsoft.com/office/drawing/2014/main" id="{083A7974-29FA-D548-8E61-E666FCB2434D}"/>
              </a:ext>
            </a:extLst>
          </p:cNvPr>
          <p:cNvSpPr txBox="1"/>
          <p:nvPr/>
        </p:nvSpPr>
        <p:spPr>
          <a:xfrm>
            <a:off x="666349" y="2157010"/>
            <a:ext cx="412636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Positive:</a:t>
            </a:r>
          </a:p>
          <a:p>
            <a:pPr lvl="1"/>
            <a:r>
              <a:rPr lang="en-US" sz="1600" dirty="0"/>
              <a:t>Socio-demo: </a:t>
            </a:r>
          </a:p>
          <a:p>
            <a:pPr marL="742950" lvl="1" indent="-285750">
              <a:buFont typeface="Arial" panose="020B0604020202020204" pitchFamily="34" charset="0"/>
              <a:buChar char="•"/>
            </a:pPr>
            <a:r>
              <a:rPr lang="en-US" sz="1600" dirty="0"/>
              <a:t>Live with spouse</a:t>
            </a:r>
          </a:p>
          <a:p>
            <a:pPr lvl="1"/>
            <a:r>
              <a:rPr lang="en-US" sz="1600" dirty="0"/>
              <a:t>Attitude:</a:t>
            </a:r>
          </a:p>
          <a:p>
            <a:pPr marL="742950" lvl="1" indent="-285750">
              <a:buFont typeface="Arial" panose="020B0604020202020204" pitchFamily="34" charset="0"/>
              <a:buChar char="•"/>
            </a:pPr>
            <a:r>
              <a:rPr lang="en-US" sz="1600" dirty="0"/>
              <a:t>Not mind restaurant online</a:t>
            </a:r>
          </a:p>
          <a:p>
            <a:pPr marL="285750" indent="-285750">
              <a:buFont typeface="Arial" panose="020B0604020202020204" pitchFamily="34" charset="0"/>
              <a:buChar char="•"/>
            </a:pPr>
            <a:r>
              <a:rPr lang="en-US" sz="1600" dirty="0"/>
              <a:t>Negative:</a:t>
            </a:r>
          </a:p>
          <a:p>
            <a:pPr lvl="1"/>
            <a:r>
              <a:rPr lang="en-US" sz="1600" dirty="0"/>
              <a:t>Socio-demo:</a:t>
            </a:r>
          </a:p>
          <a:p>
            <a:pPr marL="742950" lvl="1" indent="-285750">
              <a:buFont typeface="Arial" panose="020B0604020202020204" pitchFamily="34" charset="0"/>
              <a:buChar char="•"/>
            </a:pPr>
            <a:r>
              <a:rPr lang="en-US" altLang="zh-CN" sz="1600" dirty="0"/>
              <a:t>Frequency</a:t>
            </a:r>
            <a:r>
              <a:rPr lang="zh-CN" altLang="en-US" sz="1600" dirty="0"/>
              <a:t> </a:t>
            </a:r>
            <a:r>
              <a:rPr lang="en-US" altLang="zh-CN" sz="1600" dirty="0"/>
              <a:t>of</a:t>
            </a:r>
            <a:r>
              <a:rPr lang="zh-CN" altLang="en-US" sz="1600" dirty="0"/>
              <a:t> </a:t>
            </a:r>
            <a:r>
              <a:rPr lang="en-US" altLang="zh-CN" sz="1600" dirty="0"/>
              <a:t>in-store</a:t>
            </a:r>
            <a:r>
              <a:rPr lang="zh-CN" altLang="en-US" sz="1600" dirty="0"/>
              <a:t> </a:t>
            </a:r>
            <a:r>
              <a:rPr lang="en-US" altLang="zh-CN" sz="1600" dirty="0"/>
              <a:t>shopping</a:t>
            </a:r>
            <a:endParaRPr lang="en-US" sz="1600" dirty="0"/>
          </a:p>
        </p:txBody>
      </p:sp>
      <p:pic>
        <p:nvPicPr>
          <p:cNvPr id="7" name="Picture 6">
            <a:extLst>
              <a:ext uri="{FF2B5EF4-FFF2-40B4-BE49-F238E27FC236}">
                <a16:creationId xmlns:a16="http://schemas.microsoft.com/office/drawing/2014/main" id="{F47E5C21-25BE-364B-BF67-E8DF11D23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916" y="2046172"/>
            <a:ext cx="6592884" cy="3952845"/>
          </a:xfrm>
          <a:prstGeom prst="rect">
            <a:avLst/>
          </a:prstGeom>
        </p:spPr>
      </p:pic>
    </p:spTree>
    <p:extLst>
      <p:ext uri="{BB962C8B-B14F-4D97-AF65-F5344CB8AC3E}">
        <p14:creationId xmlns:p14="http://schemas.microsoft.com/office/powerpoint/2010/main" val="191875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F522-E86C-495E-A2E8-1472365D30C2}"/>
              </a:ext>
            </a:extLst>
          </p:cNvPr>
          <p:cNvSpPr>
            <a:spLocks noGrp="1"/>
          </p:cNvSpPr>
          <p:nvPr>
            <p:ph type="title"/>
          </p:nvPr>
        </p:nvSpPr>
        <p:spPr/>
        <p:txBody>
          <a:bodyPr/>
          <a:lstStyle/>
          <a:p>
            <a:r>
              <a:rPr lang="en-US" dirty="0"/>
              <a:t>Binary choice model for initial adoption – Only Socio-demo</a:t>
            </a:r>
          </a:p>
        </p:txBody>
      </p:sp>
      <p:sp>
        <p:nvSpPr>
          <p:cNvPr id="6" name="TextBox 5">
            <a:extLst>
              <a:ext uri="{FF2B5EF4-FFF2-40B4-BE49-F238E27FC236}">
                <a16:creationId xmlns:a16="http://schemas.microsoft.com/office/drawing/2014/main" id="{083A7974-29FA-D548-8E61-E666FCB2434D}"/>
              </a:ext>
            </a:extLst>
          </p:cNvPr>
          <p:cNvSpPr txBox="1"/>
          <p:nvPr/>
        </p:nvSpPr>
        <p:spPr>
          <a:xfrm>
            <a:off x="600553" y="2143496"/>
            <a:ext cx="412636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Positive:</a:t>
            </a:r>
          </a:p>
          <a:p>
            <a:pPr lvl="1"/>
            <a:r>
              <a:rPr lang="en-US" sz="1600" dirty="0"/>
              <a:t>Socio-demo: </a:t>
            </a:r>
          </a:p>
          <a:p>
            <a:pPr marL="742950" lvl="1" indent="-285750">
              <a:buFont typeface="Arial" panose="020B0604020202020204" pitchFamily="34" charset="0"/>
              <a:buChar char="•"/>
            </a:pPr>
            <a:r>
              <a:rPr lang="en-US" sz="1600" dirty="0"/>
              <a:t>Live with spouse</a:t>
            </a:r>
          </a:p>
          <a:p>
            <a:pPr marL="742950" lvl="1" indent="-285750">
              <a:buFont typeface="Arial" panose="020B0604020202020204" pitchFamily="34" charset="0"/>
              <a:buChar char="•"/>
            </a:pPr>
            <a:r>
              <a:rPr lang="en-US" sz="1600" dirty="0"/>
              <a:t>live with children</a:t>
            </a:r>
            <a:r>
              <a:rPr lang="zh-CN" altLang="en-US" sz="1600" dirty="0"/>
              <a:t> *</a:t>
            </a:r>
            <a:endParaRPr lang="en-US" sz="1600" dirty="0"/>
          </a:p>
          <a:p>
            <a:pPr marL="742950" lvl="1" indent="-285750">
              <a:buFont typeface="Arial" panose="020B0604020202020204" pitchFamily="34" charset="0"/>
              <a:buChar char="•"/>
            </a:pPr>
            <a:r>
              <a:rPr lang="en-US" altLang="zh-CN" sz="1600" dirty="0"/>
              <a:t>Make</a:t>
            </a:r>
            <a:r>
              <a:rPr lang="zh-CN" altLang="en-US" sz="1600" dirty="0"/>
              <a:t> </a:t>
            </a:r>
            <a:r>
              <a:rPr lang="en-US" altLang="zh-CN" sz="1600" dirty="0"/>
              <a:t>less</a:t>
            </a:r>
            <a:r>
              <a:rPr lang="zh-CN" altLang="en-US" sz="1600" dirty="0"/>
              <a:t> </a:t>
            </a:r>
            <a:r>
              <a:rPr lang="en-US" altLang="zh-CN" sz="1600" dirty="0"/>
              <a:t>in-store</a:t>
            </a:r>
            <a:r>
              <a:rPr lang="zh-CN" altLang="en-US" sz="1600" dirty="0"/>
              <a:t> </a:t>
            </a:r>
            <a:r>
              <a:rPr lang="en-US" altLang="zh-CN" sz="1600" dirty="0"/>
              <a:t>trips</a:t>
            </a:r>
            <a:endParaRPr lang="en-US" sz="1600" dirty="0"/>
          </a:p>
          <a:p>
            <a:pPr marL="285750" indent="-285750">
              <a:buFont typeface="Arial" panose="020B0604020202020204" pitchFamily="34" charset="0"/>
              <a:buChar char="•"/>
            </a:pPr>
            <a:r>
              <a:rPr lang="en-US" sz="1600" dirty="0"/>
              <a:t>Negative:</a:t>
            </a:r>
          </a:p>
          <a:p>
            <a:pPr lvl="1"/>
            <a:r>
              <a:rPr lang="en-US" sz="1600" dirty="0"/>
              <a:t>Socio-demo:</a:t>
            </a:r>
          </a:p>
          <a:p>
            <a:pPr marL="742950" lvl="1" indent="-285750">
              <a:buFont typeface="Arial" panose="020B0604020202020204" pitchFamily="34" charset="0"/>
              <a:buChar char="•"/>
            </a:pPr>
            <a:r>
              <a:rPr lang="en-US" sz="1600" dirty="0"/>
              <a:t>Household size </a:t>
            </a:r>
          </a:p>
          <a:p>
            <a:pPr marL="742950" lvl="1" indent="-285750">
              <a:buFont typeface="Arial" panose="020B0604020202020204" pitchFamily="34" charset="0"/>
              <a:buChar char="•"/>
            </a:pPr>
            <a:r>
              <a:rPr lang="en-US" altLang="zh-CN" sz="1600" dirty="0"/>
              <a:t>Drive</a:t>
            </a:r>
            <a:r>
              <a:rPr lang="zh-CN" altLang="en-US" sz="1600" dirty="0"/>
              <a:t> </a:t>
            </a:r>
            <a:r>
              <a:rPr lang="en-US" altLang="zh-CN" sz="1600" dirty="0"/>
              <a:t>to</a:t>
            </a:r>
            <a:r>
              <a:rPr lang="zh-CN" altLang="en-US" sz="1600" dirty="0"/>
              <a:t> </a:t>
            </a:r>
            <a:r>
              <a:rPr lang="en-US" altLang="zh-CN" sz="1600" dirty="0"/>
              <a:t>store</a:t>
            </a:r>
            <a:endParaRPr lang="en-US" sz="1600" dirty="0"/>
          </a:p>
        </p:txBody>
      </p:sp>
      <p:pic>
        <p:nvPicPr>
          <p:cNvPr id="5" name="Picture 4">
            <a:extLst>
              <a:ext uri="{FF2B5EF4-FFF2-40B4-BE49-F238E27FC236}">
                <a16:creationId xmlns:a16="http://schemas.microsoft.com/office/drawing/2014/main" id="{3E421C98-940A-D247-9835-AEA68683E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145" y="1995170"/>
            <a:ext cx="6898640" cy="3988544"/>
          </a:xfrm>
          <a:prstGeom prst="rect">
            <a:avLst/>
          </a:prstGeom>
        </p:spPr>
      </p:pic>
    </p:spTree>
    <p:extLst>
      <p:ext uri="{BB962C8B-B14F-4D97-AF65-F5344CB8AC3E}">
        <p14:creationId xmlns:p14="http://schemas.microsoft.com/office/powerpoint/2010/main" val="88887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F522-E86C-495E-A2E8-1472365D30C2}"/>
              </a:ext>
            </a:extLst>
          </p:cNvPr>
          <p:cNvSpPr>
            <a:spLocks noGrp="1"/>
          </p:cNvSpPr>
          <p:nvPr>
            <p:ph type="title"/>
          </p:nvPr>
        </p:nvSpPr>
        <p:spPr/>
        <p:txBody>
          <a:bodyPr/>
          <a:lstStyle/>
          <a:p>
            <a:r>
              <a:rPr lang="en-US" dirty="0"/>
              <a:t>Binary choice model for initial adoption – Only Attitude</a:t>
            </a:r>
          </a:p>
        </p:txBody>
      </p:sp>
      <p:sp>
        <p:nvSpPr>
          <p:cNvPr id="6" name="TextBox 5">
            <a:extLst>
              <a:ext uri="{FF2B5EF4-FFF2-40B4-BE49-F238E27FC236}">
                <a16:creationId xmlns:a16="http://schemas.microsoft.com/office/drawing/2014/main" id="{083A7974-29FA-D548-8E61-E666FCB2434D}"/>
              </a:ext>
            </a:extLst>
          </p:cNvPr>
          <p:cNvSpPr txBox="1"/>
          <p:nvPr/>
        </p:nvSpPr>
        <p:spPr>
          <a:xfrm>
            <a:off x="973777" y="2078182"/>
            <a:ext cx="412636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Positive:</a:t>
            </a:r>
          </a:p>
          <a:p>
            <a:pPr lvl="1"/>
            <a:r>
              <a:rPr lang="en-US" sz="1600" dirty="0"/>
              <a:t>Attitude: </a:t>
            </a:r>
          </a:p>
          <a:p>
            <a:pPr marL="742950" lvl="1" indent="-285750">
              <a:buFont typeface="Arial" panose="020B0604020202020204" pitchFamily="34" charset="0"/>
              <a:buChar char="•"/>
            </a:pPr>
            <a:r>
              <a:rPr lang="en-US" sz="1600" dirty="0"/>
              <a:t>PPE reduces transmission</a:t>
            </a:r>
          </a:p>
          <a:p>
            <a:pPr marL="742950" lvl="1" indent="-285750">
              <a:buFont typeface="Arial" panose="020B0604020202020204" pitchFamily="34" charset="0"/>
              <a:buChar char="•"/>
            </a:pPr>
            <a:r>
              <a:rPr lang="en-US" altLang="zh-CN" sz="1600" dirty="0"/>
              <a:t>Pick</a:t>
            </a:r>
            <a:r>
              <a:rPr lang="zh-CN" altLang="en-US" sz="1600" dirty="0"/>
              <a:t> </a:t>
            </a:r>
            <a:r>
              <a:rPr lang="en-US" altLang="zh-CN" sz="1600" dirty="0"/>
              <a:t>up</a:t>
            </a:r>
            <a:r>
              <a:rPr lang="zh-CN" altLang="en-US" sz="1600" dirty="0"/>
              <a:t> </a:t>
            </a:r>
            <a:r>
              <a:rPr lang="en-US" altLang="zh-CN" sz="1600" dirty="0"/>
              <a:t>as</a:t>
            </a:r>
            <a:r>
              <a:rPr lang="zh-CN" altLang="en-US" sz="1600" dirty="0"/>
              <a:t> </a:t>
            </a:r>
            <a:r>
              <a:rPr lang="en-US" altLang="zh-CN" sz="1600" dirty="0"/>
              <a:t>excuse</a:t>
            </a:r>
            <a:r>
              <a:rPr lang="zh-CN" altLang="en-US" sz="1600" dirty="0"/>
              <a:t> </a:t>
            </a:r>
            <a:r>
              <a:rPr lang="en-US" altLang="zh-CN" sz="1600" dirty="0"/>
              <a:t>to</a:t>
            </a:r>
            <a:r>
              <a:rPr lang="zh-CN" altLang="en-US" sz="1600" dirty="0"/>
              <a:t> </a:t>
            </a:r>
            <a:r>
              <a:rPr lang="en-US" altLang="zh-CN" sz="1600" dirty="0"/>
              <a:t>get</a:t>
            </a:r>
            <a:r>
              <a:rPr lang="zh-CN" altLang="en-US" sz="1600" dirty="0"/>
              <a:t> </a:t>
            </a:r>
            <a:r>
              <a:rPr lang="en-US" altLang="zh-CN" sz="1600" dirty="0"/>
              <a:t>out</a:t>
            </a:r>
            <a:r>
              <a:rPr lang="zh-CN" altLang="en-US" sz="1600" dirty="0"/>
              <a:t> *</a:t>
            </a:r>
            <a:endParaRPr lang="en-US" sz="1600" dirty="0"/>
          </a:p>
          <a:p>
            <a:pPr marL="742950" lvl="1" indent="-285750">
              <a:buFont typeface="Arial" panose="020B0604020202020204" pitchFamily="34" charset="0"/>
              <a:buChar char="•"/>
            </a:pPr>
            <a:r>
              <a:rPr lang="en-US" sz="1600" dirty="0"/>
              <a:t>Not mind restaurant online</a:t>
            </a:r>
            <a:r>
              <a:rPr lang="zh-CN" altLang="en-US" sz="1600" dirty="0"/>
              <a:t> *</a:t>
            </a:r>
            <a:endParaRPr lang="en-US" sz="1600" dirty="0"/>
          </a:p>
          <a:p>
            <a:pPr marL="285750" indent="-285750">
              <a:buFont typeface="Arial" panose="020B0604020202020204" pitchFamily="34" charset="0"/>
              <a:buChar char="•"/>
            </a:pPr>
            <a:r>
              <a:rPr lang="en-US" sz="1600" dirty="0"/>
              <a:t>Negative:</a:t>
            </a:r>
          </a:p>
          <a:p>
            <a:pPr lvl="1"/>
            <a:r>
              <a:rPr lang="en-US" sz="1600" dirty="0"/>
              <a:t>Attitude:</a:t>
            </a:r>
          </a:p>
          <a:p>
            <a:pPr marL="742950" lvl="1" indent="-285750">
              <a:buFont typeface="Arial" panose="020B0604020202020204" pitchFamily="34" charset="0"/>
              <a:buChar char="•"/>
            </a:pPr>
            <a:r>
              <a:rPr lang="en-US" sz="1600" dirty="0"/>
              <a:t>Worry about theft</a:t>
            </a:r>
            <a:r>
              <a:rPr lang="zh-CN" altLang="en-US" sz="1600" dirty="0"/>
              <a:t> *</a:t>
            </a:r>
            <a:endParaRPr lang="en-US" sz="1600" dirty="0"/>
          </a:p>
          <a:p>
            <a:pPr marL="742950" lvl="1" indent="-285750">
              <a:buFont typeface="Arial" panose="020B0604020202020204" pitchFamily="34" charset="0"/>
              <a:buChar char="•"/>
            </a:pPr>
            <a:r>
              <a:rPr lang="en-US" sz="1600" dirty="0"/>
              <a:t>Online ease (?)</a:t>
            </a:r>
            <a:r>
              <a:rPr lang="zh-CN" altLang="en-US" sz="1600" dirty="0"/>
              <a:t> *</a:t>
            </a:r>
            <a:endParaRPr lang="en-US" sz="1600" dirty="0"/>
          </a:p>
        </p:txBody>
      </p:sp>
      <p:pic>
        <p:nvPicPr>
          <p:cNvPr id="4" name="Picture 3">
            <a:extLst>
              <a:ext uri="{FF2B5EF4-FFF2-40B4-BE49-F238E27FC236}">
                <a16:creationId xmlns:a16="http://schemas.microsoft.com/office/drawing/2014/main" id="{63F23EFC-B1CD-F148-A98B-578032A58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162" y="2078182"/>
            <a:ext cx="7295838" cy="3671454"/>
          </a:xfrm>
          <a:prstGeom prst="rect">
            <a:avLst/>
          </a:prstGeom>
        </p:spPr>
      </p:pic>
    </p:spTree>
    <p:extLst>
      <p:ext uri="{BB962C8B-B14F-4D97-AF65-F5344CB8AC3E}">
        <p14:creationId xmlns:p14="http://schemas.microsoft.com/office/powerpoint/2010/main" val="41818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01E3-23B0-5C45-874B-2FEE8A41AB51}"/>
              </a:ext>
            </a:extLst>
          </p:cNvPr>
          <p:cNvSpPr>
            <a:spLocks noGrp="1"/>
          </p:cNvSpPr>
          <p:nvPr>
            <p:ph type="title"/>
          </p:nvPr>
        </p:nvSpPr>
        <p:spPr/>
        <p:txBody>
          <a:bodyPr/>
          <a:lstStyle/>
          <a:p>
            <a:r>
              <a:rPr lang="en-US" dirty="0"/>
              <a:t>Summary for factors affecting adoption</a:t>
            </a:r>
          </a:p>
        </p:txBody>
      </p:sp>
      <p:sp>
        <p:nvSpPr>
          <p:cNvPr id="3" name="Content Placeholder 2">
            <a:extLst>
              <a:ext uri="{FF2B5EF4-FFF2-40B4-BE49-F238E27FC236}">
                <a16:creationId xmlns:a16="http://schemas.microsoft.com/office/drawing/2014/main" id="{1C6C5603-C15C-854D-90C0-AD4F6028911E}"/>
              </a:ext>
            </a:extLst>
          </p:cNvPr>
          <p:cNvSpPr>
            <a:spLocks noGrp="1"/>
          </p:cNvSpPr>
          <p:nvPr>
            <p:ph idx="1"/>
          </p:nvPr>
        </p:nvSpPr>
        <p:spPr/>
        <p:txBody>
          <a:bodyPr/>
          <a:lstStyle/>
          <a:p>
            <a:r>
              <a:rPr lang="en-US" dirty="0"/>
              <a:t>+: </a:t>
            </a:r>
          </a:p>
          <a:p>
            <a:pPr lvl="1"/>
            <a:r>
              <a:rPr lang="en-US" dirty="0"/>
              <a:t>live with spouse, live with child,</a:t>
            </a:r>
            <a:r>
              <a:rPr lang="zh-CN" altLang="en-US" dirty="0"/>
              <a:t> </a:t>
            </a:r>
            <a:r>
              <a:rPr lang="en-US" altLang="zh-CN" dirty="0"/>
              <a:t>make</a:t>
            </a:r>
            <a:r>
              <a:rPr lang="zh-CN" altLang="en-US" dirty="0"/>
              <a:t> </a:t>
            </a:r>
            <a:r>
              <a:rPr lang="en-US" altLang="zh-CN" dirty="0"/>
              <a:t>less</a:t>
            </a:r>
            <a:r>
              <a:rPr lang="zh-CN" altLang="en-US" dirty="0"/>
              <a:t> </a:t>
            </a:r>
            <a:r>
              <a:rPr lang="en-US" altLang="zh-CN" dirty="0"/>
              <a:t>in-store</a:t>
            </a:r>
            <a:r>
              <a:rPr lang="zh-CN" altLang="en-US" dirty="0"/>
              <a:t> </a:t>
            </a:r>
            <a:r>
              <a:rPr lang="en-US" altLang="zh-CN" dirty="0"/>
              <a:t>trips</a:t>
            </a:r>
            <a:r>
              <a:rPr lang="en-US" dirty="0"/>
              <a:t> </a:t>
            </a:r>
          </a:p>
          <a:p>
            <a:pPr lvl="1"/>
            <a:r>
              <a:rPr lang="en-US" dirty="0"/>
              <a:t>not mind restaurant online (endogenous?)</a:t>
            </a:r>
            <a:r>
              <a:rPr lang="en-US" altLang="zh-CN" dirty="0"/>
              <a:t>,</a:t>
            </a:r>
            <a:r>
              <a:rPr lang="zh-CN" altLang="en-US" dirty="0"/>
              <a:t> </a:t>
            </a:r>
            <a:r>
              <a:rPr lang="en-US" altLang="zh-CN" dirty="0"/>
              <a:t>PPE</a:t>
            </a:r>
            <a:r>
              <a:rPr lang="zh-CN" altLang="en-US" dirty="0"/>
              <a:t> </a:t>
            </a:r>
            <a:r>
              <a:rPr lang="en-US" altLang="zh-CN" dirty="0"/>
              <a:t>reduces</a:t>
            </a:r>
            <a:r>
              <a:rPr lang="zh-CN" altLang="en-US" dirty="0"/>
              <a:t> </a:t>
            </a:r>
            <a:r>
              <a:rPr lang="en-US" altLang="zh-CN" dirty="0"/>
              <a:t>transmission,</a:t>
            </a:r>
            <a:r>
              <a:rPr lang="zh-CN" altLang="en-US" dirty="0"/>
              <a:t> </a:t>
            </a:r>
            <a:r>
              <a:rPr lang="en-US" altLang="zh-CN" dirty="0"/>
              <a:t>pick</a:t>
            </a:r>
            <a:r>
              <a:rPr lang="zh-CN" altLang="en-US" dirty="0"/>
              <a:t> </a:t>
            </a:r>
            <a:r>
              <a:rPr lang="en-US" altLang="zh-CN" dirty="0"/>
              <a:t>up</a:t>
            </a:r>
            <a:r>
              <a:rPr lang="zh-CN" altLang="en-US" dirty="0"/>
              <a:t> </a:t>
            </a:r>
            <a:r>
              <a:rPr lang="en-US" altLang="zh-CN" dirty="0"/>
              <a:t>as</a:t>
            </a:r>
            <a:r>
              <a:rPr lang="zh-CN" altLang="en-US" dirty="0"/>
              <a:t> </a:t>
            </a:r>
            <a:r>
              <a:rPr lang="en-US" altLang="zh-CN" dirty="0"/>
              <a:t>excuse</a:t>
            </a:r>
            <a:r>
              <a:rPr lang="zh-CN" altLang="en-US" dirty="0"/>
              <a:t> </a:t>
            </a:r>
            <a:r>
              <a:rPr lang="en-US" altLang="zh-CN" dirty="0"/>
              <a:t>to</a:t>
            </a:r>
            <a:r>
              <a:rPr lang="zh-CN" altLang="en-US" dirty="0"/>
              <a:t> </a:t>
            </a:r>
            <a:r>
              <a:rPr lang="en-US" altLang="zh-CN" dirty="0"/>
              <a:t>get</a:t>
            </a:r>
            <a:r>
              <a:rPr lang="zh-CN" altLang="en-US" dirty="0"/>
              <a:t> </a:t>
            </a:r>
            <a:r>
              <a:rPr lang="en-US" altLang="zh-CN" dirty="0"/>
              <a:t>out</a:t>
            </a:r>
            <a:endParaRPr lang="en-US" dirty="0"/>
          </a:p>
          <a:p>
            <a:r>
              <a:rPr lang="en-US" dirty="0"/>
              <a:t>-: </a:t>
            </a:r>
          </a:p>
          <a:p>
            <a:pPr lvl="1"/>
            <a:r>
              <a:rPr lang="en-US" dirty="0"/>
              <a:t>household size</a:t>
            </a:r>
            <a:r>
              <a:rPr lang="en-US" altLang="zh-CN" dirty="0"/>
              <a:t>,</a:t>
            </a:r>
            <a:r>
              <a:rPr lang="en-US" dirty="0"/>
              <a:t> </a:t>
            </a:r>
            <a:r>
              <a:rPr lang="en-US" altLang="zh-CN" dirty="0"/>
              <a:t>Drive</a:t>
            </a:r>
            <a:r>
              <a:rPr lang="zh-CN" altLang="en-US" dirty="0"/>
              <a:t> </a:t>
            </a:r>
            <a:r>
              <a:rPr lang="en-US" altLang="zh-CN" dirty="0"/>
              <a:t>to</a:t>
            </a:r>
            <a:r>
              <a:rPr lang="zh-CN" altLang="en-US" dirty="0"/>
              <a:t> </a:t>
            </a:r>
            <a:r>
              <a:rPr lang="en-US" altLang="zh-CN" dirty="0"/>
              <a:t>store,</a:t>
            </a:r>
            <a:r>
              <a:rPr lang="zh-CN" altLang="en-US" dirty="0"/>
              <a:t> </a:t>
            </a:r>
            <a:r>
              <a:rPr lang="en-US" altLang="zh-CN" dirty="0"/>
              <a:t>frequency</a:t>
            </a:r>
            <a:r>
              <a:rPr lang="zh-CN" altLang="en-US" dirty="0"/>
              <a:t> </a:t>
            </a:r>
            <a:r>
              <a:rPr lang="en-US" altLang="zh-CN" dirty="0"/>
              <a:t>of</a:t>
            </a:r>
            <a:r>
              <a:rPr lang="zh-CN" altLang="en-US" dirty="0"/>
              <a:t> </a:t>
            </a:r>
            <a:r>
              <a:rPr lang="en-US" altLang="zh-CN" dirty="0"/>
              <a:t>in-store</a:t>
            </a:r>
            <a:r>
              <a:rPr lang="zh-CN" altLang="en-US" dirty="0"/>
              <a:t> </a:t>
            </a:r>
            <a:r>
              <a:rPr lang="en-US" altLang="zh-CN" dirty="0"/>
              <a:t>shopping</a:t>
            </a:r>
          </a:p>
          <a:p>
            <a:pPr lvl="1"/>
            <a:r>
              <a:rPr lang="en-US" altLang="zh-CN" dirty="0"/>
              <a:t>Worry</a:t>
            </a:r>
            <a:r>
              <a:rPr lang="zh-CN" altLang="en-US" dirty="0"/>
              <a:t> </a:t>
            </a:r>
            <a:r>
              <a:rPr lang="en-US" altLang="zh-CN" dirty="0"/>
              <a:t>about</a:t>
            </a:r>
            <a:r>
              <a:rPr lang="zh-CN" altLang="en-US" dirty="0"/>
              <a:t> </a:t>
            </a:r>
            <a:r>
              <a:rPr lang="en-US" altLang="zh-CN" dirty="0"/>
              <a:t>theft</a:t>
            </a:r>
          </a:p>
          <a:p>
            <a:pPr lvl="1"/>
            <a:endParaRPr lang="en-US" altLang="zh-CN" dirty="0"/>
          </a:p>
          <a:p>
            <a:pPr lvl="1"/>
            <a:endParaRPr lang="en-US" dirty="0"/>
          </a:p>
        </p:txBody>
      </p:sp>
    </p:spTree>
    <p:extLst>
      <p:ext uri="{BB962C8B-B14F-4D97-AF65-F5344CB8AC3E}">
        <p14:creationId xmlns:p14="http://schemas.microsoft.com/office/powerpoint/2010/main" val="55011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5F39-B175-C242-9D50-6C2857B26334}"/>
              </a:ext>
            </a:extLst>
          </p:cNvPr>
          <p:cNvSpPr>
            <a:spLocks noGrp="1"/>
          </p:cNvSpPr>
          <p:nvPr>
            <p:ph type="title"/>
          </p:nvPr>
        </p:nvSpPr>
        <p:spPr/>
        <p:txBody>
          <a:bodyPr/>
          <a:lstStyle/>
          <a:p>
            <a:r>
              <a:rPr lang="en-US" dirty="0"/>
              <a:t>Binary choice model for initial adoption – Both attitude and socio-demo </a:t>
            </a:r>
          </a:p>
        </p:txBody>
      </p:sp>
      <p:pic>
        <p:nvPicPr>
          <p:cNvPr id="5" name="Content Placeholder 4">
            <a:extLst>
              <a:ext uri="{FF2B5EF4-FFF2-40B4-BE49-F238E27FC236}">
                <a16:creationId xmlns:a16="http://schemas.microsoft.com/office/drawing/2014/main" id="{1DCAEA76-D8AC-344E-BCDF-81CD2C2B15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81297" y="1958669"/>
            <a:ext cx="6298403" cy="4263111"/>
          </a:xfrm>
        </p:spPr>
      </p:pic>
      <p:sp>
        <p:nvSpPr>
          <p:cNvPr id="6" name="TextBox 5">
            <a:extLst>
              <a:ext uri="{FF2B5EF4-FFF2-40B4-BE49-F238E27FC236}">
                <a16:creationId xmlns:a16="http://schemas.microsoft.com/office/drawing/2014/main" id="{C52C5D1D-F45C-EF48-A75B-0224B433B8BD}"/>
              </a:ext>
            </a:extLst>
          </p:cNvPr>
          <p:cNvSpPr txBox="1"/>
          <p:nvPr/>
        </p:nvSpPr>
        <p:spPr>
          <a:xfrm>
            <a:off x="973777" y="2078182"/>
            <a:ext cx="4126368"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Positive:</a:t>
            </a:r>
          </a:p>
          <a:p>
            <a:pPr lvl="1"/>
            <a:r>
              <a:rPr lang="en-US" sz="1600" dirty="0"/>
              <a:t>Attitude:</a:t>
            </a:r>
          </a:p>
          <a:p>
            <a:pPr marL="742950" lvl="1" indent="-285750">
              <a:buFont typeface="Arial" panose="020B0604020202020204" pitchFamily="34" charset="0"/>
              <a:buChar char="•"/>
            </a:pPr>
            <a:r>
              <a:rPr lang="en-US" sz="1600" dirty="0"/>
              <a:t>Ease to obtain groceries</a:t>
            </a:r>
          </a:p>
          <a:p>
            <a:pPr marL="742950" lvl="1" indent="-285750">
              <a:buFont typeface="Arial" panose="020B0604020202020204" pitchFamily="34" charset="0"/>
              <a:buChar char="•"/>
            </a:pPr>
            <a:r>
              <a:rPr lang="en-US" sz="1600" dirty="0"/>
              <a:t>Grocery as excuse to get out (?)</a:t>
            </a:r>
          </a:p>
          <a:p>
            <a:pPr marL="742950" lvl="1" indent="-285750">
              <a:buFont typeface="Arial" panose="020B0604020202020204" pitchFamily="34" charset="0"/>
              <a:buChar char="•"/>
            </a:pPr>
            <a:r>
              <a:rPr lang="en-US" sz="1600" dirty="0"/>
              <a:t>Not mind grocery online</a:t>
            </a:r>
          </a:p>
          <a:p>
            <a:pPr marL="742950" lvl="1" indent="-285750">
              <a:buFont typeface="Arial" panose="020B0604020202020204" pitchFamily="34" charset="0"/>
              <a:buChar char="•"/>
            </a:pPr>
            <a:r>
              <a:rPr lang="en-US" sz="1600" dirty="0"/>
              <a:t>In person is chore</a:t>
            </a:r>
          </a:p>
          <a:p>
            <a:pPr marL="285750" indent="-285750">
              <a:buFont typeface="Arial" panose="020B0604020202020204" pitchFamily="34" charset="0"/>
              <a:buChar char="•"/>
            </a:pPr>
            <a:r>
              <a:rPr lang="en-US" sz="1600" dirty="0"/>
              <a:t>Negative:</a:t>
            </a:r>
          </a:p>
          <a:p>
            <a:pPr lvl="1"/>
            <a:r>
              <a:rPr lang="en-US" sz="1600" dirty="0"/>
              <a:t>Attitude:</a:t>
            </a:r>
          </a:p>
          <a:p>
            <a:pPr marL="742950" lvl="1" indent="-285750">
              <a:buFont typeface="Arial" panose="020B0604020202020204" pitchFamily="34" charset="0"/>
              <a:buChar char="•"/>
            </a:pPr>
            <a:r>
              <a:rPr lang="en-US" sz="1600" dirty="0"/>
              <a:t>Maintain social distance</a:t>
            </a:r>
          </a:p>
          <a:p>
            <a:pPr marL="742950" lvl="1" indent="-285750">
              <a:buFont typeface="Arial" panose="020B0604020202020204" pitchFamily="34" charset="0"/>
              <a:buChar char="•"/>
            </a:pPr>
            <a:r>
              <a:rPr lang="en-US" sz="1600" dirty="0"/>
              <a:t>Trust grocery delivery companies (?)</a:t>
            </a:r>
          </a:p>
          <a:p>
            <a:pPr marL="742950" lvl="1" indent="-285750">
              <a:buFont typeface="Arial" panose="020B0604020202020204" pitchFamily="34" charset="0"/>
              <a:buChar char="•"/>
            </a:pPr>
            <a:r>
              <a:rPr lang="en-US" sz="1600" dirty="0"/>
              <a:t>Worry about theft</a:t>
            </a:r>
          </a:p>
          <a:p>
            <a:pPr marL="742950" lvl="1" indent="-285750">
              <a:buFont typeface="Arial" panose="020B0604020202020204" pitchFamily="34" charset="0"/>
              <a:buChar char="•"/>
            </a:pPr>
            <a:r>
              <a:rPr lang="en-US" sz="1600" dirty="0"/>
              <a:t>Have enough food (?)</a:t>
            </a:r>
          </a:p>
        </p:txBody>
      </p:sp>
    </p:spTree>
    <p:extLst>
      <p:ext uri="{BB962C8B-B14F-4D97-AF65-F5344CB8AC3E}">
        <p14:creationId xmlns:p14="http://schemas.microsoft.com/office/powerpoint/2010/main" val="275956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5F39-B175-C242-9D50-6C2857B26334}"/>
              </a:ext>
            </a:extLst>
          </p:cNvPr>
          <p:cNvSpPr>
            <a:spLocks noGrp="1"/>
          </p:cNvSpPr>
          <p:nvPr>
            <p:ph type="title"/>
          </p:nvPr>
        </p:nvSpPr>
        <p:spPr/>
        <p:txBody>
          <a:bodyPr/>
          <a:lstStyle/>
          <a:p>
            <a:r>
              <a:rPr lang="en-US" dirty="0"/>
              <a:t>Binary choice model for initial adoption – Both attitude and socio-demo </a:t>
            </a:r>
          </a:p>
        </p:txBody>
      </p:sp>
      <p:sp>
        <p:nvSpPr>
          <p:cNvPr id="6" name="TextBox 5">
            <a:extLst>
              <a:ext uri="{FF2B5EF4-FFF2-40B4-BE49-F238E27FC236}">
                <a16:creationId xmlns:a16="http://schemas.microsoft.com/office/drawing/2014/main" id="{C52C5D1D-F45C-EF48-A75B-0224B433B8BD}"/>
              </a:ext>
            </a:extLst>
          </p:cNvPr>
          <p:cNvSpPr txBox="1"/>
          <p:nvPr/>
        </p:nvSpPr>
        <p:spPr>
          <a:xfrm>
            <a:off x="973776" y="2078182"/>
            <a:ext cx="4304805"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Positive:</a:t>
            </a:r>
          </a:p>
          <a:p>
            <a:pPr lvl="1"/>
            <a:r>
              <a:rPr lang="en-US" altLang="zh-CN" sz="1600" dirty="0"/>
              <a:t>Socio-demo:</a:t>
            </a:r>
          </a:p>
          <a:p>
            <a:pPr marL="742950" lvl="1" indent="-285750">
              <a:buFont typeface="Arial" panose="020B0604020202020204" pitchFamily="34" charset="0"/>
              <a:buChar char="•"/>
            </a:pPr>
            <a:r>
              <a:rPr lang="en-US" altLang="zh-CN" sz="1600" dirty="0"/>
              <a:t>Share</a:t>
            </a:r>
            <a:r>
              <a:rPr lang="zh-CN" altLang="en-US" sz="1600" dirty="0"/>
              <a:t> </a:t>
            </a:r>
            <a:r>
              <a:rPr lang="en-US" altLang="zh-CN" sz="1600" dirty="0"/>
              <a:t>responsibility</a:t>
            </a:r>
          </a:p>
          <a:p>
            <a:pPr marL="742950" lvl="1" indent="-285750">
              <a:buFont typeface="Arial" panose="020B0604020202020204" pitchFamily="34" charset="0"/>
              <a:buChar char="•"/>
            </a:pPr>
            <a:r>
              <a:rPr lang="en-US" altLang="zh-CN" sz="1600" dirty="0"/>
              <a:t>Shop</a:t>
            </a:r>
            <a:r>
              <a:rPr lang="zh-CN" altLang="en-US" sz="1600" dirty="0"/>
              <a:t> </a:t>
            </a:r>
            <a:r>
              <a:rPr lang="en-US" altLang="zh-CN" sz="1600" dirty="0"/>
              <a:t>less</a:t>
            </a:r>
            <a:r>
              <a:rPr lang="zh-CN" altLang="en-US" sz="1600" dirty="0"/>
              <a:t> </a:t>
            </a:r>
            <a:r>
              <a:rPr lang="en-US" altLang="zh-CN" sz="1600" dirty="0"/>
              <a:t>items</a:t>
            </a:r>
            <a:r>
              <a:rPr lang="zh-CN" altLang="en-US" sz="1600" dirty="0"/>
              <a:t> </a:t>
            </a:r>
            <a:r>
              <a:rPr lang="en-US" altLang="zh-CN" sz="1600" dirty="0"/>
              <a:t>in</a:t>
            </a:r>
            <a:r>
              <a:rPr lang="zh-CN" altLang="en-US" sz="1600" dirty="0"/>
              <a:t> </a:t>
            </a:r>
            <a:r>
              <a:rPr lang="en-US" altLang="zh-CN" sz="1600" dirty="0"/>
              <a:t>store</a:t>
            </a:r>
            <a:endParaRPr lang="en-US" sz="1600" dirty="0"/>
          </a:p>
          <a:p>
            <a:pPr lvl="1"/>
            <a:r>
              <a:rPr lang="en-US" sz="1600" dirty="0"/>
              <a:t>Attitude:</a:t>
            </a:r>
          </a:p>
          <a:p>
            <a:pPr marL="742950" lvl="1" indent="-285750">
              <a:buFont typeface="Arial" panose="020B0604020202020204" pitchFamily="34" charset="0"/>
              <a:buChar char="•"/>
            </a:pPr>
            <a:r>
              <a:rPr lang="en-US" altLang="zh-CN" sz="1600" dirty="0"/>
              <a:t>PPE</a:t>
            </a:r>
            <a:r>
              <a:rPr lang="zh-CN" altLang="en-US" sz="1600" dirty="0"/>
              <a:t> </a:t>
            </a:r>
            <a:r>
              <a:rPr lang="en-US" altLang="zh-CN" sz="1600" dirty="0"/>
              <a:t>reduces</a:t>
            </a:r>
            <a:r>
              <a:rPr lang="zh-CN" altLang="en-US" sz="1600" dirty="0"/>
              <a:t> </a:t>
            </a:r>
            <a:r>
              <a:rPr lang="en-US" altLang="zh-CN" sz="1600" dirty="0"/>
              <a:t>transmission</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Grocery</a:t>
            </a:r>
            <a:r>
              <a:rPr lang="zh-CN" altLang="en-US" sz="1600" dirty="0"/>
              <a:t> </a:t>
            </a:r>
            <a:r>
              <a:rPr lang="en-US" altLang="zh-CN" sz="1600" dirty="0"/>
              <a:t>shopping</a:t>
            </a:r>
            <a:r>
              <a:rPr lang="zh-CN" altLang="en-US" sz="1600" dirty="0"/>
              <a:t> </a:t>
            </a:r>
            <a:r>
              <a:rPr lang="en-US" altLang="zh-CN" sz="1600" dirty="0"/>
              <a:t>as</a:t>
            </a:r>
            <a:r>
              <a:rPr lang="zh-CN" altLang="en-US" sz="1600" dirty="0"/>
              <a:t> </a:t>
            </a:r>
            <a:r>
              <a:rPr lang="en-US" altLang="zh-CN" sz="1600" dirty="0"/>
              <a:t>excuse</a:t>
            </a:r>
            <a:r>
              <a:rPr lang="zh-CN" altLang="en-US" sz="1600" dirty="0"/>
              <a:t> </a:t>
            </a:r>
            <a:r>
              <a:rPr lang="en-US" altLang="zh-CN" sz="1600" dirty="0"/>
              <a:t>to</a:t>
            </a:r>
            <a:r>
              <a:rPr lang="zh-CN" altLang="en-US" sz="1600" dirty="0"/>
              <a:t> </a:t>
            </a:r>
            <a:r>
              <a:rPr lang="en-US" altLang="zh-CN" sz="1600" dirty="0"/>
              <a:t>get</a:t>
            </a:r>
            <a:r>
              <a:rPr lang="zh-CN" altLang="en-US" sz="1600" dirty="0"/>
              <a:t> </a:t>
            </a:r>
            <a:r>
              <a:rPr lang="en-US" altLang="zh-CN" sz="1600" dirty="0"/>
              <a:t>out</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Not</a:t>
            </a:r>
            <a:r>
              <a:rPr lang="zh-CN" altLang="en-US" sz="1600" dirty="0"/>
              <a:t> </a:t>
            </a:r>
            <a:r>
              <a:rPr lang="en-US" altLang="zh-CN" sz="1600" dirty="0"/>
              <a:t>mind</a:t>
            </a:r>
            <a:r>
              <a:rPr lang="zh-CN" altLang="en-US" sz="1600" dirty="0"/>
              <a:t> </a:t>
            </a:r>
            <a:r>
              <a:rPr lang="en-US" altLang="zh-CN" sz="1600" dirty="0"/>
              <a:t>grocery</a:t>
            </a:r>
            <a:r>
              <a:rPr lang="zh-CN" altLang="en-US" sz="1600" dirty="0"/>
              <a:t> </a:t>
            </a:r>
            <a:r>
              <a:rPr lang="en-US" altLang="zh-CN" sz="1600" dirty="0"/>
              <a:t>online</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Hard</a:t>
            </a:r>
            <a:r>
              <a:rPr lang="zh-CN" altLang="en-US" sz="1600" dirty="0"/>
              <a:t> </a:t>
            </a:r>
            <a:r>
              <a:rPr lang="en-US" altLang="zh-CN" sz="1600" dirty="0"/>
              <a:t>to</a:t>
            </a:r>
            <a:r>
              <a:rPr lang="zh-CN" altLang="en-US" sz="1600" dirty="0"/>
              <a:t> </a:t>
            </a:r>
            <a:r>
              <a:rPr lang="en-US" altLang="zh-CN" sz="1600" dirty="0"/>
              <a:t>know</a:t>
            </a:r>
            <a:r>
              <a:rPr lang="zh-CN" altLang="en-US" sz="1600" dirty="0"/>
              <a:t> </a:t>
            </a:r>
            <a:r>
              <a:rPr lang="en-US" altLang="zh-CN" sz="1600" dirty="0"/>
              <a:t>exactly</a:t>
            </a:r>
            <a:r>
              <a:rPr lang="zh-CN" altLang="en-US" sz="1600" dirty="0"/>
              <a:t> </a:t>
            </a:r>
            <a:r>
              <a:rPr lang="en-US" altLang="zh-CN" sz="1600" dirty="0"/>
              <a:t>(?)</a:t>
            </a:r>
          </a:p>
          <a:p>
            <a:pPr marL="742950" lvl="1" indent="-285750">
              <a:buFont typeface="Arial" panose="020B0604020202020204" pitchFamily="34" charset="0"/>
              <a:buChar char="•"/>
            </a:pPr>
            <a:r>
              <a:rPr lang="en-US" sz="1600" dirty="0"/>
              <a:t>Online</a:t>
            </a:r>
            <a:r>
              <a:rPr lang="zh-CN" altLang="en-US" sz="1600" dirty="0"/>
              <a:t> </a:t>
            </a:r>
            <a:r>
              <a:rPr lang="en-US" altLang="zh-CN" sz="1600" dirty="0"/>
              <a:t>ease</a:t>
            </a:r>
            <a:endParaRPr lang="en-US" sz="1600" dirty="0"/>
          </a:p>
          <a:p>
            <a:pPr marL="285750" indent="-285750">
              <a:buFont typeface="Arial" panose="020B0604020202020204" pitchFamily="34" charset="0"/>
              <a:buChar char="•"/>
            </a:pPr>
            <a:r>
              <a:rPr lang="en-US" sz="1600" dirty="0"/>
              <a:t>Negative:</a:t>
            </a:r>
          </a:p>
          <a:p>
            <a:pPr lvl="1"/>
            <a:r>
              <a:rPr lang="en-US" altLang="zh-CN" sz="1600" dirty="0"/>
              <a:t>Socio-demo:</a:t>
            </a:r>
          </a:p>
          <a:p>
            <a:pPr marL="742950" lvl="1" indent="-285750">
              <a:buFont typeface="Arial" panose="020B0604020202020204" pitchFamily="34" charset="0"/>
              <a:buChar char="•"/>
            </a:pPr>
            <a:r>
              <a:rPr lang="en-US" altLang="zh-CN" sz="1600" dirty="0"/>
              <a:t>Live</a:t>
            </a:r>
            <a:r>
              <a:rPr lang="zh-CN" altLang="en-US" sz="1600" dirty="0"/>
              <a:t> </a:t>
            </a:r>
            <a:r>
              <a:rPr lang="en-US" altLang="zh-CN" sz="1600" dirty="0"/>
              <a:t>with</a:t>
            </a:r>
            <a:r>
              <a:rPr lang="zh-CN" altLang="en-US" sz="1600" dirty="0"/>
              <a:t> </a:t>
            </a:r>
            <a:r>
              <a:rPr lang="en-US" altLang="zh-CN" sz="1600" dirty="0"/>
              <a:t>spouse</a:t>
            </a:r>
            <a:r>
              <a:rPr lang="zh-CN" altLang="en-US" sz="1600" dirty="0"/>
              <a:t> *</a:t>
            </a:r>
            <a:endParaRPr lang="en-US" altLang="zh-CN" sz="1600" dirty="0"/>
          </a:p>
          <a:p>
            <a:pPr marL="742950" lvl="1" indent="-285750">
              <a:buFont typeface="Arial" panose="020B0604020202020204" pitchFamily="34" charset="0"/>
              <a:buChar char="•"/>
            </a:pPr>
            <a:r>
              <a:rPr lang="en-US" sz="1600" dirty="0"/>
              <a:t>Ease to obtain groceries</a:t>
            </a:r>
            <a:r>
              <a:rPr lang="zh-CN" altLang="en-US" sz="1600" dirty="0"/>
              <a:t> *</a:t>
            </a:r>
            <a:endParaRPr lang="en-US" altLang="zh-CN" sz="1600" dirty="0"/>
          </a:p>
          <a:p>
            <a:pPr lvl="1"/>
            <a:r>
              <a:rPr lang="en-US" sz="1600" dirty="0"/>
              <a:t>Attitude:</a:t>
            </a:r>
          </a:p>
          <a:p>
            <a:pPr marL="742950" lvl="1" indent="-285750">
              <a:buFont typeface="Arial" panose="020B0604020202020204" pitchFamily="34" charset="0"/>
              <a:buChar char="•"/>
            </a:pPr>
            <a:r>
              <a:rPr lang="en-US" altLang="zh-CN" sz="1600" dirty="0"/>
              <a:t>PPE</a:t>
            </a:r>
            <a:r>
              <a:rPr lang="zh-CN" altLang="en-US" sz="1600" dirty="0"/>
              <a:t> </a:t>
            </a:r>
            <a:r>
              <a:rPr lang="en-US" altLang="zh-CN" sz="1600" dirty="0"/>
              <a:t>reduces</a:t>
            </a:r>
            <a:r>
              <a:rPr lang="zh-CN" altLang="en-US" sz="1600" dirty="0"/>
              <a:t> </a:t>
            </a:r>
            <a:r>
              <a:rPr lang="en-US" altLang="zh-CN" sz="1600" dirty="0"/>
              <a:t>contraction</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Trust</a:t>
            </a:r>
            <a:r>
              <a:rPr lang="zh-CN" altLang="en-US" sz="1600" dirty="0"/>
              <a:t> </a:t>
            </a:r>
            <a:r>
              <a:rPr lang="en-US" altLang="zh-CN" sz="1600" dirty="0"/>
              <a:t>delivery</a:t>
            </a:r>
            <a:r>
              <a:rPr lang="zh-CN" altLang="en-US" sz="1600" dirty="0"/>
              <a:t> </a:t>
            </a:r>
            <a:r>
              <a:rPr lang="en-US" altLang="zh-CN" sz="1600" dirty="0"/>
              <a:t>company</a:t>
            </a:r>
            <a:r>
              <a:rPr lang="zh-CN" altLang="en-US" sz="1600" dirty="0"/>
              <a:t> </a:t>
            </a:r>
            <a:r>
              <a:rPr lang="en-US" altLang="zh-CN" sz="1600" dirty="0"/>
              <a:t>(?)</a:t>
            </a:r>
          </a:p>
          <a:p>
            <a:pPr marL="742950" lvl="1" indent="-285750">
              <a:buFont typeface="Arial" panose="020B0604020202020204" pitchFamily="34" charset="0"/>
              <a:buChar char="•"/>
            </a:pPr>
            <a:r>
              <a:rPr lang="en-US" altLang="zh-CN" sz="1600" dirty="0"/>
              <a:t>Worry</a:t>
            </a:r>
            <a:r>
              <a:rPr lang="zh-CN" altLang="en-US" sz="1600" dirty="0"/>
              <a:t> </a:t>
            </a:r>
            <a:r>
              <a:rPr lang="en-US" altLang="zh-CN" sz="1600" dirty="0"/>
              <a:t>about</a:t>
            </a:r>
            <a:r>
              <a:rPr lang="zh-CN" altLang="en-US" sz="1600" dirty="0"/>
              <a:t> </a:t>
            </a:r>
            <a:r>
              <a:rPr lang="en-US" altLang="zh-CN" sz="1600" dirty="0"/>
              <a:t>theft</a:t>
            </a:r>
            <a:r>
              <a:rPr lang="zh-CN" altLang="en-US" sz="1600" dirty="0"/>
              <a:t> *</a:t>
            </a:r>
            <a:endParaRPr lang="en-US" sz="1600" dirty="0"/>
          </a:p>
        </p:txBody>
      </p:sp>
      <p:pic>
        <p:nvPicPr>
          <p:cNvPr id="12" name="Content Placeholder 11">
            <a:extLst>
              <a:ext uri="{FF2B5EF4-FFF2-40B4-BE49-F238E27FC236}">
                <a16:creationId xmlns:a16="http://schemas.microsoft.com/office/drawing/2014/main" id="{7C70E8A3-A7A6-0748-B26A-4C5461698D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89548" y="1894898"/>
            <a:ext cx="6099439" cy="4561320"/>
          </a:xfrm>
        </p:spPr>
      </p:pic>
    </p:spTree>
    <p:extLst>
      <p:ext uri="{BB962C8B-B14F-4D97-AF65-F5344CB8AC3E}">
        <p14:creationId xmlns:p14="http://schemas.microsoft.com/office/powerpoint/2010/main" val="73031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4634-01D8-9248-A2F7-F25A7AD7249B}"/>
              </a:ext>
            </a:extLst>
          </p:cNvPr>
          <p:cNvSpPr>
            <a:spLocks noGrp="1"/>
          </p:cNvSpPr>
          <p:nvPr>
            <p:ph type="title"/>
          </p:nvPr>
        </p:nvSpPr>
        <p:spPr/>
        <p:txBody>
          <a:bodyPr/>
          <a:lstStyle/>
          <a:p>
            <a:r>
              <a:rPr lang="en-US" dirty="0"/>
              <a:t>Binary choice model for initial adoption</a:t>
            </a:r>
            <a:r>
              <a:rPr lang="zh-CN" altLang="en-US" dirty="0"/>
              <a:t> </a:t>
            </a:r>
            <a:r>
              <a:rPr lang="en-US" altLang="zh-CN" dirty="0"/>
              <a:t>–</a:t>
            </a:r>
            <a:r>
              <a:rPr lang="zh-CN" altLang="en-US" dirty="0"/>
              <a:t> </a:t>
            </a:r>
            <a:r>
              <a:rPr lang="en-US" altLang="zh-CN" dirty="0"/>
              <a:t>only</a:t>
            </a:r>
            <a:r>
              <a:rPr lang="zh-CN" altLang="en-US" dirty="0"/>
              <a:t> </a:t>
            </a:r>
            <a:r>
              <a:rPr lang="en-US" altLang="zh-CN" dirty="0"/>
              <a:t>socio-demo</a:t>
            </a:r>
            <a:endParaRPr lang="en-US" dirty="0"/>
          </a:p>
        </p:txBody>
      </p:sp>
      <p:pic>
        <p:nvPicPr>
          <p:cNvPr id="5" name="Content Placeholder 4">
            <a:extLst>
              <a:ext uri="{FF2B5EF4-FFF2-40B4-BE49-F238E27FC236}">
                <a16:creationId xmlns:a16="http://schemas.microsoft.com/office/drawing/2014/main" id="{B01AD744-5D7D-5E46-8FA9-4369A2A582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7176" y="1787670"/>
            <a:ext cx="7164824" cy="4155930"/>
          </a:xfrm>
        </p:spPr>
      </p:pic>
      <p:sp>
        <p:nvSpPr>
          <p:cNvPr id="6" name="TextBox 5">
            <a:extLst>
              <a:ext uri="{FF2B5EF4-FFF2-40B4-BE49-F238E27FC236}">
                <a16:creationId xmlns:a16="http://schemas.microsoft.com/office/drawing/2014/main" id="{6E43D40A-6B2B-6A41-80C2-C7E737982EED}"/>
              </a:ext>
            </a:extLst>
          </p:cNvPr>
          <p:cNvSpPr txBox="1"/>
          <p:nvPr/>
        </p:nvSpPr>
        <p:spPr>
          <a:xfrm>
            <a:off x="973777" y="2078182"/>
            <a:ext cx="412636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Negative:</a:t>
            </a:r>
          </a:p>
          <a:p>
            <a:pPr lvl="1"/>
            <a:r>
              <a:rPr lang="en-US" sz="1600" dirty="0"/>
              <a:t>Socio-demo:</a:t>
            </a:r>
          </a:p>
          <a:p>
            <a:pPr marL="742950" lvl="1" indent="-285750">
              <a:buFont typeface="Arial" panose="020B0604020202020204" pitchFamily="34" charset="0"/>
              <a:buChar char="•"/>
            </a:pPr>
            <a:r>
              <a:rPr lang="en-US" sz="1600" dirty="0"/>
              <a:t>In-store shopping frequency</a:t>
            </a:r>
          </a:p>
          <a:p>
            <a:pPr marL="742950" lvl="1" indent="-285750">
              <a:buFont typeface="Arial" panose="020B0604020202020204" pitchFamily="34" charset="0"/>
              <a:buChar char="•"/>
            </a:pPr>
            <a:r>
              <a:rPr lang="en-US" altLang="zh-CN" sz="1600" dirty="0"/>
              <a:t>Ease</a:t>
            </a:r>
            <a:r>
              <a:rPr lang="zh-CN" altLang="en-US" sz="1600" dirty="0"/>
              <a:t> </a:t>
            </a:r>
            <a:r>
              <a:rPr lang="en-US" altLang="zh-CN" sz="1600" dirty="0"/>
              <a:t>to</a:t>
            </a:r>
            <a:r>
              <a:rPr lang="zh-CN" altLang="en-US" sz="1600" dirty="0"/>
              <a:t> </a:t>
            </a:r>
            <a:r>
              <a:rPr lang="en-US" altLang="zh-CN" sz="1600" dirty="0"/>
              <a:t>obtain</a:t>
            </a:r>
            <a:r>
              <a:rPr lang="zh-CN" altLang="en-US" sz="1600" dirty="0"/>
              <a:t> </a:t>
            </a:r>
            <a:r>
              <a:rPr lang="en-US" altLang="zh-CN" sz="1600" dirty="0"/>
              <a:t>grocery</a:t>
            </a:r>
            <a:r>
              <a:rPr lang="zh-CN" altLang="en-US" sz="1600" dirty="0"/>
              <a:t> *</a:t>
            </a:r>
            <a:endParaRPr lang="en-US" sz="1600" dirty="0"/>
          </a:p>
        </p:txBody>
      </p:sp>
    </p:spTree>
    <p:extLst>
      <p:ext uri="{BB962C8B-B14F-4D97-AF65-F5344CB8AC3E}">
        <p14:creationId xmlns:p14="http://schemas.microsoft.com/office/powerpoint/2010/main" val="273605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5F39-B175-C242-9D50-6C2857B26334}"/>
              </a:ext>
            </a:extLst>
          </p:cNvPr>
          <p:cNvSpPr>
            <a:spLocks noGrp="1"/>
          </p:cNvSpPr>
          <p:nvPr>
            <p:ph type="title"/>
          </p:nvPr>
        </p:nvSpPr>
        <p:spPr/>
        <p:txBody>
          <a:bodyPr/>
          <a:lstStyle/>
          <a:p>
            <a:r>
              <a:rPr lang="en-US" dirty="0"/>
              <a:t>Binary choice model for initial adoption – Only attitude</a:t>
            </a:r>
          </a:p>
        </p:txBody>
      </p:sp>
      <p:sp>
        <p:nvSpPr>
          <p:cNvPr id="6" name="TextBox 5">
            <a:extLst>
              <a:ext uri="{FF2B5EF4-FFF2-40B4-BE49-F238E27FC236}">
                <a16:creationId xmlns:a16="http://schemas.microsoft.com/office/drawing/2014/main" id="{C52C5D1D-F45C-EF48-A75B-0224B433B8BD}"/>
              </a:ext>
            </a:extLst>
          </p:cNvPr>
          <p:cNvSpPr txBox="1"/>
          <p:nvPr/>
        </p:nvSpPr>
        <p:spPr>
          <a:xfrm>
            <a:off x="1015340" y="2050473"/>
            <a:ext cx="4126368"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Positive:</a:t>
            </a:r>
          </a:p>
          <a:p>
            <a:pPr lvl="1"/>
            <a:r>
              <a:rPr lang="en-US" sz="1600" dirty="0"/>
              <a:t>Attitude:</a:t>
            </a:r>
          </a:p>
          <a:p>
            <a:pPr marL="742950" lvl="1" indent="-285750">
              <a:buFont typeface="Arial" panose="020B0604020202020204" pitchFamily="34" charset="0"/>
              <a:buChar char="•"/>
            </a:pPr>
            <a:r>
              <a:rPr lang="en-US" altLang="zh-CN" sz="1600" dirty="0"/>
              <a:t>PPE</a:t>
            </a:r>
            <a:r>
              <a:rPr lang="zh-CN" altLang="en-US" sz="1600" dirty="0"/>
              <a:t> </a:t>
            </a:r>
            <a:r>
              <a:rPr lang="en-US" altLang="zh-CN" sz="1600" dirty="0"/>
              <a:t>reduces</a:t>
            </a:r>
            <a:r>
              <a:rPr lang="zh-CN" altLang="en-US" sz="1600" dirty="0"/>
              <a:t> </a:t>
            </a:r>
            <a:r>
              <a:rPr lang="en-US" altLang="zh-CN" sz="1600" dirty="0"/>
              <a:t>transmission</a:t>
            </a:r>
            <a:r>
              <a:rPr lang="zh-CN" altLang="en-US" sz="1600" dirty="0"/>
              <a:t>*</a:t>
            </a:r>
            <a:endParaRPr lang="en-US" sz="1600" dirty="0"/>
          </a:p>
          <a:p>
            <a:pPr marL="742950" lvl="1" indent="-285750">
              <a:buFont typeface="Arial" panose="020B0604020202020204" pitchFamily="34" charset="0"/>
              <a:buChar char="•"/>
            </a:pPr>
            <a:r>
              <a:rPr lang="en-US" sz="1600" dirty="0"/>
              <a:t>Excuse to get out</a:t>
            </a:r>
          </a:p>
          <a:p>
            <a:pPr marL="742950" lvl="1" indent="-285750">
              <a:buFont typeface="Arial" panose="020B0604020202020204" pitchFamily="34" charset="0"/>
              <a:buChar char="•"/>
            </a:pPr>
            <a:r>
              <a:rPr lang="en-US" sz="1600" dirty="0"/>
              <a:t>Not mind grocery online</a:t>
            </a:r>
            <a:r>
              <a:rPr lang="zh-CN" altLang="en-US" sz="1600" dirty="0"/>
              <a:t>*</a:t>
            </a:r>
            <a:endParaRPr lang="en-US" sz="1600" dirty="0"/>
          </a:p>
          <a:p>
            <a:pPr marL="742950" lvl="1" indent="-285750">
              <a:buFont typeface="Arial" panose="020B0604020202020204" pitchFamily="34" charset="0"/>
              <a:buChar char="•"/>
            </a:pPr>
            <a:r>
              <a:rPr lang="en-US" sz="1600" dirty="0"/>
              <a:t>In person is chore</a:t>
            </a:r>
          </a:p>
          <a:p>
            <a:pPr marL="742950" lvl="1" indent="-285750">
              <a:buFont typeface="Arial" panose="020B0604020202020204" pitchFamily="34" charset="0"/>
              <a:buChar char="•"/>
            </a:pPr>
            <a:r>
              <a:rPr lang="en-US" altLang="zh-CN" sz="1600" dirty="0"/>
              <a:t>Hard</a:t>
            </a:r>
            <a:r>
              <a:rPr lang="zh-CN" altLang="en-US" sz="1600" dirty="0"/>
              <a:t> </a:t>
            </a:r>
            <a:r>
              <a:rPr lang="en-US" altLang="zh-CN" sz="1600" dirty="0"/>
              <a:t>to</a:t>
            </a:r>
            <a:r>
              <a:rPr lang="zh-CN" altLang="en-US" sz="1600" dirty="0"/>
              <a:t> </a:t>
            </a:r>
            <a:r>
              <a:rPr lang="en-US" altLang="zh-CN" sz="1600" dirty="0"/>
              <a:t>know</a:t>
            </a:r>
            <a:r>
              <a:rPr lang="zh-CN" altLang="en-US" sz="1600" dirty="0"/>
              <a:t> </a:t>
            </a:r>
            <a:r>
              <a:rPr lang="en-US" altLang="zh-CN" sz="1600" dirty="0"/>
              <a:t>exactly</a:t>
            </a:r>
            <a:r>
              <a:rPr lang="zh-CN" altLang="en-US" sz="1600" dirty="0"/>
              <a:t> </a:t>
            </a:r>
            <a:r>
              <a:rPr lang="en-US" altLang="zh-CN" sz="1600" dirty="0"/>
              <a:t>what</a:t>
            </a:r>
            <a:r>
              <a:rPr lang="zh-CN" altLang="en-US" sz="1600" dirty="0"/>
              <a:t> </a:t>
            </a:r>
            <a:r>
              <a:rPr lang="en-US" altLang="zh-CN" sz="1600" dirty="0"/>
              <a:t>will</a:t>
            </a:r>
            <a:r>
              <a:rPr lang="zh-CN" altLang="en-US" sz="1600" dirty="0"/>
              <a:t> </a:t>
            </a:r>
            <a:r>
              <a:rPr lang="en-US" altLang="zh-CN" sz="1600" dirty="0"/>
              <a:t>get</a:t>
            </a:r>
            <a:r>
              <a:rPr lang="zh-CN" altLang="en-US" sz="1600" dirty="0"/>
              <a:t> </a:t>
            </a:r>
            <a:r>
              <a:rPr lang="en-US" altLang="zh-CN" sz="1600" dirty="0"/>
              <a:t>(?)</a:t>
            </a:r>
            <a:endParaRPr lang="en-US" sz="1600" dirty="0"/>
          </a:p>
          <a:p>
            <a:pPr marL="285750" indent="-285750">
              <a:buFont typeface="Arial" panose="020B0604020202020204" pitchFamily="34" charset="0"/>
              <a:buChar char="•"/>
            </a:pPr>
            <a:r>
              <a:rPr lang="en-US" sz="1600" dirty="0"/>
              <a:t>Negative:</a:t>
            </a:r>
          </a:p>
          <a:p>
            <a:pPr lvl="1"/>
            <a:r>
              <a:rPr lang="en-US" sz="1600" dirty="0"/>
              <a:t>Attitude:</a:t>
            </a:r>
          </a:p>
          <a:p>
            <a:pPr marL="742950" lvl="1" indent="-285750">
              <a:buFont typeface="Arial" panose="020B0604020202020204" pitchFamily="34" charset="0"/>
              <a:buChar char="•"/>
            </a:pPr>
            <a:r>
              <a:rPr lang="en-US" altLang="zh-CN" sz="1600" dirty="0"/>
              <a:t>PPE</a:t>
            </a:r>
            <a:r>
              <a:rPr lang="zh-CN" altLang="en-US" sz="1600" dirty="0"/>
              <a:t> </a:t>
            </a:r>
            <a:r>
              <a:rPr lang="en-US" altLang="zh-CN" sz="1600" dirty="0"/>
              <a:t>reduces</a:t>
            </a:r>
            <a:r>
              <a:rPr lang="zh-CN" altLang="en-US" sz="1600" dirty="0"/>
              <a:t> </a:t>
            </a:r>
            <a:r>
              <a:rPr lang="en-US" altLang="zh-CN" sz="1600" dirty="0"/>
              <a:t>contraction</a:t>
            </a:r>
            <a:r>
              <a:rPr lang="zh-CN" altLang="en-US" sz="1600" dirty="0"/>
              <a:t>*</a:t>
            </a:r>
            <a:endParaRPr lang="en-US" sz="1600" dirty="0"/>
          </a:p>
          <a:p>
            <a:pPr marL="742950" lvl="1" indent="-285750">
              <a:buFont typeface="Arial" panose="020B0604020202020204" pitchFamily="34" charset="0"/>
              <a:buChar char="•"/>
            </a:pPr>
            <a:r>
              <a:rPr lang="en-US" altLang="zh-CN" sz="1600" dirty="0"/>
              <a:t>Worry</a:t>
            </a:r>
            <a:r>
              <a:rPr lang="zh-CN" altLang="en-US" sz="1600" dirty="0"/>
              <a:t> </a:t>
            </a:r>
            <a:r>
              <a:rPr lang="en-US" altLang="zh-CN" sz="1600" dirty="0"/>
              <a:t>about</a:t>
            </a:r>
            <a:r>
              <a:rPr lang="zh-CN" altLang="en-US" sz="1600" dirty="0"/>
              <a:t> </a:t>
            </a:r>
            <a:r>
              <a:rPr lang="en-US" altLang="zh-CN" sz="1600" dirty="0"/>
              <a:t>theft</a:t>
            </a:r>
            <a:r>
              <a:rPr lang="zh-CN" altLang="en-US" sz="1600" dirty="0"/>
              <a:t>*</a:t>
            </a:r>
            <a:endParaRPr lang="en-US" sz="1600" dirty="0"/>
          </a:p>
          <a:p>
            <a:pPr lvl="1"/>
            <a:endParaRPr lang="en-US" sz="1600" dirty="0"/>
          </a:p>
        </p:txBody>
      </p:sp>
      <p:pic>
        <p:nvPicPr>
          <p:cNvPr id="7" name="Content Placeholder 6">
            <a:extLst>
              <a:ext uri="{FF2B5EF4-FFF2-40B4-BE49-F238E27FC236}">
                <a16:creationId xmlns:a16="http://schemas.microsoft.com/office/drawing/2014/main" id="{35CA6677-CC57-BE4B-8241-803579E451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41708" y="2050473"/>
            <a:ext cx="6888087" cy="3722038"/>
          </a:xfrm>
        </p:spPr>
      </p:pic>
    </p:spTree>
    <p:extLst>
      <p:ext uri="{BB962C8B-B14F-4D97-AF65-F5344CB8AC3E}">
        <p14:creationId xmlns:p14="http://schemas.microsoft.com/office/powerpoint/2010/main" val="866104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764</Words>
  <Application>Microsoft Macintosh PowerPoint</Application>
  <PresentationFormat>Widescreen</PresentationFormat>
  <Paragraphs>120</Paragraphs>
  <Slides>11</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等线 Light</vt:lpstr>
      <vt:lpstr>Arial</vt:lpstr>
      <vt:lpstr>Calibri</vt:lpstr>
      <vt:lpstr>Calibri Light</vt:lpstr>
      <vt:lpstr>Office Theme</vt:lpstr>
      <vt:lpstr>PowerPoint Presentation</vt:lpstr>
      <vt:lpstr>Binary choice model for initial adoption – both attitude and socio-demo</vt:lpstr>
      <vt:lpstr>Binary choice model for initial adoption – Only Socio-demo</vt:lpstr>
      <vt:lpstr>Binary choice model for initial adoption – Only Attitude</vt:lpstr>
      <vt:lpstr>Summary for factors affecting adoption</vt:lpstr>
      <vt:lpstr>Binary choice model for initial adoption – Both attitude and socio-demo </vt:lpstr>
      <vt:lpstr>Binary choice model for initial adoption – Both attitude and socio-demo </vt:lpstr>
      <vt:lpstr>Binary choice model for initial adoption – only socio-demo</vt:lpstr>
      <vt:lpstr>Binary choice model for initial adoption – Only attitude</vt:lpstr>
      <vt:lpstr>Summary for factors affecting Egrocery adoption</vt:lpstr>
      <vt:lpstr>Questions regarding modeling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Qianhua Luo</dc:creator>
  <cp:lastModifiedBy>Norah Luo</cp:lastModifiedBy>
  <cp:revision>30</cp:revision>
  <dcterms:created xsi:type="dcterms:W3CDTF">2021-03-26T17:47:56Z</dcterms:created>
  <dcterms:modified xsi:type="dcterms:W3CDTF">2021-03-29T00:47:48Z</dcterms:modified>
</cp:coreProperties>
</file>