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5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EC6"/>
    <a:srgbClr val="999999"/>
    <a:srgbClr val="8C564B"/>
    <a:srgbClr val="3A87BE"/>
    <a:srgbClr val="45AB45"/>
    <a:srgbClr val="FE9131"/>
    <a:srgbClr val="8E8E8E"/>
    <a:srgbClr val="E380C5"/>
    <a:srgbClr val="4472C4"/>
    <a:srgbClr val="D93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3"/>
    <p:restoredTop sz="95872"/>
  </p:normalViewPr>
  <p:slideViewPr>
    <p:cSldViewPr snapToGrid="0" snapToObjects="1">
      <p:cViewPr varScale="1">
        <p:scale>
          <a:sx n="108" d="100"/>
          <a:sy n="10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58CC-9FEA-F749-9F84-086766BFB1FE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3E4B-F297-E249-AA3C-6BCD7A25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1People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trips/orders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May_Freq</a:t>
            </a:r>
            <a:r>
              <a:rPr lang="en-US" altLang="zh-CN" dirty="0"/>
              <a:t>_’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style,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May_Freq</a:t>
            </a:r>
            <a:r>
              <a:rPr lang="en-US" altLang="zh-CN" dirty="0"/>
              <a:t>_’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viewed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3E4B-F297-E249-AA3C-6BCD7A25B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3E4B-F297-E249-AA3C-6BCD7A25B0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shopping,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zero.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lack</a:t>
            </a:r>
            <a:r>
              <a:rPr lang="zh-CN" altLang="en-US" dirty="0"/>
              <a:t> </a:t>
            </a:r>
            <a:r>
              <a:rPr lang="en-US" altLang="zh-CN" dirty="0"/>
              <a:t>interpretation.</a:t>
            </a:r>
          </a:p>
          <a:p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purchase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sense?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in-store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3E4B-F297-E249-AA3C-6BCD7A25B0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3E4B-F297-E249-AA3C-6BCD7A25B0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4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23E4B-F297-E249-AA3C-6BCD7A25B0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50C1-4BC1-2F42-AA69-B2CDFCA25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D11AB-1D16-3849-9B17-FAC480EAD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57A8-994E-B449-846A-C77C15E2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0466-983D-1F4A-8846-709985F8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36C2-6DB2-E743-A973-E39335E1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8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3745-C742-4040-8DE1-34981058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0053E-B311-2B41-B871-91B75A73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25F1-1365-2E4D-A7CD-3000AB4C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5845-4F49-D64F-A8C4-5282BC9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2316-F363-BE43-B07C-F1409687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3FB84-32FC-844F-A806-846DB47B3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4370B-456E-2A4A-B3FE-B542F23CC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4E08-48F8-B44B-96E6-30405CAD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432A-A7D6-2B43-A7A9-B24300B5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25A1-AEF8-604B-AF9D-DA1F28DE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9B3D-5341-A54A-AAF0-9C4B4B26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287C-BAC0-7A43-98D0-FBD7AC19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4555D-3353-4347-9B90-7168863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D8BB-7955-8B4F-BC11-49A1DD9F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37A5-68A3-5842-A6BA-23368112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A7E3-0297-3C4D-982B-E42B82C3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55E9-16A5-934A-926F-B3B7FA1E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AA07-A99F-0B4D-98DB-D4D43351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9FDA-C715-2445-B79B-E936D950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5AEE-720D-E54F-9CA3-4C58EC87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22CC-64F8-434E-9BF8-72141529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CF65-15C1-0444-9F87-974B80B1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6DA9-0197-134F-BC0F-10F0216B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634F-CB76-BD4D-9F78-1F0D642F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9C87-5B58-0943-8B7B-F3BA30A8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C557-AAF2-964D-96C0-F144E4B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11FE-6879-6245-AE69-D9F1B832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F0E0A-1E10-7B4C-AE63-132E20E6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A4C39-D5A9-6044-B249-F3869F2C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08F05-3546-F44C-9BF5-0850A2F1D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79728-AF04-1F4C-A92D-A619A7823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FBD92-2384-E445-BA81-F0E06147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95C61-EDE2-264B-93D6-96A84B22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E3416-2FC9-EC4A-B1F1-C382C47C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14EE-ECD7-0944-B212-9D7B8FCE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40CE7-944A-3143-8E03-BE2CF914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089F2-93AC-EA4C-BF7E-7FF39E0F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60B7B-C46D-C84D-B2B7-6764EC1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6B193-D33C-5A4D-9EF6-CDEE3D20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C9CC8-0786-7448-A1B7-01471447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03106-9120-9742-BAC3-FD58450A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2500-EFAA-2545-933B-6DF8440F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B534-6409-3946-83E0-F6FA8504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73794-BF89-3347-ADD4-3E08BFFC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3FDFE-1C6A-B945-90F6-B5012135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B580-C4D3-4B4C-A818-78CA0966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D74EE-EC29-5641-93C0-F5CFE9CE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F94E-FC44-EC49-BE74-4145C07C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B2550-3C5C-CA4F-9B45-6601317F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F0440-C6BD-8B46-B327-08CC1A3D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DDB0D-90EB-B047-A0E9-7E5262E6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006CD-ECBF-F541-9BFD-989F3E9B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C7B5A-ACE8-FE4D-A699-6B297072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3B7FC-559F-7D45-ADF4-E5C0793E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25E6-0B45-E442-8A7D-D4D5320C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9DEE-F01D-D044-87E2-01C96C1C0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774C-F6B1-E048-99EE-470CE8125636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A3CC-4B0A-2149-8FCF-FA084FEEA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16F3-85B5-244A-9BA1-85C81435B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C66B-58FE-234D-8C1A-EF9FEB1F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5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30EC20-A57E-1D42-98AF-5617FD20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59" y="1529128"/>
            <a:ext cx="5962980" cy="1825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9DAC9E-2E84-8446-BB44-A78E4FEC3859}"/>
              </a:ext>
            </a:extLst>
          </p:cNvPr>
          <p:cNvSpPr txBox="1"/>
          <p:nvPr/>
        </p:nvSpPr>
        <p:spPr>
          <a:xfrm>
            <a:off x="995959" y="370332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above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(treat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never),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shopping:</a:t>
            </a:r>
            <a:r>
              <a:rPr lang="zh-CN" altLang="en-US" dirty="0"/>
              <a:t> </a:t>
            </a:r>
            <a:r>
              <a:rPr lang="en-US" altLang="zh-CN" dirty="0" err="1"/>
              <a:t>Efreq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Freq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In-store</a:t>
            </a:r>
            <a:r>
              <a:rPr lang="zh-CN" altLang="en-US" dirty="0"/>
              <a:t> </a:t>
            </a:r>
            <a:r>
              <a:rPr lang="en-US" altLang="zh-CN" dirty="0"/>
              <a:t>only:</a:t>
            </a:r>
            <a:r>
              <a:rPr lang="zh-CN" altLang="en-US" dirty="0"/>
              <a:t> </a:t>
            </a:r>
            <a:r>
              <a:rPr lang="en-US" altLang="zh-CN" dirty="0" err="1"/>
              <a:t>Efreq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Freq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in-store:</a:t>
            </a:r>
            <a:r>
              <a:rPr lang="zh-CN" altLang="en-US" dirty="0"/>
              <a:t> </a:t>
            </a:r>
            <a:r>
              <a:rPr lang="en-US" altLang="zh-CN" dirty="0"/>
              <a:t>Freq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Efreq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Same:</a:t>
            </a:r>
            <a:r>
              <a:rPr lang="zh-CN" altLang="en-US" dirty="0"/>
              <a:t> </a:t>
            </a:r>
            <a:r>
              <a:rPr lang="en-US" altLang="zh-CN" dirty="0"/>
              <a:t>Freq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Efreq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online:</a:t>
            </a:r>
            <a:r>
              <a:rPr lang="zh-CN" altLang="en-US" dirty="0"/>
              <a:t> </a:t>
            </a:r>
            <a:r>
              <a:rPr lang="en-US" altLang="zh-CN" dirty="0" err="1"/>
              <a:t>Efreq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Freq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only:</a:t>
            </a:r>
            <a:r>
              <a:rPr lang="zh-CN" altLang="en-US" dirty="0"/>
              <a:t> </a:t>
            </a:r>
            <a:r>
              <a:rPr lang="en-US" altLang="zh-CN" dirty="0" err="1"/>
              <a:t>Efreq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Freq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C81E8-002E-2B45-B222-7897EA924347}"/>
              </a:ext>
            </a:extLst>
          </p:cNvPr>
          <p:cNvSpPr txBox="1"/>
          <p:nvPr/>
        </p:nvSpPr>
        <p:spPr>
          <a:xfrm>
            <a:off x="788622" y="472440"/>
            <a:ext cx="1058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1) Impute</a:t>
            </a:r>
            <a:r>
              <a:rPr lang="zh-CN" altLang="en-US" sz="2400" dirty="0"/>
              <a:t> </a:t>
            </a:r>
            <a:r>
              <a:rPr lang="en-US" altLang="zh-CN" sz="2400" dirty="0"/>
              <a:t>online</a:t>
            </a:r>
            <a:r>
              <a:rPr lang="zh-CN" altLang="en-US" sz="2400" dirty="0"/>
              <a:t> </a:t>
            </a:r>
            <a:r>
              <a:rPr lang="en-US" altLang="zh-CN" sz="2400" dirty="0"/>
              <a:t>shopping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comparing</a:t>
            </a:r>
            <a:r>
              <a:rPr lang="zh-CN" altLang="en-US" sz="2400" dirty="0"/>
              <a:t> </a:t>
            </a:r>
            <a:r>
              <a:rPr lang="en-US" altLang="zh-CN" sz="2400" dirty="0"/>
              <a:t>in-store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online</a:t>
            </a:r>
            <a:r>
              <a:rPr lang="zh-CN" altLang="en-US" sz="2400" dirty="0"/>
              <a:t> </a:t>
            </a:r>
            <a:r>
              <a:rPr lang="en-US" altLang="zh-CN" sz="2400" dirty="0"/>
              <a:t>shopping</a:t>
            </a:r>
            <a:r>
              <a:rPr lang="zh-CN" altLang="en-US" sz="2400" dirty="0"/>
              <a:t> </a:t>
            </a:r>
            <a:r>
              <a:rPr lang="en-US" altLang="zh-CN" sz="2400" dirty="0"/>
              <a:t>frequency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820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528258-4C42-D84D-AAB0-7676A943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1962"/>
              </p:ext>
            </p:extLst>
          </p:nvPr>
        </p:nvGraphicFramePr>
        <p:xfrm>
          <a:off x="655320" y="213361"/>
          <a:ext cx="7604760" cy="2989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337">
                  <a:extLst>
                    <a:ext uri="{9D8B030D-6E8A-4147-A177-3AD203B41FA5}">
                      <a16:colId xmlns:a16="http://schemas.microsoft.com/office/drawing/2014/main" val="2570395562"/>
                    </a:ext>
                  </a:extLst>
                </a:gridCol>
                <a:gridCol w="913411">
                  <a:extLst>
                    <a:ext uri="{9D8B030D-6E8A-4147-A177-3AD203B41FA5}">
                      <a16:colId xmlns:a16="http://schemas.microsoft.com/office/drawing/2014/main" val="3352156601"/>
                    </a:ext>
                  </a:extLst>
                </a:gridCol>
                <a:gridCol w="1147889">
                  <a:extLst>
                    <a:ext uri="{9D8B030D-6E8A-4147-A177-3AD203B41FA5}">
                      <a16:colId xmlns:a16="http://schemas.microsoft.com/office/drawing/2014/main" val="2478399601"/>
                    </a:ext>
                  </a:extLst>
                </a:gridCol>
                <a:gridCol w="1133890">
                  <a:extLst>
                    <a:ext uri="{9D8B030D-6E8A-4147-A177-3AD203B41FA5}">
                      <a16:colId xmlns:a16="http://schemas.microsoft.com/office/drawing/2014/main" val="503849047"/>
                    </a:ext>
                  </a:extLst>
                </a:gridCol>
                <a:gridCol w="913411">
                  <a:extLst>
                    <a:ext uri="{9D8B030D-6E8A-4147-A177-3AD203B41FA5}">
                      <a16:colId xmlns:a16="http://schemas.microsoft.com/office/drawing/2014/main" val="4256231045"/>
                    </a:ext>
                  </a:extLst>
                </a:gridCol>
                <a:gridCol w="913411">
                  <a:extLst>
                    <a:ext uri="{9D8B030D-6E8A-4147-A177-3AD203B41FA5}">
                      <a16:colId xmlns:a16="http://schemas.microsoft.com/office/drawing/2014/main" val="1884820459"/>
                    </a:ext>
                  </a:extLst>
                </a:gridCol>
                <a:gridCol w="913411">
                  <a:extLst>
                    <a:ext uri="{9D8B030D-6E8A-4147-A177-3AD203B41FA5}">
                      <a16:colId xmlns:a16="http://schemas.microsoft.com/office/drawing/2014/main" val="3035739186"/>
                    </a:ext>
                  </a:extLst>
                </a:gridCol>
              </a:tblGrid>
              <a:tr h="3115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shopping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In-store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ore in-store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ore online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nline only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1968797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PreparedFood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4854020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Grocery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874954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OtherFood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650503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PaperCleaning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198390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Clothing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974846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HomeOffice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436713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8078820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ChildcareItems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658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51782C-F65A-264F-B3CB-D6D798FE423D}"/>
              </a:ext>
            </a:extLst>
          </p:cNvPr>
          <p:cNvSpPr txBox="1"/>
          <p:nvPr/>
        </p:nvSpPr>
        <p:spPr>
          <a:xfrm>
            <a:off x="8656321" y="812304"/>
            <a:ext cx="3337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shops: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ChildcareItems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largest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shop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(28.8%)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clothing</a:t>
            </a:r>
            <a:r>
              <a:rPr lang="zh-CN" altLang="en-US" dirty="0"/>
              <a:t> </a:t>
            </a:r>
            <a:r>
              <a:rPr lang="en-US" altLang="zh-CN" dirty="0"/>
              <a:t>(22.6%)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(19.9%)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47%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Childcareitems</a:t>
            </a:r>
            <a:r>
              <a:rPr lang="zh-CN" altLang="en-US" dirty="0"/>
              <a:t> </a:t>
            </a:r>
            <a:r>
              <a:rPr lang="en-US" altLang="zh-CN" dirty="0"/>
              <a:t>prefer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channel,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clothing</a:t>
            </a:r>
            <a:r>
              <a:rPr lang="zh-CN" altLang="en-US" dirty="0"/>
              <a:t> </a:t>
            </a:r>
            <a:r>
              <a:rPr lang="en-US" altLang="zh-CN" dirty="0"/>
              <a:t>(39.9%)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homeoffice</a:t>
            </a:r>
            <a:r>
              <a:rPr lang="zh-CN" altLang="en-US" dirty="0"/>
              <a:t> </a:t>
            </a:r>
            <a:r>
              <a:rPr lang="en-US" altLang="zh-CN" dirty="0"/>
              <a:t>(32.6%).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8.8%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essential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grocery,</a:t>
            </a:r>
            <a:r>
              <a:rPr lang="zh-CN" altLang="en-US" dirty="0"/>
              <a:t> </a:t>
            </a:r>
            <a:r>
              <a:rPr lang="en-US" altLang="zh-CN" dirty="0"/>
              <a:t>food,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cleaning,</a:t>
            </a:r>
            <a:r>
              <a:rPr lang="zh-CN" altLang="en-US" dirty="0"/>
              <a:t> </a:t>
            </a:r>
            <a:r>
              <a:rPr lang="en-US" altLang="zh-CN" dirty="0"/>
              <a:t>medication,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prefer</a:t>
            </a:r>
            <a:r>
              <a:rPr lang="zh-CN" altLang="en-US" dirty="0"/>
              <a:t> </a:t>
            </a:r>
            <a:r>
              <a:rPr lang="en-US" altLang="zh-CN" dirty="0"/>
              <a:t>in-store</a:t>
            </a:r>
            <a:r>
              <a:rPr lang="zh-CN" altLang="en-US" dirty="0"/>
              <a:t> </a:t>
            </a:r>
            <a:r>
              <a:rPr lang="en-US" altLang="zh-CN" dirty="0"/>
              <a:t>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BED474-C36B-4247-8BB7-01B8A9F94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31607"/>
              </p:ext>
            </p:extLst>
          </p:nvPr>
        </p:nvGraphicFramePr>
        <p:xfrm>
          <a:off x="361952" y="3489960"/>
          <a:ext cx="8294369" cy="3078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576">
                  <a:extLst>
                    <a:ext uri="{9D8B030D-6E8A-4147-A177-3AD203B41FA5}">
                      <a16:colId xmlns:a16="http://schemas.microsoft.com/office/drawing/2014/main" val="642109136"/>
                    </a:ext>
                  </a:extLst>
                </a:gridCol>
                <a:gridCol w="729144">
                  <a:extLst>
                    <a:ext uri="{9D8B030D-6E8A-4147-A177-3AD203B41FA5}">
                      <a16:colId xmlns:a16="http://schemas.microsoft.com/office/drawing/2014/main" val="3193095288"/>
                    </a:ext>
                  </a:extLst>
                </a:gridCol>
                <a:gridCol w="916320">
                  <a:extLst>
                    <a:ext uri="{9D8B030D-6E8A-4147-A177-3AD203B41FA5}">
                      <a16:colId xmlns:a16="http://schemas.microsoft.com/office/drawing/2014/main" val="2034901642"/>
                    </a:ext>
                  </a:extLst>
                </a:gridCol>
                <a:gridCol w="905146">
                  <a:extLst>
                    <a:ext uri="{9D8B030D-6E8A-4147-A177-3AD203B41FA5}">
                      <a16:colId xmlns:a16="http://schemas.microsoft.com/office/drawing/2014/main" val="2439480277"/>
                    </a:ext>
                  </a:extLst>
                </a:gridCol>
                <a:gridCol w="729144">
                  <a:extLst>
                    <a:ext uri="{9D8B030D-6E8A-4147-A177-3AD203B41FA5}">
                      <a16:colId xmlns:a16="http://schemas.microsoft.com/office/drawing/2014/main" val="2552332419"/>
                    </a:ext>
                  </a:extLst>
                </a:gridCol>
                <a:gridCol w="729144">
                  <a:extLst>
                    <a:ext uri="{9D8B030D-6E8A-4147-A177-3AD203B41FA5}">
                      <a16:colId xmlns:a16="http://schemas.microsoft.com/office/drawing/2014/main" val="2695945877"/>
                    </a:ext>
                  </a:extLst>
                </a:gridCol>
                <a:gridCol w="729144">
                  <a:extLst>
                    <a:ext uri="{9D8B030D-6E8A-4147-A177-3AD203B41FA5}">
                      <a16:colId xmlns:a16="http://schemas.microsoft.com/office/drawing/2014/main" val="3520479067"/>
                    </a:ext>
                  </a:extLst>
                </a:gridCol>
                <a:gridCol w="1005716">
                  <a:extLst>
                    <a:ext uri="{9D8B030D-6E8A-4147-A177-3AD203B41FA5}">
                      <a16:colId xmlns:a16="http://schemas.microsoft.com/office/drawing/2014/main" val="2461917684"/>
                    </a:ext>
                  </a:extLst>
                </a:gridCol>
                <a:gridCol w="1218035">
                  <a:extLst>
                    <a:ext uri="{9D8B030D-6E8A-4147-A177-3AD203B41FA5}">
                      <a16:colId xmlns:a16="http://schemas.microsoft.com/office/drawing/2014/main" val="3385018187"/>
                    </a:ext>
                  </a:extLst>
                </a:gridCol>
              </a:tblGrid>
              <a:tr h="50964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In-store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in-store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online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 online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 instore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Expose to Online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6418428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PreparedFood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3775266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Grocery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656853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OtherFood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033568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PaperCleaning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7388858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Clothing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8694311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HomeOffice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433628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5950279"/>
                  </a:ext>
                </a:extLst>
              </a:tr>
              <a:tr h="321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ChildcareItems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60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97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AB1177-682E-B245-BFEA-9CB3055CC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70258"/>
              </p:ext>
            </p:extLst>
          </p:nvPr>
        </p:nvGraphicFramePr>
        <p:xfrm>
          <a:off x="8708571" y="1177482"/>
          <a:ext cx="2612572" cy="25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6168148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635135786"/>
                    </a:ext>
                  </a:extLst>
                </a:gridCol>
              </a:tblGrid>
              <a:tr h="4447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No 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3260"/>
                  </a:ext>
                </a:extLst>
              </a:tr>
              <a:tr h="444769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In-store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30343"/>
                  </a:ext>
                </a:extLst>
              </a:tr>
              <a:tr h="444769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in-store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95336"/>
                  </a:ext>
                </a:extLst>
              </a:tr>
              <a:tr h="323597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09655"/>
                  </a:ext>
                </a:extLst>
              </a:tr>
              <a:tr h="444769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33950"/>
                  </a:ext>
                </a:extLst>
              </a:tr>
              <a:tr h="444769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Online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33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193662-E742-3146-8044-19DDB335C9C8}"/>
              </a:ext>
            </a:extLst>
          </p:cNvPr>
          <p:cNvSpPr txBox="1"/>
          <p:nvPr/>
        </p:nvSpPr>
        <p:spPr>
          <a:xfrm>
            <a:off x="788622" y="472440"/>
            <a:ext cx="1058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K-Means clustering: Shopping style with channel preference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C0431-F05F-C541-82ED-2B4843FDF866}"/>
              </a:ext>
            </a:extLst>
          </p:cNvPr>
          <p:cNvSpPr txBox="1"/>
          <p:nvPr/>
        </p:nvSpPr>
        <p:spPr>
          <a:xfrm>
            <a:off x="416212" y="4318177"/>
            <a:ext cx="10722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Purple (Ecommerce independent): rely on instore shopping more over all categories</a:t>
            </a:r>
          </a:p>
          <a:p>
            <a:r>
              <a:rPr lang="en-US" dirty="0"/>
              <a:t>Green (</a:t>
            </a:r>
            <a:r>
              <a:rPr lang="en-US" dirty="0" err="1"/>
              <a:t>Emedication</a:t>
            </a:r>
            <a:r>
              <a:rPr lang="en-US" dirty="0"/>
              <a:t> dependent): Prefer online medication shopping</a:t>
            </a:r>
          </a:p>
          <a:p>
            <a:r>
              <a:rPr lang="en-US" dirty="0"/>
              <a:t>Blue (</a:t>
            </a:r>
            <a:r>
              <a:rPr lang="en-US" dirty="0" err="1"/>
              <a:t>Eoffice</a:t>
            </a:r>
            <a:r>
              <a:rPr lang="en-US" dirty="0"/>
              <a:t> dependent): Prefer online office supplies shopping, shop clothing both instore and online</a:t>
            </a:r>
          </a:p>
          <a:p>
            <a:r>
              <a:rPr lang="en-US" dirty="0"/>
              <a:t>Orange (</a:t>
            </a:r>
            <a:r>
              <a:rPr lang="en-US" dirty="0" err="1"/>
              <a:t>EClothing</a:t>
            </a:r>
            <a:r>
              <a:rPr lang="en-US" dirty="0"/>
              <a:t> dependent): Prefer online clothing shopping</a:t>
            </a:r>
          </a:p>
          <a:p>
            <a:r>
              <a:rPr lang="en-US" dirty="0"/>
              <a:t>Red (Partially Ecommerce dependent): Prefer online clothing, office, medication, childcare items shopping. </a:t>
            </a:r>
          </a:p>
          <a:p>
            <a:r>
              <a:rPr lang="en-US" dirty="0"/>
              <a:t>Brown (Partially Ecommerce dependent): Prefer online shopping across a broad categories including other food, paper cleaning, clothing, office, medication; slightly more likely to prefer online grocery shopping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402FF-D832-AA41-A503-BEB927E6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9" y="1283981"/>
            <a:ext cx="8172262" cy="26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B514A0-70C6-8F46-AB70-404AF9B3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78" y="1309535"/>
            <a:ext cx="8572500" cy="191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F2A8B-66B8-0F41-ADED-0F037FF4864B}"/>
              </a:ext>
            </a:extLst>
          </p:cNvPr>
          <p:cNvSpPr txBox="1"/>
          <p:nvPr/>
        </p:nvSpPr>
        <p:spPr>
          <a:xfrm>
            <a:off x="854578" y="3685705"/>
            <a:ext cx="6432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instore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</a:p>
          <a:p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4588D-543A-5D42-A7B1-BFA65807CAB0}"/>
              </a:ext>
            </a:extLst>
          </p:cNvPr>
          <p:cNvSpPr txBox="1"/>
          <p:nvPr/>
        </p:nvSpPr>
        <p:spPr>
          <a:xfrm>
            <a:off x="788622" y="472440"/>
            <a:ext cx="1058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2) Convert categorical encoding of frequency to numerical (trips/orders per month)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99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F31A0-1BE2-614F-A6C2-6DA61407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4" y="975360"/>
            <a:ext cx="11180465" cy="50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CDACC5-2035-6E49-BD6A-4E4E2340B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013460"/>
            <a:ext cx="11490960" cy="38063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EAB61E-8189-C247-AC53-9B55FF62032D}"/>
              </a:ext>
            </a:extLst>
          </p:cNvPr>
          <p:cNvCxnSpPr/>
          <p:nvPr/>
        </p:nvCxnSpPr>
        <p:spPr>
          <a:xfrm>
            <a:off x="1066800" y="5181600"/>
            <a:ext cx="579120" cy="0"/>
          </a:xfrm>
          <a:prstGeom prst="line">
            <a:avLst/>
          </a:prstGeom>
          <a:ln w="28575">
            <a:solidFill>
              <a:srgbClr val="D93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4D20EE-9CBC-3845-B499-13F26BC80D05}"/>
              </a:ext>
            </a:extLst>
          </p:cNvPr>
          <p:cNvSpPr txBox="1"/>
          <p:nvPr/>
        </p:nvSpPr>
        <p:spPr>
          <a:xfrm>
            <a:off x="1889760" y="4996934"/>
            <a:ext cx="282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ECommerce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(16)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E60D6-A66A-F74A-B28C-1A2A20CB0461}"/>
              </a:ext>
            </a:extLst>
          </p:cNvPr>
          <p:cNvCxnSpPr/>
          <p:nvPr/>
        </p:nvCxnSpPr>
        <p:spPr>
          <a:xfrm>
            <a:off x="4785360" y="5181600"/>
            <a:ext cx="579120" cy="0"/>
          </a:xfrm>
          <a:prstGeom prst="line">
            <a:avLst/>
          </a:prstGeom>
          <a:ln w="28575">
            <a:solidFill>
              <a:srgbClr val="E380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D20CCA-B598-7643-BA1F-0DF5F1163D2A}"/>
              </a:ext>
            </a:extLst>
          </p:cNvPr>
          <p:cNvSpPr txBox="1"/>
          <p:nvPr/>
        </p:nvSpPr>
        <p:spPr>
          <a:xfrm>
            <a:off x="5608320" y="49969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ECommerce</a:t>
            </a:r>
            <a:r>
              <a:rPr lang="zh-CN" altLang="en-US" dirty="0"/>
              <a:t> </a:t>
            </a:r>
            <a:r>
              <a:rPr lang="en-US" altLang="zh-CN" dirty="0"/>
              <a:t>partially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(28)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72F483-01F7-7E40-9930-3D87A25F7357}"/>
              </a:ext>
            </a:extLst>
          </p:cNvPr>
          <p:cNvCxnSpPr/>
          <p:nvPr/>
        </p:nvCxnSpPr>
        <p:spPr>
          <a:xfrm>
            <a:off x="8336280" y="5181600"/>
            <a:ext cx="579120" cy="0"/>
          </a:xfrm>
          <a:prstGeom prst="line">
            <a:avLst/>
          </a:prstGeom>
          <a:ln w="28575">
            <a:solidFill>
              <a:srgbClr val="A37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090E59-9261-3745-846C-A027F5235FE9}"/>
              </a:ext>
            </a:extLst>
          </p:cNvPr>
          <p:cNvSpPr txBox="1"/>
          <p:nvPr/>
        </p:nvSpPr>
        <p:spPr>
          <a:xfrm>
            <a:off x="9159240" y="4996934"/>
            <a:ext cx="227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EFood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(32)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00EC48-8472-0140-837E-AE33ACC1E542}"/>
              </a:ext>
            </a:extLst>
          </p:cNvPr>
          <p:cNvCxnSpPr/>
          <p:nvPr/>
        </p:nvCxnSpPr>
        <p:spPr>
          <a:xfrm>
            <a:off x="1066800" y="5758505"/>
            <a:ext cx="579120" cy="0"/>
          </a:xfrm>
          <a:prstGeom prst="line">
            <a:avLst/>
          </a:prstGeom>
          <a:ln w="28575">
            <a:solidFill>
              <a:srgbClr val="FE9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5585F9-9852-E349-A900-713D8325F839}"/>
              </a:ext>
            </a:extLst>
          </p:cNvPr>
          <p:cNvSpPr txBox="1"/>
          <p:nvPr/>
        </p:nvSpPr>
        <p:spPr>
          <a:xfrm>
            <a:off x="1889760" y="5573839"/>
            <a:ext cx="23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EOffice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(47)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0F9CB5-EB15-AC40-A51F-7BB36127A233}"/>
              </a:ext>
            </a:extLst>
          </p:cNvPr>
          <p:cNvCxnSpPr/>
          <p:nvPr/>
        </p:nvCxnSpPr>
        <p:spPr>
          <a:xfrm>
            <a:off x="4785360" y="5696652"/>
            <a:ext cx="579120" cy="0"/>
          </a:xfrm>
          <a:prstGeom prst="line">
            <a:avLst/>
          </a:prstGeom>
          <a:ln w="28575">
            <a:solidFill>
              <a:srgbClr val="45A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2C2C2-F8AC-4F4D-9DEF-21C797650C6C}"/>
              </a:ext>
            </a:extLst>
          </p:cNvPr>
          <p:cNvSpPr txBox="1"/>
          <p:nvPr/>
        </p:nvSpPr>
        <p:spPr>
          <a:xfrm>
            <a:off x="5608320" y="5511986"/>
            <a:ext cx="287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EMedication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(47)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9EA682-8F28-0346-843A-D034D3CB20B7}"/>
              </a:ext>
            </a:extLst>
          </p:cNvPr>
          <p:cNvCxnSpPr/>
          <p:nvPr/>
        </p:nvCxnSpPr>
        <p:spPr>
          <a:xfrm>
            <a:off x="8493516" y="5696652"/>
            <a:ext cx="579120" cy="0"/>
          </a:xfrm>
          <a:prstGeom prst="line">
            <a:avLst/>
          </a:prstGeom>
          <a:ln w="28575">
            <a:solidFill>
              <a:srgbClr val="3A87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EBA973-79B8-704C-870A-B97DE58CBA3C}"/>
              </a:ext>
            </a:extLst>
          </p:cNvPr>
          <p:cNvSpPr txBox="1"/>
          <p:nvPr/>
        </p:nvSpPr>
        <p:spPr>
          <a:xfrm>
            <a:off x="9316476" y="5511986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EClothing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(43)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3044F-11A6-5441-8B2A-6DEE72718937}"/>
              </a:ext>
            </a:extLst>
          </p:cNvPr>
          <p:cNvCxnSpPr/>
          <p:nvPr/>
        </p:nvCxnSpPr>
        <p:spPr>
          <a:xfrm>
            <a:off x="1066800" y="6335410"/>
            <a:ext cx="579120" cy="0"/>
          </a:xfrm>
          <a:prstGeom prst="line">
            <a:avLst/>
          </a:prstGeom>
          <a:ln w="285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11F67-CADA-324B-AAD4-3EDA462D2B27}"/>
              </a:ext>
            </a:extLst>
          </p:cNvPr>
          <p:cNvSpPr txBox="1"/>
          <p:nvPr/>
        </p:nvSpPr>
        <p:spPr>
          <a:xfrm>
            <a:off x="1889760" y="6150744"/>
            <a:ext cx="313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EPreparedFood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(42)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2B536-56A7-E241-9F5F-D67F7C0FBCB2}"/>
              </a:ext>
            </a:extLst>
          </p:cNvPr>
          <p:cNvCxnSpPr/>
          <p:nvPr/>
        </p:nvCxnSpPr>
        <p:spPr>
          <a:xfrm>
            <a:off x="5074920" y="6335410"/>
            <a:ext cx="579120" cy="0"/>
          </a:xfrm>
          <a:prstGeom prst="line">
            <a:avLst/>
          </a:prstGeom>
          <a:ln w="28575">
            <a:solidFill>
              <a:srgbClr val="8C5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10CE80-DF61-0041-A9B4-CEC04873842F}"/>
              </a:ext>
            </a:extLst>
          </p:cNvPr>
          <p:cNvSpPr txBox="1"/>
          <p:nvPr/>
        </p:nvSpPr>
        <p:spPr>
          <a:xfrm>
            <a:off x="5897880" y="6150744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ECommerce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(72)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70E816-06F4-AF4D-97F8-6488E92D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550662"/>
            <a:ext cx="10881360" cy="2902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527B5-2501-BC4D-A96C-874AFA61DB8A}"/>
              </a:ext>
            </a:extLst>
          </p:cNvPr>
          <p:cNvSpPr txBox="1"/>
          <p:nvPr/>
        </p:nvSpPr>
        <p:spPr>
          <a:xfrm>
            <a:off x="502920" y="3718679"/>
            <a:ext cx="11018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Ecommerce</a:t>
            </a:r>
            <a:r>
              <a:rPr lang="zh-CN" altLang="en-US" b="1" dirty="0"/>
              <a:t> </a:t>
            </a:r>
            <a:r>
              <a:rPr lang="en-US" altLang="zh-CN" b="1" dirty="0"/>
              <a:t>dependent:</a:t>
            </a:r>
            <a:r>
              <a:rPr lang="zh-CN" altLang="en-US" dirty="0"/>
              <a:t>  </a:t>
            </a:r>
            <a:r>
              <a:rPr lang="en-US" altLang="zh-CN" dirty="0"/>
              <a:t>purchase</a:t>
            </a:r>
            <a:r>
              <a:rPr lang="zh-CN" altLang="en-US" dirty="0"/>
              <a:t> </a:t>
            </a:r>
            <a:r>
              <a:rPr lang="en-US" altLang="zh-CN" dirty="0"/>
              <a:t>clothing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online,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essentials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grocery,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medication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purchased</a:t>
            </a:r>
            <a:r>
              <a:rPr lang="zh-CN" altLang="en-US" dirty="0"/>
              <a:t> </a:t>
            </a:r>
            <a:r>
              <a:rPr lang="en-US" altLang="zh-CN" dirty="0"/>
              <a:t>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Ecommerce</a:t>
            </a:r>
            <a:r>
              <a:rPr lang="zh-CN" altLang="en-US" b="1" dirty="0"/>
              <a:t> </a:t>
            </a:r>
            <a:r>
              <a:rPr lang="en-US" altLang="zh-CN" b="1" dirty="0"/>
              <a:t>partially</a:t>
            </a:r>
            <a:r>
              <a:rPr lang="zh-CN" altLang="en-US" b="1" dirty="0"/>
              <a:t> </a:t>
            </a:r>
            <a:r>
              <a:rPr lang="en-US" altLang="zh-CN" b="1" dirty="0"/>
              <a:t>dependent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clothing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childcare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purchased</a:t>
            </a:r>
            <a:r>
              <a:rPr lang="zh-CN" altLang="en-US" dirty="0"/>
              <a:t> </a:t>
            </a:r>
            <a:r>
              <a:rPr lang="en-US" altLang="zh-CN" dirty="0"/>
              <a:t>online,</a:t>
            </a:r>
            <a:r>
              <a:rPr lang="zh-CN" altLang="en-US" dirty="0"/>
              <a:t> </a:t>
            </a:r>
            <a:r>
              <a:rPr lang="en-US" altLang="zh-CN" dirty="0"/>
              <a:t>prefer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in-store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preparedfood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papercleaning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medication.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Efood</a:t>
            </a:r>
            <a:r>
              <a:rPr lang="zh-CN" altLang="en-US" b="1" dirty="0"/>
              <a:t> </a:t>
            </a:r>
            <a:r>
              <a:rPr lang="en-US" altLang="zh-CN" b="1" dirty="0"/>
              <a:t>dependent:</a:t>
            </a:r>
            <a:r>
              <a:rPr lang="zh-CN" altLang="en-US" dirty="0"/>
              <a:t> </a:t>
            </a:r>
            <a:r>
              <a:rPr lang="en-US" altLang="zh-CN" dirty="0"/>
              <a:t>purchase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platform,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 err="1"/>
              <a:t>preparedfood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clothing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Eoffice</a:t>
            </a:r>
            <a:r>
              <a:rPr lang="zh-CN" altLang="en-US" b="1" dirty="0"/>
              <a:t> </a:t>
            </a:r>
            <a:r>
              <a:rPr lang="en-US" altLang="zh-CN" b="1" dirty="0"/>
              <a:t>dependent:</a:t>
            </a:r>
            <a:r>
              <a:rPr lang="zh-CN" altLang="en-US" b="1" dirty="0"/>
              <a:t> </a:t>
            </a:r>
            <a:r>
              <a:rPr lang="en-US" altLang="zh-CN" dirty="0"/>
              <a:t>purchase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supplies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online,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 err="1"/>
              <a:t>preparedfood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clothing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Emedication</a:t>
            </a:r>
            <a:r>
              <a:rPr lang="zh-CN" altLang="en-US" b="1" dirty="0"/>
              <a:t> </a:t>
            </a:r>
            <a:r>
              <a:rPr lang="en-US" altLang="zh-CN" b="1" dirty="0"/>
              <a:t>dependent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medication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purchased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Epreparedfood</a:t>
            </a:r>
            <a:r>
              <a:rPr lang="zh-CN" altLang="en-US" b="1" dirty="0"/>
              <a:t> </a:t>
            </a:r>
            <a:r>
              <a:rPr lang="en-US" altLang="zh-CN" b="1" dirty="0"/>
              <a:t>dependent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prepared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purchased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Ecommerce</a:t>
            </a:r>
            <a:r>
              <a:rPr lang="zh-CN" altLang="en-US" b="1" dirty="0"/>
              <a:t> </a:t>
            </a:r>
            <a:r>
              <a:rPr lang="en-US" altLang="zh-CN" b="1" dirty="0"/>
              <a:t>independent:</a:t>
            </a:r>
            <a:r>
              <a:rPr lang="zh-CN" altLang="en-US" dirty="0"/>
              <a:t> </a:t>
            </a:r>
            <a:r>
              <a:rPr lang="en-US" altLang="zh-CN" dirty="0"/>
              <a:t>Seldom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shopping.</a:t>
            </a:r>
          </a:p>
        </p:txBody>
      </p:sp>
    </p:spTree>
    <p:extLst>
      <p:ext uri="{BB962C8B-B14F-4D97-AF65-F5344CB8AC3E}">
        <p14:creationId xmlns:p14="http://schemas.microsoft.com/office/powerpoint/2010/main" val="27428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0608-E187-6F47-BE9F-0677EF7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7DEE-8EC6-274F-8280-41CE2824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</a:p>
          <a:p>
            <a:pPr lvl="1"/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2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884</Words>
  <Application>Microsoft Macintosh PowerPoint</Application>
  <PresentationFormat>Widescreen</PresentationFormat>
  <Paragraphs>202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Norah Luo</dc:creator>
  <cp:lastModifiedBy>Norah Luo</cp:lastModifiedBy>
  <cp:revision>24</cp:revision>
  <dcterms:created xsi:type="dcterms:W3CDTF">2021-04-11T18:13:19Z</dcterms:created>
  <dcterms:modified xsi:type="dcterms:W3CDTF">2021-04-24T06:21:43Z</dcterms:modified>
</cp:coreProperties>
</file>