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7E296-316F-F533-9B7F-8A048936E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471A46-6DE2-0E3D-0879-E1A14E293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C069A2-05DC-5C4F-ACBF-ABD40994E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7B0F-19C0-4954-B3D8-599997159C12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D5002A-24C1-9E17-D7E3-9E3AAFF4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3ED4A8-5F0E-F217-AB07-7B11C5DB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BB6A-B3B6-4D64-B905-06E4A1B6D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09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11EA3-9856-F6B7-8499-4BA0517CC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0B4D32-2D7B-2D00-F1EA-FF0A657DC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7BC0A9-E347-2BDA-DDC1-2EF48F495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7B0F-19C0-4954-B3D8-599997159C12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1717A8-C869-D307-7B92-B4560AB4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81DFFE-0DC7-70B6-4A25-A5045DA3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BB6A-B3B6-4D64-B905-06E4A1B6D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77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4F4882-90A8-2D37-A117-F7A16E916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C99F10-A682-82A7-8162-EFEA8114D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D8D90-6CBF-E485-22FF-9610B390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7B0F-19C0-4954-B3D8-599997159C12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127D3-A911-DA7B-F697-55EF507C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7A983B-AB67-0070-02AC-10DA0F60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BB6A-B3B6-4D64-B905-06E4A1B6D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20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7185-A594-AED7-9291-83FE60A0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9C950-1180-5CCD-1D60-0C284A766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6D6CCA-1C68-4111-9285-4B924F46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7B0F-19C0-4954-B3D8-599997159C12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1853B3-A8D5-51D0-E0CE-B0A686DA5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66DC7F-D2C9-4426-A9E1-F042C56C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BB6A-B3B6-4D64-B905-06E4A1B6D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14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56FAD-0C52-5832-AFED-F577F92C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130F63-1259-F46F-1E7E-4B96EE642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10DE00-A5B1-A0CC-2D98-BF2E8D52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7B0F-19C0-4954-B3D8-599997159C12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92691-472A-DCFF-DAD9-7ADCEFFE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F7A7A-F3EF-9FF1-79AB-60344470B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BB6A-B3B6-4D64-B905-06E4A1B6D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18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2D29A-0321-23D3-D722-A060171E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85C9CA-7419-2D19-7E96-E5F5E6238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E90062-83F4-721D-A25E-3CAE358AF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E0CF7F-5F1E-36EA-9F88-4A85B0813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7B0F-19C0-4954-B3D8-599997159C12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867164-80B5-B97A-DF6E-7A4E41392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3F69D8-4CD7-C34F-A95D-469104FB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BB6A-B3B6-4D64-B905-06E4A1B6D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12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357E6-291E-A609-A84F-364BE1E9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B7A4F3-8B80-42DB-4C9F-6D8A007E3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15B54B-1248-3E78-B374-529C64C47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F9A35E-BF7A-7385-BAF2-46533386D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7C1E90-E06C-BD0A-14AA-38A618DDE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35B035-49E3-8BAF-5E72-D75E42CC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7B0F-19C0-4954-B3D8-599997159C12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8301A-8508-6329-39AB-97966800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512C80-685C-3929-8966-0425338D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BB6A-B3B6-4D64-B905-06E4A1B6D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58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EBFA6-373C-785F-BB41-8FB32C07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ABE8B5-44D8-70B8-8813-EBBA5479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7B0F-19C0-4954-B3D8-599997159C12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A5C446-B71F-3E46-8C08-90E893F5F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BA6327-632D-2CA0-6CEB-F24EB3F5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BB6A-B3B6-4D64-B905-06E4A1B6D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83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4DFD5D-C14C-10D5-DAE2-D150CB34D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7B0F-19C0-4954-B3D8-599997159C12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DD9217-D730-2383-7836-C6E12DC3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5248DF-74F8-E160-DFD8-3F4FA4F8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BB6A-B3B6-4D64-B905-06E4A1B6D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44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C0390-29CA-5225-CCE8-7C92FD2E7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4AFA47-3FAD-976E-3AED-C72A2BC7E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DD438E-2522-996B-205A-CA723C7ED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BFE8AD-FDFD-C470-B784-84D79BBE1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7B0F-19C0-4954-B3D8-599997159C12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EF052B-E782-190E-0FF5-6B75780E1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98E462-C3C7-691E-D01C-666F3F71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BB6A-B3B6-4D64-B905-06E4A1B6D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21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BF2E2-AD6E-5420-E456-8B8FCC0D8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B427C6-09E5-31AB-3573-705568FEF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591723-CA22-EDF7-0087-FDC17BD27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47469-172D-3A2E-E396-5368A465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7B0F-19C0-4954-B3D8-599997159C12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3FDC71-60A7-6041-53EC-E02A534D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2766E0-6B6F-D62B-CA08-EC497CA4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BB6A-B3B6-4D64-B905-06E4A1B6D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16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CDFF33-73CA-7E9D-5E0B-B1666A353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1643BD-AF44-42F6-14E9-4C597298D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011209-3603-0D5A-07DB-E4D89CF37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47B0F-19C0-4954-B3D8-599997159C12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91673-8230-1FEA-CF9C-0D541699F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79E072-BE2F-4C93-3015-53EE41467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DBB6A-B3B6-4D64-B905-06E4A1B6D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70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936C3F6-47E1-DC7C-7491-5C92D06D887E}"/>
              </a:ext>
            </a:extLst>
          </p:cNvPr>
          <p:cNvSpPr/>
          <p:nvPr/>
        </p:nvSpPr>
        <p:spPr>
          <a:xfrm>
            <a:off x="4648200" y="65313"/>
            <a:ext cx="2111829" cy="5442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在线问诊系统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917D5A3-1377-40E2-03A8-BA9772C17AA7}"/>
              </a:ext>
            </a:extLst>
          </p:cNvPr>
          <p:cNvSpPr/>
          <p:nvPr/>
        </p:nvSpPr>
        <p:spPr>
          <a:xfrm>
            <a:off x="4648199" y="783769"/>
            <a:ext cx="2111829" cy="5442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用户注册</a:t>
            </a: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4580A45C-95E7-B51E-C799-72300CF0B845}"/>
              </a:ext>
            </a:extLst>
          </p:cNvPr>
          <p:cNvSpPr/>
          <p:nvPr/>
        </p:nvSpPr>
        <p:spPr>
          <a:xfrm>
            <a:off x="4528453" y="1502225"/>
            <a:ext cx="2383970" cy="80554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用户登录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5A44F76-45DF-DBC6-AB3C-C0D5B16EA4A0}"/>
              </a:ext>
            </a:extLst>
          </p:cNvPr>
          <p:cNvSpPr txBox="1"/>
          <p:nvPr/>
        </p:nvSpPr>
        <p:spPr>
          <a:xfrm>
            <a:off x="7326086" y="1535668"/>
            <a:ext cx="75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病人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86182BF-B618-6020-F20D-AF798330B28F}"/>
              </a:ext>
            </a:extLst>
          </p:cNvPr>
          <p:cNvSpPr txBox="1"/>
          <p:nvPr/>
        </p:nvSpPr>
        <p:spPr>
          <a:xfrm>
            <a:off x="3712026" y="1502225"/>
            <a:ext cx="75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医生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D703E00-460F-6ECE-A750-2932A5113851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704114" y="609599"/>
            <a:ext cx="1" cy="174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B179A2D-0CA3-B0FA-F515-4558204756A6}"/>
              </a:ext>
            </a:extLst>
          </p:cNvPr>
          <p:cNvCxnSpPr>
            <a:stCxn id="5" idx="2"/>
          </p:cNvCxnSpPr>
          <p:nvPr/>
        </p:nvCxnSpPr>
        <p:spPr>
          <a:xfrm flipH="1">
            <a:off x="5704113" y="1328055"/>
            <a:ext cx="1" cy="174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6258D99-F49C-B913-642A-C891185C29C3}"/>
              </a:ext>
            </a:extLst>
          </p:cNvPr>
          <p:cNvCxnSpPr>
            <a:stCxn id="7" idx="3"/>
          </p:cNvCxnSpPr>
          <p:nvPr/>
        </p:nvCxnSpPr>
        <p:spPr>
          <a:xfrm>
            <a:off x="6912423" y="1904997"/>
            <a:ext cx="1317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46AF8A5-1FD7-7929-EDC4-A8F50CB43F42}"/>
              </a:ext>
            </a:extLst>
          </p:cNvPr>
          <p:cNvCxnSpPr>
            <a:cxnSpLocks/>
          </p:cNvCxnSpPr>
          <p:nvPr/>
        </p:nvCxnSpPr>
        <p:spPr>
          <a:xfrm>
            <a:off x="8218715" y="1904997"/>
            <a:ext cx="0" cy="511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6685D38-A9E9-12D3-0A1D-A3788FF74C66}"/>
              </a:ext>
            </a:extLst>
          </p:cNvPr>
          <p:cNvCxnSpPr>
            <a:stCxn id="7" idx="1"/>
          </p:cNvCxnSpPr>
          <p:nvPr/>
        </p:nvCxnSpPr>
        <p:spPr>
          <a:xfrm flipH="1">
            <a:off x="3233055" y="1904997"/>
            <a:ext cx="12953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56BAD98-A610-41D9-B7F0-F066ABB9F084}"/>
              </a:ext>
            </a:extLst>
          </p:cNvPr>
          <p:cNvSpPr/>
          <p:nvPr/>
        </p:nvSpPr>
        <p:spPr>
          <a:xfrm>
            <a:off x="7173685" y="2427509"/>
            <a:ext cx="2111829" cy="5442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病情描述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F1ECF60-9938-74DC-1A05-95418F0388CA}"/>
              </a:ext>
            </a:extLst>
          </p:cNvPr>
          <p:cNvSpPr/>
          <p:nvPr/>
        </p:nvSpPr>
        <p:spPr>
          <a:xfrm>
            <a:off x="7173685" y="3276595"/>
            <a:ext cx="2111829" cy="5442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选择医生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82EC21D-D60E-DE8C-D8C4-1AE87EF46E8E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8229600" y="297179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C37E108-24E8-30F9-9F26-1DCE38585438}"/>
              </a:ext>
            </a:extLst>
          </p:cNvPr>
          <p:cNvCxnSpPr/>
          <p:nvPr/>
        </p:nvCxnSpPr>
        <p:spPr>
          <a:xfrm>
            <a:off x="3233055" y="1904996"/>
            <a:ext cx="0" cy="2481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4F24BFD-4A85-BF05-4847-6D2B36DAD124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8229600" y="3820881"/>
            <a:ext cx="0" cy="566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42D6BB1-9D82-C4FB-738A-CA5761F0EDE7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3233055" y="4386943"/>
            <a:ext cx="1436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F4ACE23-F287-DB1E-9EA6-F492707B1AFF}"/>
              </a:ext>
            </a:extLst>
          </p:cNvPr>
          <p:cNvCxnSpPr/>
          <p:nvPr/>
        </p:nvCxnSpPr>
        <p:spPr>
          <a:xfrm flipH="1">
            <a:off x="6760028" y="4386943"/>
            <a:ext cx="1469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A19C8486-429B-7C53-45D1-23EE4769F314}"/>
              </a:ext>
            </a:extLst>
          </p:cNvPr>
          <p:cNvSpPr/>
          <p:nvPr/>
        </p:nvSpPr>
        <p:spPr>
          <a:xfrm>
            <a:off x="4669971" y="4114800"/>
            <a:ext cx="2111829" cy="5442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在线问诊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BFB236E-9A81-9554-8B81-FF85BFA7D414}"/>
              </a:ext>
            </a:extLst>
          </p:cNvPr>
          <p:cNvCxnSpPr>
            <a:cxnSpLocks/>
          </p:cNvCxnSpPr>
          <p:nvPr/>
        </p:nvCxnSpPr>
        <p:spPr>
          <a:xfrm flipH="1">
            <a:off x="4267197" y="4659086"/>
            <a:ext cx="1262746" cy="598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45C8D39B-34E0-92FD-2031-9BA8F8C09EA4}"/>
              </a:ext>
            </a:extLst>
          </p:cNvPr>
          <p:cNvSpPr txBox="1"/>
          <p:nvPr/>
        </p:nvSpPr>
        <p:spPr>
          <a:xfrm>
            <a:off x="4343399" y="4680463"/>
            <a:ext cx="75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医生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F757EEC-1072-2566-55F5-67E22EBA58B8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5725886" y="4659086"/>
            <a:ext cx="1186537" cy="56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6024CA74-5D1B-DD3B-32E0-A0E8F8A1D2B0}"/>
              </a:ext>
            </a:extLst>
          </p:cNvPr>
          <p:cNvSpPr txBox="1"/>
          <p:nvPr/>
        </p:nvSpPr>
        <p:spPr>
          <a:xfrm>
            <a:off x="6406243" y="4680463"/>
            <a:ext cx="75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病人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7E40DEE-8709-AEB4-E132-592C7BBDF0DA}"/>
              </a:ext>
            </a:extLst>
          </p:cNvPr>
          <p:cNvSpPr/>
          <p:nvPr/>
        </p:nvSpPr>
        <p:spPr>
          <a:xfrm>
            <a:off x="3211282" y="5285015"/>
            <a:ext cx="2111829" cy="5442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处方开具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4DF113FE-3A94-179C-5C56-DC3697A41397}"/>
              </a:ext>
            </a:extLst>
          </p:cNvPr>
          <p:cNvSpPr/>
          <p:nvPr/>
        </p:nvSpPr>
        <p:spPr>
          <a:xfrm>
            <a:off x="6117770" y="5257021"/>
            <a:ext cx="2111829" cy="5442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购买药品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8C5219E3-8575-A3CB-4906-DB5C6C18839F}"/>
              </a:ext>
            </a:extLst>
          </p:cNvPr>
          <p:cNvCxnSpPr>
            <a:stCxn id="51" idx="2"/>
          </p:cNvCxnSpPr>
          <p:nvPr/>
        </p:nvCxnSpPr>
        <p:spPr>
          <a:xfrm>
            <a:off x="4267197" y="5829301"/>
            <a:ext cx="947060" cy="60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67D9748-7162-1272-F175-22D702D4089B}"/>
              </a:ext>
            </a:extLst>
          </p:cNvPr>
          <p:cNvCxnSpPr>
            <a:cxnSpLocks/>
            <a:stCxn id="52" idx="2"/>
            <a:endCxn id="57" idx="3"/>
          </p:cNvCxnSpPr>
          <p:nvPr/>
        </p:nvCxnSpPr>
        <p:spPr>
          <a:xfrm flipH="1">
            <a:off x="6406243" y="5801307"/>
            <a:ext cx="767442" cy="67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B29EBC96-5223-53F8-032B-F99FBE88C9BE}"/>
              </a:ext>
            </a:extLst>
          </p:cNvPr>
          <p:cNvSpPr/>
          <p:nvPr/>
        </p:nvSpPr>
        <p:spPr>
          <a:xfrm>
            <a:off x="5197929" y="6204858"/>
            <a:ext cx="1208314" cy="5442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在线随访反馈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3E0D8F3-95EF-6580-3DB5-4C1DCA88F388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 flipV="1">
            <a:off x="5323111" y="5529164"/>
            <a:ext cx="794659" cy="2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03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DC62AB0-4FBC-5CCF-2045-9E93815B7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343" y="587830"/>
            <a:ext cx="8958943" cy="55190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927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E035DE9-4C0A-F4DD-A734-87F530D43D3F}"/>
              </a:ext>
            </a:extLst>
          </p:cNvPr>
          <p:cNvSpPr/>
          <p:nvPr/>
        </p:nvSpPr>
        <p:spPr>
          <a:xfrm>
            <a:off x="608524" y="644774"/>
            <a:ext cx="11299370" cy="117565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984E45-2E74-F766-F32E-1E97151B1D4D}"/>
              </a:ext>
            </a:extLst>
          </p:cNvPr>
          <p:cNvSpPr/>
          <p:nvPr/>
        </p:nvSpPr>
        <p:spPr>
          <a:xfrm>
            <a:off x="664030" y="1908007"/>
            <a:ext cx="11299369" cy="18018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D756D49-2DC6-C42E-8DC1-D3DB303EE94B}"/>
              </a:ext>
            </a:extLst>
          </p:cNvPr>
          <p:cNvSpPr/>
          <p:nvPr/>
        </p:nvSpPr>
        <p:spPr>
          <a:xfrm>
            <a:off x="664030" y="3777345"/>
            <a:ext cx="11299369" cy="201285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D03CA04-1A86-FAEC-C949-C950FBAF0929}"/>
              </a:ext>
            </a:extLst>
          </p:cNvPr>
          <p:cNvSpPr/>
          <p:nvPr/>
        </p:nvSpPr>
        <p:spPr>
          <a:xfrm>
            <a:off x="664030" y="5929849"/>
            <a:ext cx="11299369" cy="882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BC3A38B-65B6-2CE2-95F4-305F552198FE}"/>
              </a:ext>
            </a:extLst>
          </p:cNvPr>
          <p:cNvSpPr/>
          <p:nvPr/>
        </p:nvSpPr>
        <p:spPr>
          <a:xfrm>
            <a:off x="898359" y="5994017"/>
            <a:ext cx="1171074" cy="770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基础设施（</a:t>
            </a:r>
            <a:r>
              <a:rPr lang="en-US" altLang="zh-CN" dirty="0">
                <a:solidFill>
                  <a:schemeClr val="tx1"/>
                </a:solidFill>
              </a:rPr>
              <a:t>LaaS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9A1688-85C4-7E28-FA36-560BD9CACCE3}"/>
              </a:ext>
            </a:extLst>
          </p:cNvPr>
          <p:cNvSpPr/>
          <p:nvPr/>
        </p:nvSpPr>
        <p:spPr>
          <a:xfrm>
            <a:off x="721894" y="4082144"/>
            <a:ext cx="1491918" cy="1230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数据中心（</a:t>
            </a:r>
            <a:r>
              <a:rPr lang="en-US" altLang="zh-CN" dirty="0">
                <a:solidFill>
                  <a:schemeClr val="tx1"/>
                </a:solidFill>
              </a:rPr>
              <a:t>DaaS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C29666-9661-9344-86D0-D82DDEF793BE}"/>
              </a:ext>
            </a:extLst>
          </p:cNvPr>
          <p:cNvSpPr/>
          <p:nvPr/>
        </p:nvSpPr>
        <p:spPr>
          <a:xfrm>
            <a:off x="721894" y="2173989"/>
            <a:ext cx="1491917" cy="1255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服务中心（</a:t>
            </a:r>
            <a:r>
              <a:rPr lang="en-US" altLang="zh-CN" dirty="0">
                <a:solidFill>
                  <a:schemeClr val="tx1"/>
                </a:solidFill>
              </a:rPr>
              <a:t>PaaS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8E41DBC-40CF-85AB-208C-22C7AA1A9293}"/>
              </a:ext>
            </a:extLst>
          </p:cNvPr>
          <p:cNvSpPr/>
          <p:nvPr/>
        </p:nvSpPr>
        <p:spPr>
          <a:xfrm>
            <a:off x="721894" y="855818"/>
            <a:ext cx="1636295" cy="770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应用中心（</a:t>
            </a:r>
            <a:r>
              <a:rPr lang="en-US" altLang="zh-CN" dirty="0">
                <a:solidFill>
                  <a:schemeClr val="tx1"/>
                </a:solidFill>
              </a:rPr>
              <a:t>SaaS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DE194E1-2C46-40DF-F4FF-CAFE6B2004D8}"/>
              </a:ext>
            </a:extLst>
          </p:cNvPr>
          <p:cNvSpPr/>
          <p:nvPr/>
        </p:nvSpPr>
        <p:spPr>
          <a:xfrm>
            <a:off x="2939716" y="6138396"/>
            <a:ext cx="1524000" cy="51083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安防设备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56AD77-E126-1E3B-8E92-81DF72906684}"/>
              </a:ext>
            </a:extLst>
          </p:cNvPr>
          <p:cNvSpPr/>
          <p:nvPr/>
        </p:nvSpPr>
        <p:spPr>
          <a:xfrm>
            <a:off x="5334000" y="6138396"/>
            <a:ext cx="1524000" cy="51083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服务器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C9AEFF7-69B4-36D7-D622-B25F1A345486}"/>
              </a:ext>
            </a:extLst>
          </p:cNvPr>
          <p:cNvSpPr/>
          <p:nvPr/>
        </p:nvSpPr>
        <p:spPr>
          <a:xfrm>
            <a:off x="7763946" y="6115515"/>
            <a:ext cx="1524000" cy="51083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存储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EF72582-53B5-1F11-6ECF-13D8BBF79956}"/>
              </a:ext>
            </a:extLst>
          </p:cNvPr>
          <p:cNvSpPr/>
          <p:nvPr/>
        </p:nvSpPr>
        <p:spPr>
          <a:xfrm>
            <a:off x="10066409" y="6138396"/>
            <a:ext cx="1524000" cy="51083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网络</a:t>
            </a:r>
          </a:p>
        </p:txBody>
      </p:sp>
      <p:sp>
        <p:nvSpPr>
          <p:cNvPr id="17" name="流程图: 磁盘 16">
            <a:extLst>
              <a:ext uri="{FF2B5EF4-FFF2-40B4-BE49-F238E27FC236}">
                <a16:creationId xmlns:a16="http://schemas.microsoft.com/office/drawing/2014/main" id="{7644C8CF-8F1F-8AE0-02A8-A1AE96420E9A}"/>
              </a:ext>
            </a:extLst>
          </p:cNvPr>
          <p:cNvSpPr/>
          <p:nvPr/>
        </p:nvSpPr>
        <p:spPr>
          <a:xfrm>
            <a:off x="2267668" y="4309600"/>
            <a:ext cx="2865808" cy="1421046"/>
          </a:xfrm>
          <a:prstGeom prst="flowChartMagneticDisk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ji</a:t>
            </a:r>
            <a:endParaRPr lang="zh-CN" altLang="en-US" dirty="0"/>
          </a:p>
        </p:txBody>
      </p:sp>
      <p:sp>
        <p:nvSpPr>
          <p:cNvPr id="18" name="流程图: 磁盘 17">
            <a:extLst>
              <a:ext uri="{FF2B5EF4-FFF2-40B4-BE49-F238E27FC236}">
                <a16:creationId xmlns:a16="http://schemas.microsoft.com/office/drawing/2014/main" id="{40163ADF-77D5-E827-76D4-FB1EAC6C79B1}"/>
              </a:ext>
            </a:extLst>
          </p:cNvPr>
          <p:cNvSpPr/>
          <p:nvPr/>
        </p:nvSpPr>
        <p:spPr>
          <a:xfrm>
            <a:off x="5257512" y="4339858"/>
            <a:ext cx="3122484" cy="1421046"/>
          </a:xfrm>
          <a:prstGeom prst="flowChartMagneticDisk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ji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9A37F74-9DB1-F11A-08DE-34E2DBF5D6EF}"/>
              </a:ext>
            </a:extLst>
          </p:cNvPr>
          <p:cNvSpPr/>
          <p:nvPr/>
        </p:nvSpPr>
        <p:spPr>
          <a:xfrm>
            <a:off x="2267669" y="3827193"/>
            <a:ext cx="3122484" cy="3890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大数据管理系统</a:t>
            </a:r>
          </a:p>
        </p:txBody>
      </p:sp>
      <p:sp>
        <p:nvSpPr>
          <p:cNvPr id="20" name="流程图: 磁盘 19">
            <a:extLst>
              <a:ext uri="{FF2B5EF4-FFF2-40B4-BE49-F238E27FC236}">
                <a16:creationId xmlns:a16="http://schemas.microsoft.com/office/drawing/2014/main" id="{1C760965-4CDF-CBF8-2AC3-970C298FE4AA}"/>
              </a:ext>
            </a:extLst>
          </p:cNvPr>
          <p:cNvSpPr/>
          <p:nvPr/>
        </p:nvSpPr>
        <p:spPr>
          <a:xfrm>
            <a:off x="8530245" y="4323816"/>
            <a:ext cx="3122484" cy="1421046"/>
          </a:xfrm>
          <a:prstGeom prst="flowChartMagneticDisk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22C9A6F-77C0-0042-0F45-A7F7D62B2F0D}"/>
              </a:ext>
            </a:extLst>
          </p:cNvPr>
          <p:cNvSpPr/>
          <p:nvPr/>
        </p:nvSpPr>
        <p:spPr>
          <a:xfrm>
            <a:off x="5403462" y="3822305"/>
            <a:ext cx="3122484" cy="3890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数据安全与隐私保护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4189EAA-984A-6C95-B5A1-58B3DC9007BF}"/>
              </a:ext>
            </a:extLst>
          </p:cNvPr>
          <p:cNvSpPr/>
          <p:nvPr/>
        </p:nvSpPr>
        <p:spPr>
          <a:xfrm>
            <a:off x="8505167" y="3827193"/>
            <a:ext cx="3122484" cy="3813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数据共享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5FF4DA4-B450-5A67-1C8D-7424AFB0A0D6}"/>
              </a:ext>
            </a:extLst>
          </p:cNvPr>
          <p:cNvSpPr/>
          <p:nvPr/>
        </p:nvSpPr>
        <p:spPr>
          <a:xfrm>
            <a:off x="3060892" y="4392709"/>
            <a:ext cx="1402823" cy="323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基础数据库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0E9D6CD-5C97-7164-FB81-BFBBDF43BE02}"/>
              </a:ext>
            </a:extLst>
          </p:cNvPr>
          <p:cNvSpPr/>
          <p:nvPr/>
        </p:nvSpPr>
        <p:spPr>
          <a:xfrm>
            <a:off x="6130449" y="4419905"/>
            <a:ext cx="1402823" cy="328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公共数据库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5600B7F-DC05-05B3-36B2-9AFF5FEAACF2}"/>
              </a:ext>
            </a:extLst>
          </p:cNvPr>
          <p:cNvSpPr/>
          <p:nvPr/>
        </p:nvSpPr>
        <p:spPr>
          <a:xfrm>
            <a:off x="8919412" y="4417054"/>
            <a:ext cx="2310062" cy="299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互联网抓取数据库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F7CF1F8-C79C-E413-4112-26F26C7AC983}"/>
              </a:ext>
            </a:extLst>
          </p:cNvPr>
          <p:cNvSpPr/>
          <p:nvPr/>
        </p:nvSpPr>
        <p:spPr>
          <a:xfrm>
            <a:off x="2892378" y="4799526"/>
            <a:ext cx="1524000" cy="93112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用户信息</a:t>
            </a:r>
            <a:endParaRPr lang="en-US" altLang="zh-CN" sz="1050" dirty="0">
              <a:solidFill>
                <a:schemeClr val="tx1"/>
              </a:solidFill>
            </a:endParaRPr>
          </a:p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医生信息</a:t>
            </a:r>
            <a:endParaRPr lang="en-US" altLang="zh-CN" sz="1050" dirty="0">
              <a:solidFill>
                <a:schemeClr val="tx1"/>
              </a:solidFill>
            </a:endParaRPr>
          </a:p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医疗知识库</a:t>
            </a:r>
            <a:endParaRPr lang="en-US" altLang="zh-CN" sz="1050" dirty="0">
              <a:solidFill>
                <a:schemeClr val="tx1"/>
              </a:solidFill>
            </a:endParaRPr>
          </a:p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问诊记录</a:t>
            </a:r>
            <a:endParaRPr lang="en-US" altLang="zh-CN" sz="1050" dirty="0">
              <a:solidFill>
                <a:schemeClr val="tx1"/>
              </a:solidFill>
            </a:endParaRPr>
          </a:p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处方记录</a:t>
            </a:r>
            <a:endParaRPr lang="en-US" altLang="zh-CN" sz="1050" dirty="0">
              <a:solidFill>
                <a:schemeClr val="tx1"/>
              </a:solidFill>
            </a:endParaRPr>
          </a:p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。。。。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397648B-CCDD-EEFA-97D5-F7F86A5C1D13}"/>
              </a:ext>
            </a:extLst>
          </p:cNvPr>
          <p:cNvSpPr/>
          <p:nvPr/>
        </p:nvSpPr>
        <p:spPr>
          <a:xfrm>
            <a:off x="5974610" y="4854349"/>
            <a:ext cx="1524000" cy="65840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疾病流行病学数据</a:t>
            </a:r>
            <a:endParaRPr lang="en-US" altLang="zh-CN" sz="1050" dirty="0">
              <a:solidFill>
                <a:schemeClr val="tx1"/>
              </a:solidFill>
            </a:endParaRPr>
          </a:p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药品信息</a:t>
            </a:r>
            <a:endParaRPr lang="en-US" altLang="zh-CN" sz="1050" dirty="0">
              <a:solidFill>
                <a:schemeClr val="tx1"/>
              </a:solidFill>
            </a:endParaRPr>
          </a:p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医疗政策法规</a:t>
            </a:r>
            <a:endParaRPr lang="en-US" altLang="zh-CN" sz="1050" dirty="0">
              <a:solidFill>
                <a:schemeClr val="tx1"/>
              </a:solidFill>
            </a:endParaRPr>
          </a:p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。。。。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EAF9F16-C432-5CBA-0D60-EF27F928C14E}"/>
              </a:ext>
            </a:extLst>
          </p:cNvPr>
          <p:cNvSpPr/>
          <p:nvPr/>
        </p:nvSpPr>
        <p:spPr>
          <a:xfrm>
            <a:off x="9371379" y="4836409"/>
            <a:ext cx="1524000" cy="67634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新闻报道</a:t>
            </a:r>
            <a:endParaRPr lang="en-US" altLang="zh-CN" sz="1050" dirty="0">
              <a:solidFill>
                <a:schemeClr val="tx1"/>
              </a:solidFill>
            </a:endParaRPr>
          </a:p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医学论文</a:t>
            </a:r>
            <a:endParaRPr lang="en-US" altLang="zh-CN" sz="1050" dirty="0">
              <a:solidFill>
                <a:schemeClr val="tx1"/>
              </a:solidFill>
            </a:endParaRPr>
          </a:p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研究成果</a:t>
            </a:r>
            <a:endParaRPr lang="en-US" altLang="zh-CN" sz="1050" dirty="0">
              <a:solidFill>
                <a:schemeClr val="tx1"/>
              </a:solidFill>
            </a:endParaRPr>
          </a:p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。。。。</a:t>
            </a:r>
            <a:endParaRPr lang="en-US" altLang="zh-CN" sz="105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11CBEB8-1035-B210-EBF1-56437F810DE7}"/>
              </a:ext>
            </a:extLst>
          </p:cNvPr>
          <p:cNvSpPr/>
          <p:nvPr/>
        </p:nvSpPr>
        <p:spPr>
          <a:xfrm>
            <a:off x="2358188" y="2031475"/>
            <a:ext cx="4347411" cy="95121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8C606F0-698F-CCB7-B739-E83EEA1E0B42}"/>
              </a:ext>
            </a:extLst>
          </p:cNvPr>
          <p:cNvSpPr/>
          <p:nvPr/>
        </p:nvSpPr>
        <p:spPr>
          <a:xfrm>
            <a:off x="3828549" y="2168128"/>
            <a:ext cx="1524000" cy="18928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数据中台</a:t>
            </a:r>
            <a:endParaRPr lang="en-US" altLang="zh-CN" sz="105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B3BB8A7-9A24-F5D6-B239-D7E9F66C0C56}"/>
              </a:ext>
            </a:extLst>
          </p:cNvPr>
          <p:cNvSpPr/>
          <p:nvPr/>
        </p:nvSpPr>
        <p:spPr>
          <a:xfrm>
            <a:off x="7033282" y="2042789"/>
            <a:ext cx="4347410" cy="95121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704F529-B0AF-7EF0-EDE9-60E06759361F}"/>
              </a:ext>
            </a:extLst>
          </p:cNvPr>
          <p:cNvSpPr/>
          <p:nvPr/>
        </p:nvSpPr>
        <p:spPr>
          <a:xfrm>
            <a:off x="8572499" y="2150864"/>
            <a:ext cx="1524000" cy="18928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业务中台</a:t>
            </a:r>
            <a:endParaRPr lang="en-US" altLang="zh-CN" sz="105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482EF50-2AF5-CCF0-4C7A-A450BC55A009}"/>
              </a:ext>
            </a:extLst>
          </p:cNvPr>
          <p:cNvSpPr/>
          <p:nvPr/>
        </p:nvSpPr>
        <p:spPr>
          <a:xfrm>
            <a:off x="2358189" y="3119340"/>
            <a:ext cx="9022504" cy="51835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5166D7D-8E44-F9BA-643D-FA5924C975CE}"/>
              </a:ext>
            </a:extLst>
          </p:cNvPr>
          <p:cNvSpPr/>
          <p:nvPr/>
        </p:nvSpPr>
        <p:spPr>
          <a:xfrm>
            <a:off x="2440621" y="3222542"/>
            <a:ext cx="903514" cy="36116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智能中台</a:t>
            </a:r>
            <a:endParaRPr lang="en-US" altLang="zh-CN" sz="105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115EAE3-E342-B25D-46E6-EF46C6EE0AEF}"/>
              </a:ext>
            </a:extLst>
          </p:cNvPr>
          <p:cNvSpPr/>
          <p:nvPr/>
        </p:nvSpPr>
        <p:spPr>
          <a:xfrm>
            <a:off x="3414889" y="3267180"/>
            <a:ext cx="1071314" cy="28432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大模型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76716DB-4B18-03E3-43B6-DC7DBA451759}"/>
              </a:ext>
            </a:extLst>
          </p:cNvPr>
          <p:cNvSpPr/>
          <p:nvPr/>
        </p:nvSpPr>
        <p:spPr>
          <a:xfrm>
            <a:off x="4714460" y="3267180"/>
            <a:ext cx="1465902" cy="28375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自然语言处理（</a:t>
            </a:r>
            <a:r>
              <a:rPr lang="en-US" altLang="zh-CN" sz="1100" dirty="0">
                <a:solidFill>
                  <a:schemeClr val="tx1"/>
                </a:solidFill>
              </a:rPr>
              <a:t>NLP</a:t>
            </a:r>
            <a:r>
              <a:rPr lang="zh-CN" altLang="en-US" sz="11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3FEDC49-50F8-08F4-E44A-A8B13165EE3A}"/>
              </a:ext>
            </a:extLst>
          </p:cNvPr>
          <p:cNvSpPr/>
          <p:nvPr/>
        </p:nvSpPr>
        <p:spPr>
          <a:xfrm>
            <a:off x="6481644" y="3256722"/>
            <a:ext cx="1465902" cy="28375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自动语音识别</a:t>
            </a:r>
            <a:r>
              <a:rPr lang="en-US" altLang="zh-CN" sz="1100" dirty="0">
                <a:solidFill>
                  <a:schemeClr val="tx1"/>
                </a:solidFill>
              </a:rPr>
              <a:t>ASR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0CCBDBB-9CC7-BCF9-BD7F-C083B9FA5318}"/>
              </a:ext>
            </a:extLst>
          </p:cNvPr>
          <p:cNvSpPr/>
          <p:nvPr/>
        </p:nvSpPr>
        <p:spPr>
          <a:xfrm>
            <a:off x="8255210" y="3256722"/>
            <a:ext cx="1465902" cy="28375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光学字符识别</a:t>
            </a:r>
            <a:r>
              <a:rPr lang="en-US" altLang="zh-CN" sz="1100" dirty="0">
                <a:solidFill>
                  <a:schemeClr val="tx1"/>
                </a:solidFill>
              </a:rPr>
              <a:t>OCR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C8E88DF-532A-4248-5A64-AC743A76FDB8}"/>
              </a:ext>
            </a:extLst>
          </p:cNvPr>
          <p:cNvSpPr/>
          <p:nvPr/>
        </p:nvSpPr>
        <p:spPr>
          <a:xfrm>
            <a:off x="10004204" y="3256722"/>
            <a:ext cx="1120996" cy="28374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图像识别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31542B4-675A-F2A3-0F44-E4698CFAF8CE}"/>
              </a:ext>
            </a:extLst>
          </p:cNvPr>
          <p:cNvSpPr/>
          <p:nvPr/>
        </p:nvSpPr>
        <p:spPr>
          <a:xfrm>
            <a:off x="2440621" y="985409"/>
            <a:ext cx="1524000" cy="51083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用户注册登录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D612849-014D-4C77-4D85-9E9B0BD1CAA6}"/>
              </a:ext>
            </a:extLst>
          </p:cNvPr>
          <p:cNvSpPr/>
          <p:nvPr/>
        </p:nvSpPr>
        <p:spPr>
          <a:xfrm>
            <a:off x="4047053" y="983962"/>
            <a:ext cx="1086423" cy="51083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症状描述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288629A-D3B1-1922-B61B-6EAE495B5CEE}"/>
              </a:ext>
            </a:extLst>
          </p:cNvPr>
          <p:cNvSpPr/>
          <p:nvPr/>
        </p:nvSpPr>
        <p:spPr>
          <a:xfrm>
            <a:off x="5227291" y="995276"/>
            <a:ext cx="1086423" cy="51041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医生选择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586B336-6FEE-2EE4-2640-5E95B2C0FC26}"/>
              </a:ext>
            </a:extLst>
          </p:cNvPr>
          <p:cNvSpPr/>
          <p:nvPr/>
        </p:nvSpPr>
        <p:spPr>
          <a:xfrm>
            <a:off x="6405493" y="995407"/>
            <a:ext cx="1524000" cy="51083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在线问诊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F93193B-6CF2-80DB-0724-F84ABFA4A5B9}"/>
              </a:ext>
            </a:extLst>
          </p:cNvPr>
          <p:cNvSpPr/>
          <p:nvPr/>
        </p:nvSpPr>
        <p:spPr>
          <a:xfrm>
            <a:off x="8000571" y="994848"/>
            <a:ext cx="1287375" cy="51083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处方开具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DF27316-5DA9-372B-16E1-184F97B27249}"/>
              </a:ext>
            </a:extLst>
          </p:cNvPr>
          <p:cNvSpPr/>
          <p:nvPr/>
        </p:nvSpPr>
        <p:spPr>
          <a:xfrm>
            <a:off x="9371379" y="998967"/>
            <a:ext cx="1086423" cy="51041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购买药品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09841F1-6EDF-0AA5-7E7B-5640F6ED5351}"/>
              </a:ext>
            </a:extLst>
          </p:cNvPr>
          <p:cNvSpPr/>
          <p:nvPr/>
        </p:nvSpPr>
        <p:spPr>
          <a:xfrm>
            <a:off x="10523004" y="983962"/>
            <a:ext cx="1287375" cy="5217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随访与反馈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B18F6A0-C12A-E832-967B-10DCCDA17FC7}"/>
              </a:ext>
            </a:extLst>
          </p:cNvPr>
          <p:cNvSpPr/>
          <p:nvPr/>
        </p:nvSpPr>
        <p:spPr>
          <a:xfrm>
            <a:off x="2383969" y="2424908"/>
            <a:ext cx="1030920" cy="38805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数据预处台</a:t>
            </a:r>
            <a:endParaRPr lang="en-US" altLang="zh-CN" sz="1050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232FA27-0201-D0EF-C47C-7820CA225391}"/>
              </a:ext>
            </a:extLst>
          </p:cNvPr>
          <p:cNvSpPr/>
          <p:nvPr/>
        </p:nvSpPr>
        <p:spPr>
          <a:xfrm>
            <a:off x="3343706" y="2415400"/>
            <a:ext cx="1030920" cy="38805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数据转换</a:t>
            </a:r>
            <a:endParaRPr lang="en-US" altLang="zh-CN" sz="105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E30103B-5A68-233F-7122-2825DF4C87D1}"/>
              </a:ext>
            </a:extLst>
          </p:cNvPr>
          <p:cNvSpPr/>
          <p:nvPr/>
        </p:nvSpPr>
        <p:spPr>
          <a:xfrm>
            <a:off x="4186849" y="2405892"/>
            <a:ext cx="1030920" cy="38805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数据清洗</a:t>
            </a:r>
            <a:endParaRPr lang="en-US" altLang="zh-CN" sz="1050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744A26C-4A0B-5FB3-9B0A-FE7E6482D643}"/>
              </a:ext>
            </a:extLst>
          </p:cNvPr>
          <p:cNvSpPr/>
          <p:nvPr/>
        </p:nvSpPr>
        <p:spPr>
          <a:xfrm>
            <a:off x="5217629" y="2423553"/>
            <a:ext cx="1030920" cy="38805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数据标注</a:t>
            </a:r>
            <a:endParaRPr lang="en-US" altLang="zh-CN" sz="105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CC47616-B5BA-7C53-0AA0-7C52658CA313}"/>
              </a:ext>
            </a:extLst>
          </p:cNvPr>
          <p:cNvSpPr/>
          <p:nvPr/>
        </p:nvSpPr>
        <p:spPr>
          <a:xfrm>
            <a:off x="7108414" y="2474039"/>
            <a:ext cx="1030920" cy="38805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业务流引擎</a:t>
            </a:r>
            <a:endParaRPr lang="en-US" altLang="zh-CN" sz="105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0723806-324A-D76B-A92E-08283E37CB74}"/>
              </a:ext>
            </a:extLst>
          </p:cNvPr>
          <p:cNvSpPr/>
          <p:nvPr/>
        </p:nvSpPr>
        <p:spPr>
          <a:xfrm>
            <a:off x="8772486" y="2455510"/>
            <a:ext cx="1030920" cy="38805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业务组件</a:t>
            </a:r>
            <a:endParaRPr lang="en-US" altLang="zh-CN" sz="105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0DBB4A2-41BB-6248-5692-D476E11C9B48}"/>
              </a:ext>
            </a:extLst>
          </p:cNvPr>
          <p:cNvSpPr/>
          <p:nvPr/>
        </p:nvSpPr>
        <p:spPr>
          <a:xfrm>
            <a:off x="10198554" y="2474039"/>
            <a:ext cx="1030920" cy="38805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核心中间件</a:t>
            </a:r>
            <a:endParaRPr lang="en-US" altLang="zh-CN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13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158</Words>
  <Application>Microsoft Office PowerPoint</Application>
  <PresentationFormat>宽屏</PresentationFormat>
  <Paragraphs>65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lucyask@163.com</dc:creator>
  <cp:lastModifiedBy>lucyask@163.com</cp:lastModifiedBy>
  <cp:revision>9</cp:revision>
  <dcterms:created xsi:type="dcterms:W3CDTF">2024-04-24T01:42:48Z</dcterms:created>
  <dcterms:modified xsi:type="dcterms:W3CDTF">2024-04-24T03:54:26Z</dcterms:modified>
</cp:coreProperties>
</file>