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1AB54E-94AA-4CF2-9C3E-1553B8A99158}">
  <a:tblStyle styleId="{CA1AB54E-94AA-4CF2-9C3E-1553B8A99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af449b2d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af449b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9af449b2de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af449b2d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af449b2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9af449b2d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af449b2de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af449b2d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9af449b2de_1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f449b2de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f449b2d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9af449b2de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af449b2d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9af449b2de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f449b2d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9af449b2de_2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f449b2de_2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f449b2d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9af449b2de_2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af449b2d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af449b2de_2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2987675" y="260350"/>
            <a:ext cx="5832475" cy="893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87675" y="1052513"/>
            <a:ext cx="5832475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763713" y="473075"/>
            <a:ext cx="68405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520156" y="369095"/>
            <a:ext cx="4968875" cy="77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4787106" y="2636044"/>
            <a:ext cx="6269038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822325" y="766763"/>
            <a:ext cx="6269038" cy="568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763713" y="473075"/>
            <a:ext cx="68405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116013" y="1773238"/>
            <a:ext cx="777716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63713" y="473075"/>
            <a:ext cx="68405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116013" y="1773238"/>
            <a:ext cx="3811587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080000" y="1773238"/>
            <a:ext cx="381317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763713" y="473075"/>
            <a:ext cx="68405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63713" y="473075"/>
            <a:ext cx="68405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16013" y="1773238"/>
            <a:ext cx="777716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1255350" y="559325"/>
            <a:ext cx="6951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Predicting California’s </a:t>
            </a:r>
            <a:endParaRPr sz="4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Electricity Demand</a:t>
            </a:r>
            <a:endParaRPr sz="4400"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724850" y="2620738"/>
            <a:ext cx="3240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500"/>
              <a:t>Nora Huntington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40075" y="1250950"/>
            <a:ext cx="4605000" cy="89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Thank You!</a:t>
            </a:r>
            <a:endParaRPr sz="4500"/>
          </a:p>
        </p:txBody>
      </p:sp>
      <p:sp>
        <p:nvSpPr>
          <p:cNvPr id="114" name="Google Shape;114;p22"/>
          <p:cNvSpPr txBox="1"/>
          <p:nvPr>
            <p:ph idx="4294967295" type="body"/>
          </p:nvPr>
        </p:nvSpPr>
        <p:spPr>
          <a:xfrm>
            <a:off x="3929875" y="5982125"/>
            <a:ext cx="4841700" cy="7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Slides from </a:t>
            </a:r>
            <a:r>
              <a:rPr lang="en-US" sz="1600">
                <a:solidFill>
                  <a:srgbClr val="FFFFFF"/>
                </a:solidFill>
              </a:rPr>
              <a:t>PoweredTemplate.com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https://poweredtemplate.com/01989/0/index.html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989138" y="476250"/>
            <a:ext cx="6480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Predict Hourly Demand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Using Historical Data</a:t>
            </a:r>
            <a:endParaRPr sz="3200"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906600" y="1870075"/>
            <a:ext cx="67692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Dataset: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U.S. Energy Information Administration (EIA)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Time series from 7/1/2015 - today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 point every hour</a:t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&gt; 45,000 data points 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Extracted year, month, day of the week, hour values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Converted 4 outliers below 15,000 megawatthours by taking the average of similar points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839913" y="396875"/>
            <a:ext cx="68406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Series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5" y="1070125"/>
            <a:ext cx="9002724" cy="5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839913" y="396875"/>
            <a:ext cx="68406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Demand &amp; Range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16013" y="1773238"/>
            <a:ext cx="77772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0" y="1178950"/>
            <a:ext cx="9008500" cy="56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839925" y="396875"/>
            <a:ext cx="72423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Demand - Four Months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0" y="1461500"/>
            <a:ext cx="9006824" cy="487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989138" y="400050"/>
            <a:ext cx="6480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Modeling</a:t>
            </a:r>
            <a:endParaRPr sz="32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906600" y="1108075"/>
            <a:ext cx="7021500" cy="5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Predict 7 days out (168 hours)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 date before Covid 1/29/2019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Score each model by testing them on five dates:</a:t>
            </a:r>
            <a:endParaRPr sz="2000"/>
          </a:p>
          <a:p>
            <a:pPr indent="-29210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b="0" lang="en-US" sz="1900"/>
              <a:t>6/03/2018, 12/12/2019, 4/10/2019, 7/15/2019, 10/22/2019</a:t>
            </a:r>
            <a:endParaRPr b="0" sz="1900"/>
          </a:p>
          <a:p>
            <a:pPr indent="-215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Root mean squared error (RMSE)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Baseline models: </a:t>
            </a:r>
            <a:endParaRPr sz="2000"/>
          </a:p>
          <a:p>
            <a:pPr indent="-2984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 sz="2000"/>
              <a:t>L</a:t>
            </a:r>
            <a:r>
              <a:rPr b="0" lang="en-US" sz="2000"/>
              <a:t>ast week average, Last week data points, </a:t>
            </a:r>
            <a:endParaRPr b="0" sz="2000"/>
          </a:p>
          <a:p>
            <a:pPr indent="0" lvl="0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/>
              <a:t>Same week last year</a:t>
            </a:r>
            <a:endParaRPr b="0"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Regression models:</a:t>
            </a:r>
            <a:endParaRPr sz="2000"/>
          </a:p>
          <a:p>
            <a:pPr indent="-2984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 sz="2000"/>
              <a:t>Dummied year, month, day of week, hour</a:t>
            </a:r>
            <a:endParaRPr b="0" sz="2000"/>
          </a:p>
          <a:p>
            <a:pPr indent="-2984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 sz="2000"/>
              <a:t>Linear Regression, Lasso, Ridge, Random Forest, Gradient Boosting</a:t>
            </a:r>
            <a:endParaRPr b="0"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Neural Network model:</a:t>
            </a:r>
            <a:endParaRPr sz="2000"/>
          </a:p>
          <a:p>
            <a:pPr indent="-2984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 sz="2000"/>
              <a:t>Long Short-Term Memory (LSTM,</a:t>
            </a:r>
            <a:r>
              <a:rPr b="0" lang="en-US" sz="1600"/>
              <a:t> sequence to sequence</a:t>
            </a:r>
            <a:r>
              <a:rPr b="0" lang="en-US" sz="2000"/>
              <a:t>)</a:t>
            </a:r>
            <a:endParaRPr b="0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989138" y="476250"/>
            <a:ext cx="6480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Results</a:t>
            </a:r>
            <a:endParaRPr sz="3200"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{CA1AB54E-94AA-4CF2-9C3E-1553B8A99158}</a:tableStyleId>
              </a:tblPr>
              <a:tblGrid>
                <a:gridCol w="3278475"/>
                <a:gridCol w="1933025"/>
                <a:gridCol w="165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Model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Average RMSE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July RMSE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Last Week Average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4693</a:t>
                      </a:r>
                      <a:endParaRPr sz="15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6429</a:t>
                      </a:r>
                      <a:endParaRPr sz="1500"/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Last Week Data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2986</a:t>
                      </a:r>
                      <a:endParaRPr sz="15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4296</a:t>
                      </a:r>
                      <a:endParaRPr sz="1500"/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Same Week Last Year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2863</a:t>
                      </a:r>
                      <a:endParaRPr sz="15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5357</a:t>
                      </a:r>
                      <a:endParaRPr sz="1500"/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Linear Regression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2962</a:t>
                      </a:r>
                      <a:endParaRPr sz="15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2944</a:t>
                      </a:r>
                      <a:endParaRPr sz="1500"/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Lasso (alpha= 20)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2934</a:t>
                      </a:r>
                      <a:endParaRPr sz="15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3286</a:t>
                      </a:r>
                      <a:endParaRPr sz="1500"/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Ridge (alpha= 260)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2851</a:t>
                      </a:r>
                      <a:endParaRPr sz="15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3480</a:t>
                      </a:r>
                      <a:endParaRPr sz="1500"/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Random Forest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(n_est=150, min_sample_split=4)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2348</a:t>
                      </a:r>
                      <a:endParaRPr sz="15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3704</a:t>
                      </a:r>
                      <a:endParaRPr sz="1500"/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Gradient Boosting</a:t>
                      </a:r>
                      <a:r>
                        <a:rPr lang="en-US" sz="1500"/>
                        <a:t> (n_est=300, max_depth=4, min_sample_split=4)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2274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2832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839925" y="168275"/>
            <a:ext cx="72423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Results &amp; LMST Model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" y="950489"/>
            <a:ext cx="9013850" cy="43856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20"/>
          <p:cNvGraphicFramePr/>
          <p:nvPr/>
        </p:nvGraphicFramePr>
        <p:xfrm>
          <a:off x="1839925" y="55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{CA1AB54E-94AA-4CF2-9C3E-1553B8A99158}</a:tableStyleId>
              </a:tblPr>
              <a:tblGrid>
                <a:gridCol w="1686375"/>
                <a:gridCol w="1429825"/>
                <a:gridCol w="1262750"/>
                <a:gridCol w="1448425"/>
                <a:gridCol w="14149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 Hours RMSE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 Day RMSE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 Days RMSE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 Week RMSE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1304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989138" y="476250"/>
            <a:ext cx="6480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Next Steps</a:t>
            </a:r>
            <a:endParaRPr sz="32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906600" y="1870075"/>
            <a:ext cx="67692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 more than 5 dates to test models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Make interaction dummies for month and hour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Add weather data as feature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 LSTM model on more weeks</a:t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 Try more LSTM variations &amp; more layers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1">
      <a:dk1>
        <a:srgbClr val="4D4D4D"/>
      </a:dk1>
      <a:lt1>
        <a:srgbClr val="FFFFFF"/>
      </a:lt1>
      <a:dk2>
        <a:srgbClr val="000000"/>
      </a:dk2>
      <a:lt2>
        <a:srgbClr val="333333"/>
      </a:lt2>
      <a:accent1>
        <a:srgbClr val="AEAEAE"/>
      </a:accent1>
      <a:accent2>
        <a:srgbClr val="434343"/>
      </a:accent2>
      <a:accent3>
        <a:srgbClr val="FFFFFF"/>
      </a:accent3>
      <a:accent4>
        <a:srgbClr val="404040"/>
      </a:accent4>
      <a:accent5>
        <a:srgbClr val="D3D3D3"/>
      </a:accent5>
      <a:accent6>
        <a:srgbClr val="3C3C3C"/>
      </a:accent6>
      <a:hlink>
        <a:srgbClr val="979797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