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23b5789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d23b5789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d23b5789c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d23b5789c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d23b5789c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d23b5789c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d23b5789c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d23b5789c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23b5789c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23b5789c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d28e851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d28e851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d28e851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d28e851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32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etection of Emerging Food Trends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968775"/>
            <a:ext cx="5541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-Based on Facebook posts text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3832275"/>
            <a:ext cx="48294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Yunqing Yu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MS Marketing Analytics, Simon Business School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766313" y="1345475"/>
            <a:ext cx="7517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Since popularity of certain food is positively correlated with term frequency, this Facebook text analysis is mainly using unigram model to generate document term matrix to detect trends. I used cauliflower rice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and vegetable noodle,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which became popular in 2016 and 2015 respectively, to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test the effectiveness of this model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665625" y="2551350"/>
            <a:ext cx="7435773" cy="652676"/>
            <a:chOff x="-1414623" y="1323181"/>
            <a:chExt cx="8336069" cy="731700"/>
          </a:xfrm>
        </p:grpSpPr>
        <p:sp>
          <p:nvSpPr>
            <p:cNvPr id="287" name="Google Shape;287;p14"/>
            <p:cNvSpPr txBox="1"/>
            <p:nvPr/>
          </p:nvSpPr>
          <p:spPr>
            <a:xfrm>
              <a:off x="-1414623" y="1374162"/>
              <a:ext cx="27732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55B54"/>
                  </a:solidFill>
                  <a:latin typeface="Maven Pro"/>
                  <a:ea typeface="Maven Pro"/>
                  <a:cs typeface="Maven Pro"/>
                  <a:sym typeface="Maven Pro"/>
                </a:rPr>
                <a:t>Data Preprocess</a:t>
              </a:r>
              <a:endParaRPr b="1" sz="1800">
                <a:solidFill>
                  <a:srgbClr val="155B54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514245" y="1323181"/>
              <a:ext cx="5407200" cy="7317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1514246" y="1401320"/>
              <a:ext cx="54072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Create word corpus and time index. Remove punctuations,  numbers, whitespaces and stopwords (most commonly used words in English i.e. 'I',</a:t>
              </a:r>
              <a:r>
                <a:rPr lang="en" sz="12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'are',</a:t>
              </a:r>
              <a:r>
                <a:rPr lang="en" sz="12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'and') in Facebook data.</a:t>
              </a:r>
              <a:endPara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1187826" y="3410600"/>
            <a:ext cx="6913681" cy="652677"/>
            <a:chOff x="1181375" y="2205937"/>
            <a:chExt cx="7501824" cy="731700"/>
          </a:xfrm>
        </p:grpSpPr>
        <p:sp>
          <p:nvSpPr>
            <p:cNvPr id="291" name="Google Shape;291;p14"/>
            <p:cNvSpPr txBox="1"/>
            <p:nvPr/>
          </p:nvSpPr>
          <p:spPr>
            <a:xfrm>
              <a:off x="1181375" y="2256946"/>
              <a:ext cx="2155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Maven Pro"/>
                  <a:ea typeface="Maven Pro"/>
                  <a:cs typeface="Maven Pro"/>
                  <a:sym typeface="Maven Pro"/>
                </a:rPr>
                <a:t>           Key Term</a:t>
              </a:r>
              <a:endParaRPr b="1" sz="1800">
                <a:solidFill>
                  <a:srgbClr val="1B786E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406499" y="2205937"/>
              <a:ext cx="5276700" cy="731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3406499" y="2205937"/>
              <a:ext cx="52767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Examined the most representative term to analyze the food trend.</a:t>
              </a:r>
              <a:r>
                <a:rPr lang="en" sz="12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 </a:t>
              </a:r>
              <a:endParaRPr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94" name="Google Shape;294;p14"/>
          <p:cNvGrpSpPr/>
          <p:nvPr/>
        </p:nvGrpSpPr>
        <p:grpSpPr>
          <a:xfrm>
            <a:off x="560300" y="4269850"/>
            <a:ext cx="7559172" cy="652676"/>
            <a:chOff x="-92510" y="3088489"/>
            <a:chExt cx="8187124" cy="731700"/>
          </a:xfrm>
        </p:grpSpPr>
        <p:sp>
          <p:nvSpPr>
            <p:cNvPr id="295" name="Google Shape;295;p14"/>
            <p:cNvSpPr txBox="1"/>
            <p:nvPr/>
          </p:nvSpPr>
          <p:spPr>
            <a:xfrm>
              <a:off x="-92510" y="3139497"/>
              <a:ext cx="2918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786E"/>
                  </a:solidFill>
                  <a:latin typeface="Maven Pro"/>
                  <a:ea typeface="Maven Pro"/>
                  <a:cs typeface="Maven Pro"/>
                  <a:sym typeface="Maven Pro"/>
                </a:rPr>
                <a:t>Term Frequency &amp;  Moving Average Trend</a:t>
              </a:r>
              <a:endParaRPr b="1" sz="1800">
                <a:solidFill>
                  <a:srgbClr val="1D7E74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826314" y="3088489"/>
              <a:ext cx="5268300" cy="7317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2826314" y="3088489"/>
              <a:ext cx="52683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Explored term frequency in time range and compared with moving average line to </a:t>
              </a:r>
              <a:r>
                <a:rPr lang="en" sz="1200">
                  <a:solidFill>
                    <a:srgbClr val="FFFFFF"/>
                  </a:solidFill>
                  <a:latin typeface="Maven Pro"/>
                  <a:ea typeface="Maven Pro"/>
                  <a:cs typeface="Maven Pro"/>
                  <a:sym typeface="Maven Pro"/>
                </a:rPr>
                <a:t>see whether it has formed a trend.</a:t>
              </a:r>
              <a:endParaRPr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875" y="1314550"/>
            <a:ext cx="5436632" cy="3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'Cauliflower' to Detect Trend</a:t>
            </a:r>
            <a:endParaRPr/>
          </a:p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493050" y="1597875"/>
            <a:ext cx="27432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After some data cleaning,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frequency lines of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two  ingredients are plotted.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"Rice"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is a much frequently used word in dataset, the trend of which cannot represent 'Cauliflower rice'. Thus I decided to use the term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'Cauliflower'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'Cauliflower' became a trending topic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493050" y="1597875"/>
            <a:ext cx="27432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Based on moving average in 5 months,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‘Cauliflower’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first became popular between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Aug. 2011-Jan.2012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; Around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Oct. 2012- Mar.2013,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it grasp our attention again. Since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mid 2013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there has formed several short-term hot topics.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This indicates the fact that cauliflower rice became a trend in 2016.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972" y="1281822"/>
            <a:ext cx="5751125" cy="36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/>
          <p:nvPr/>
        </p:nvSpPr>
        <p:spPr>
          <a:xfrm>
            <a:off x="4123775" y="4056525"/>
            <a:ext cx="448200" cy="5379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5318350" y="1281825"/>
            <a:ext cx="2234400" cy="3004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4825250" y="3446925"/>
            <a:ext cx="448200" cy="1069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175" y="1339950"/>
            <a:ext cx="5863926" cy="37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 txBox="1"/>
          <p:nvPr>
            <p:ph type="title"/>
          </p:nvPr>
        </p:nvSpPr>
        <p:spPr>
          <a:xfrm>
            <a:off x="1303800" y="598575"/>
            <a:ext cx="7297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'Cauliflower rice' became a trending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 txBox="1"/>
          <p:nvPr>
            <p:ph idx="1" type="body"/>
          </p:nvPr>
        </p:nvSpPr>
        <p:spPr>
          <a:xfrm>
            <a:off x="493050" y="1805325"/>
            <a:ext cx="26982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Although ‘Rice’ was not a good indicator of ‘Cauliflower rice’ trend, it shares a similar pattern in popularity with ‘cauliflower’.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Takeaway: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Using the model, we can extract the signals as early as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late 2011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, and we can see the rise of cauliflower rice since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mid 2013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123775" y="2947150"/>
            <a:ext cx="683700" cy="1647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4937325" y="2124625"/>
            <a:ext cx="531300" cy="2615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5549175" y="1524000"/>
            <a:ext cx="1891500" cy="29079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Selection</a:t>
            </a:r>
            <a:endParaRPr/>
          </a:p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>
            <a:off x="413425" y="1504150"/>
            <a:ext cx="28716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It’s clear that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‘vegetable’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‘noodle/pasta/spiralizer’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‘zucchini/squash/cucumber’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the ingredients related with ‘vegetable noodle’ share similar pattern. But for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‘zucchini, squash and cucumber’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it has a seasonal variance (popular in summer), thus the terms might not be accurate to detect the trend.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50" y="1305325"/>
            <a:ext cx="5753076" cy="3545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4711275" y="3604775"/>
            <a:ext cx="579300" cy="674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5399650" y="2749800"/>
            <a:ext cx="579300" cy="811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6087950" y="2352250"/>
            <a:ext cx="579300" cy="738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6845475" y="1968675"/>
            <a:ext cx="579300" cy="738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3992700" y="3800400"/>
            <a:ext cx="579300" cy="674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3896050" y="1850800"/>
            <a:ext cx="2082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seasonal trends in zucchini/ squash/ cucumber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8" name="Google Shape;338;p18"/>
          <p:cNvCxnSpPr/>
          <p:nvPr/>
        </p:nvCxnSpPr>
        <p:spPr>
          <a:xfrm rot="10800000">
            <a:off x="4901300" y="2653875"/>
            <a:ext cx="3978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the trend in ‘Vegetable Noodle’</a:t>
            </a:r>
            <a:endParaRPr/>
          </a:p>
        </p:txBody>
      </p:sp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413425" y="1504150"/>
            <a:ext cx="28716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‘Spiralizer’ could better capture the trend. It was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continuously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frequently discussed from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mid 2013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Takeaway: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Based on the model, we can detect the rising popularity as early as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mid 2011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and we can pay attention to the new food combination from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mid 2013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5" name="Google Shape;3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0" y="1504150"/>
            <a:ext cx="5107751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/>
          <p:nvPr/>
        </p:nvSpPr>
        <p:spPr>
          <a:xfrm>
            <a:off x="5091625" y="1640675"/>
            <a:ext cx="2100900" cy="3044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4611150" y="4045650"/>
            <a:ext cx="415800" cy="460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4057675" y="4045650"/>
            <a:ext cx="415800" cy="460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ctrTitle"/>
          </p:nvPr>
        </p:nvSpPr>
        <p:spPr>
          <a:xfrm>
            <a:off x="824000" y="1232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Emerging Food Trends</a:t>
            </a:r>
            <a:endParaRPr/>
          </a:p>
        </p:txBody>
      </p:sp>
      <p:sp>
        <p:nvSpPr>
          <p:cNvPr id="354" name="Google Shape;354;p20"/>
          <p:cNvSpPr txBox="1"/>
          <p:nvPr>
            <p:ph idx="1" type="subTitle"/>
          </p:nvPr>
        </p:nvSpPr>
        <p:spPr>
          <a:xfrm>
            <a:off x="824000" y="2968775"/>
            <a:ext cx="5541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-Based on Facebook posts text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824000" y="3832275"/>
            <a:ext cx="46827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Yunqing Yu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MS Marketing Analytics,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Simon Business School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Yunqing.Yu@simon.rochester.edu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