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7"/>
  </p:notesMasterIdLst>
  <p:handoutMasterIdLst>
    <p:handoutMasterId r:id="rId28"/>
  </p:handoutMasterIdLst>
  <p:sldIdLst>
    <p:sldId id="267" r:id="rId2"/>
    <p:sldId id="284" r:id="rId3"/>
    <p:sldId id="266" r:id="rId4"/>
    <p:sldId id="276" r:id="rId5"/>
    <p:sldId id="292" r:id="rId6"/>
    <p:sldId id="281" r:id="rId7"/>
    <p:sldId id="285" r:id="rId8"/>
    <p:sldId id="282" r:id="rId9"/>
    <p:sldId id="283" r:id="rId10"/>
    <p:sldId id="286" r:id="rId11"/>
    <p:sldId id="278" r:id="rId12"/>
    <p:sldId id="287" r:id="rId13"/>
    <p:sldId id="288" r:id="rId14"/>
    <p:sldId id="289" r:id="rId15"/>
    <p:sldId id="291" r:id="rId16"/>
    <p:sldId id="277" r:id="rId17"/>
    <p:sldId id="260" r:id="rId18"/>
    <p:sldId id="261" r:id="rId19"/>
    <p:sldId id="275" r:id="rId20"/>
    <p:sldId id="274" r:id="rId21"/>
    <p:sldId id="290" r:id="rId22"/>
    <p:sldId id="293" r:id="rId23"/>
    <p:sldId id="262" r:id="rId24"/>
    <p:sldId id="270" r:id="rId25"/>
    <p:sldId id="273" r:id="rId2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49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2020/9/22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2020/9/22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tuspring/p/9706222.html" TargetMode="External"/><Relationship Id="rId2" Type="http://schemas.openxmlformats.org/officeDocument/2006/relationships/hyperlink" Target="https://es6.ruanyifeng.com/#docs/le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egmentfault.com/a/1190000012429718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guide/instanc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anfoo/p/6891868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ruanyifeng.com/blog/2015/07/flex-grammar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3.bootcss.com/css/#overview-doctyp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ss.hk/install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.com.cn/tags/tag_html.asp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WEB</a:t>
            </a:r>
            <a:r>
              <a:rPr lang="zh-CN" altLang="en-US" dirty="0"/>
              <a:t>前端技术分享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小菜鸟的总结（如有错误，欢迎纠正）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7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JavaScript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标签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1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4782B-357D-4F23-9602-2E30F5A0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94F98-64EB-44A4-9B10-9C2C4C829FD0}"/>
              </a:ext>
            </a:extLst>
          </p:cNvPr>
          <p:cNvSpPr txBox="1"/>
          <p:nvPr/>
        </p:nvSpPr>
        <p:spPr>
          <a:xfrm>
            <a:off x="145476" y="37296"/>
            <a:ext cx="11785685" cy="6543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ES6 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：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  <a:hlinkClick r:id="rId2"/>
              </a:rPr>
              <a:t>https://es6.ruanyifeng.com/#docs/let</a:t>
            </a:r>
            <a:endParaRPr lang="en-US" altLang="zh-CN" b="1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600" b="1" i="0" u="none" strike="noStrike" dirty="0">
                <a:solidFill>
                  <a:srgbClr val="000000"/>
                </a:solidFill>
                <a:effectLst/>
                <a:latin typeface="+mn-ea"/>
              </a:rPr>
              <a:t>比较常用的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方法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en-US" altLang="zh-CN" sz="1400" dirty="0" err="1">
                <a:latin typeface="Helvetica Neue"/>
              </a:rPr>
              <a:t>Let,const</a:t>
            </a:r>
            <a:endParaRPr lang="en-US" altLang="zh-CN" sz="1400" dirty="0">
              <a:latin typeface="Helvetica Neue"/>
            </a:endParaRPr>
          </a:p>
          <a:p>
            <a:r>
              <a:rPr lang="en-US" altLang="zh-CN" sz="1400" dirty="0">
                <a:latin typeface="Helvetica Neue"/>
              </a:rPr>
              <a:t>	</a:t>
            </a:r>
            <a:r>
              <a:rPr lang="zh-CN" altLang="en-US" sz="1400" dirty="0">
                <a:latin typeface="Helvetica Neue"/>
              </a:rPr>
              <a:t>箭头函数：</a:t>
            </a:r>
            <a:r>
              <a:rPr lang="en-US" altLang="zh-CN" sz="1400" dirty="0">
                <a:latin typeface="Helvetica Neue"/>
              </a:rPr>
              <a:t>()=&gt;{}</a:t>
            </a:r>
          </a:p>
          <a:p>
            <a:pPr lvl="2"/>
            <a:r>
              <a:rPr lang="en-US" altLang="zh-CN" sz="1400" i="0" dirty="0">
                <a:effectLst/>
                <a:latin typeface="-apple-system"/>
              </a:rPr>
              <a:t>for...of </a:t>
            </a:r>
            <a:r>
              <a:rPr lang="zh-CN" altLang="en-US" sz="1400" i="0" dirty="0">
                <a:effectLst/>
                <a:latin typeface="-apple-system"/>
              </a:rPr>
              <a:t>允许你遍历 </a:t>
            </a:r>
            <a:r>
              <a:rPr lang="en-US" altLang="zh-CN" sz="1400" i="0" dirty="0">
                <a:effectLst/>
                <a:latin typeface="-apple-system"/>
              </a:rPr>
              <a:t>Arrays</a:t>
            </a:r>
            <a:r>
              <a:rPr lang="zh-CN" altLang="en-US" sz="1400" i="0" dirty="0">
                <a:effectLst/>
                <a:latin typeface="-apple-system"/>
              </a:rPr>
              <a:t>（数组）</a:t>
            </a:r>
            <a:r>
              <a:rPr lang="en-US" altLang="zh-CN" sz="1400" i="0" dirty="0">
                <a:effectLst/>
                <a:latin typeface="-apple-system"/>
              </a:rPr>
              <a:t>, Strings</a:t>
            </a:r>
            <a:r>
              <a:rPr lang="zh-CN" altLang="en-US" sz="1400" i="0" dirty="0">
                <a:effectLst/>
                <a:latin typeface="-apple-system"/>
              </a:rPr>
              <a:t>（字符串）</a:t>
            </a:r>
            <a:r>
              <a:rPr lang="en-US" altLang="zh-CN" sz="1400" i="0" dirty="0">
                <a:effectLst/>
                <a:latin typeface="-apple-system"/>
              </a:rPr>
              <a:t>, Maps</a:t>
            </a:r>
            <a:r>
              <a:rPr lang="zh-CN" altLang="en-US" sz="1400" i="0" dirty="0">
                <a:effectLst/>
                <a:latin typeface="-apple-system"/>
              </a:rPr>
              <a:t>（映射）</a:t>
            </a:r>
            <a:r>
              <a:rPr lang="en-US" altLang="zh-CN" sz="1400" i="0" dirty="0">
                <a:effectLst/>
                <a:latin typeface="-apple-system"/>
              </a:rPr>
              <a:t>, Sets</a:t>
            </a:r>
            <a:r>
              <a:rPr lang="zh-CN" altLang="en-US" sz="1400" i="0" dirty="0">
                <a:effectLst/>
                <a:latin typeface="-apple-system"/>
              </a:rPr>
              <a:t>（集合）</a:t>
            </a:r>
            <a:endParaRPr lang="en-US" altLang="zh-CN" sz="1400" i="0" dirty="0">
              <a:effectLst/>
              <a:latin typeface="-apple-system"/>
            </a:endParaRPr>
          </a:p>
          <a:p>
            <a:pPr lvl="2"/>
            <a:r>
              <a:rPr lang="en-US" altLang="zh-CN" sz="1400" dirty="0">
                <a:latin typeface="-apple-system"/>
              </a:rPr>
              <a:t>for...in</a:t>
            </a:r>
            <a:r>
              <a:rPr lang="zh-CN" altLang="en-US" sz="1400" dirty="0">
                <a:latin typeface="-apple-system"/>
              </a:rPr>
              <a:t>   能把对象中的</a:t>
            </a:r>
            <a:r>
              <a:rPr lang="en-US" altLang="zh-CN" sz="1400" dirty="0">
                <a:latin typeface="-apple-system"/>
              </a:rPr>
              <a:t>key</a:t>
            </a:r>
            <a:r>
              <a:rPr lang="zh-CN" altLang="en-US" sz="1400" dirty="0">
                <a:latin typeface="-apple-system"/>
              </a:rPr>
              <a:t>遍历出来</a:t>
            </a:r>
            <a:endParaRPr lang="en-US" altLang="zh-CN" sz="1400" dirty="0">
              <a:latin typeface="-apple-system"/>
            </a:endParaRPr>
          </a:p>
          <a:p>
            <a:r>
              <a:rPr lang="en-US" altLang="zh-CN" sz="1600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zh-CN" altLang="en-US" sz="1600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常用数组操作方法，包含</a:t>
            </a:r>
            <a:r>
              <a:rPr lang="en-US" altLang="zh-CN" sz="1600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ES6</a:t>
            </a:r>
            <a:r>
              <a:rPr lang="zh-CN" altLang="en-US" sz="1600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方法</a:t>
            </a:r>
            <a:endParaRPr lang="zh-CN" altLang="en-US" sz="1600" dirty="0"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一、</a:t>
            </a:r>
            <a:r>
              <a:rPr lang="en-US" altLang="zh-CN" sz="1200" b="1" i="0" dirty="0" err="1">
                <a:solidFill>
                  <a:srgbClr val="FF0000"/>
                </a:solidFill>
                <a:effectLst/>
                <a:latin typeface="+mn-ea"/>
              </a:rPr>
              <a:t>concat</a:t>
            </a:r>
            <a:r>
              <a:rPr lang="en-US" altLang="zh-CN" sz="1200" b="1" i="0" dirty="0">
                <a:solidFill>
                  <a:srgbClr val="FF0000"/>
                </a:solidFill>
                <a:effectLst/>
                <a:latin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altLang="zh-CN" sz="1200" i="0" dirty="0" err="1">
                <a:solidFill>
                  <a:srgbClr val="494949"/>
                </a:solidFill>
                <a:effectLst/>
                <a:latin typeface="+mn-ea"/>
              </a:rPr>
              <a:t>concat</a:t>
            </a: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() </a:t>
            </a: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方法用于连接两个或多个数组。该方法不会改变现有的数组，仅会返回被连接数组的一个副本。</a:t>
            </a:r>
          </a:p>
          <a:p>
            <a:pPr algn="l">
              <a:lnSpc>
                <a:spcPct val="150000"/>
              </a:lnSpc>
            </a:pP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二、</a:t>
            </a:r>
            <a:r>
              <a:rPr lang="en-US" altLang="zh-CN" sz="1200" b="1" i="0" dirty="0">
                <a:solidFill>
                  <a:srgbClr val="FF0000"/>
                </a:solidFill>
                <a:effectLst/>
                <a:latin typeface="+mn-ea"/>
              </a:rPr>
              <a:t>join()</a:t>
            </a:r>
          </a:p>
          <a:p>
            <a:pPr algn="l">
              <a:lnSpc>
                <a:spcPct val="150000"/>
              </a:lnSpc>
            </a:pP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join() </a:t>
            </a: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方法用于把数组中的所有元素放入一个字符串。元素是通过指定的分隔符进行分隔的，默认使用</a:t>
            </a: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','</a:t>
            </a: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号分割，不改变原数组。</a:t>
            </a:r>
          </a:p>
          <a:p>
            <a:pPr algn="l">
              <a:lnSpc>
                <a:spcPct val="150000"/>
              </a:lnSpc>
            </a:pP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三、</a:t>
            </a:r>
            <a:r>
              <a:rPr lang="en-US" altLang="zh-CN" sz="1200" b="1" i="0" dirty="0">
                <a:solidFill>
                  <a:srgbClr val="FF0000"/>
                </a:solidFill>
                <a:effectLst/>
                <a:latin typeface="+mn-ea"/>
              </a:rPr>
              <a:t>push()</a:t>
            </a:r>
          </a:p>
          <a:p>
            <a:pPr algn="l">
              <a:lnSpc>
                <a:spcPct val="150000"/>
              </a:lnSpc>
            </a:pP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push() </a:t>
            </a: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方法可向数组的末尾添加一个或多个元素，并返回新的长度。末尾添加，返回的是长度，会改变原数组。</a:t>
            </a:r>
          </a:p>
          <a:p>
            <a:pPr algn="l">
              <a:lnSpc>
                <a:spcPct val="150000"/>
              </a:lnSpc>
            </a:pP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四、</a:t>
            </a:r>
            <a:r>
              <a:rPr lang="en-US" altLang="zh-CN" sz="1200" b="1" i="0" dirty="0">
                <a:solidFill>
                  <a:srgbClr val="FF0000"/>
                </a:solidFill>
                <a:effectLst/>
                <a:latin typeface="+mn-ea"/>
              </a:rPr>
              <a:t>pop()</a:t>
            </a:r>
          </a:p>
          <a:p>
            <a:pPr algn="l">
              <a:lnSpc>
                <a:spcPct val="150000"/>
              </a:lnSpc>
            </a:pP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pop() </a:t>
            </a: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方法用于删除并返回数组的最后一个元素。返回最后一个元素，会改变原数组。</a:t>
            </a:r>
          </a:p>
          <a:p>
            <a:pPr algn="l">
              <a:lnSpc>
                <a:spcPct val="150000"/>
              </a:lnSpc>
            </a:pP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五、</a:t>
            </a: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shift()</a:t>
            </a:r>
          </a:p>
          <a:p>
            <a:pPr algn="l">
              <a:lnSpc>
                <a:spcPct val="150000"/>
              </a:lnSpc>
            </a:pP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shift() </a:t>
            </a: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方法用于把数组的第一个元素从其中删除，并返回第一个元素的值。返回第一个元素，改变原数组。</a:t>
            </a:r>
          </a:p>
          <a:p>
            <a:pPr algn="l">
              <a:lnSpc>
                <a:spcPct val="150000"/>
              </a:lnSpc>
            </a:pP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六、</a:t>
            </a: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unshift()</a:t>
            </a:r>
          </a:p>
          <a:p>
            <a:pPr algn="l">
              <a:lnSpc>
                <a:spcPct val="150000"/>
              </a:lnSpc>
            </a:pP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unshift() </a:t>
            </a: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方法可向数组的开头添加一个或更多元素，并返回新的长度。返回新长度，改变原数组</a:t>
            </a:r>
            <a:endParaRPr lang="en-US" altLang="zh-CN" sz="1200" i="0" dirty="0">
              <a:solidFill>
                <a:srgbClr val="494949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七、</a:t>
            </a: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slice()</a:t>
            </a:r>
          </a:p>
          <a:p>
            <a:pPr algn="l">
              <a:lnSpc>
                <a:spcPct val="150000"/>
              </a:lnSpc>
            </a:pP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返回一个新的数组，包含从 </a:t>
            </a: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start </a:t>
            </a: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到 </a:t>
            </a: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end </a:t>
            </a: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（不包括该元素）的 </a:t>
            </a:r>
            <a:r>
              <a:rPr lang="en-US" altLang="zh-CN" sz="1200" i="0" dirty="0" err="1">
                <a:solidFill>
                  <a:srgbClr val="494949"/>
                </a:solidFill>
                <a:effectLst/>
                <a:latin typeface="+mn-ea"/>
              </a:rPr>
              <a:t>arrayObject</a:t>
            </a: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 </a:t>
            </a: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中的元素。返回选定的元素，该方法不会修改原数组。</a:t>
            </a:r>
          </a:p>
          <a:p>
            <a:pPr algn="l">
              <a:lnSpc>
                <a:spcPct val="150000"/>
              </a:lnSpc>
            </a:pP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八、</a:t>
            </a:r>
            <a:r>
              <a:rPr lang="en-US" altLang="zh-CN" sz="1200" b="1" i="0" dirty="0">
                <a:solidFill>
                  <a:srgbClr val="FF0000"/>
                </a:solidFill>
                <a:effectLst/>
                <a:latin typeface="+mn-ea"/>
              </a:rPr>
              <a:t>splice()</a:t>
            </a:r>
          </a:p>
          <a:p>
            <a:pPr algn="l">
              <a:lnSpc>
                <a:spcPct val="150000"/>
              </a:lnSpc>
            </a:pP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splice() </a:t>
            </a: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方法可删除从 </a:t>
            </a: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index </a:t>
            </a: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处开始的零个或多个元素，并且用参数列表中声明的一个或多个值来替换那些被删除的元素。如果从 </a:t>
            </a:r>
            <a:r>
              <a:rPr lang="en-US" altLang="zh-CN" sz="1200" i="0" dirty="0" err="1">
                <a:solidFill>
                  <a:srgbClr val="494949"/>
                </a:solidFill>
                <a:effectLst/>
                <a:latin typeface="+mn-ea"/>
              </a:rPr>
              <a:t>arrayObject</a:t>
            </a: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 </a:t>
            </a: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中删除了元素，则返回的是含有被删除的元素的数组。</a:t>
            </a:r>
            <a:r>
              <a:rPr lang="en-US" altLang="zh-CN" sz="1200" i="0" dirty="0">
                <a:solidFill>
                  <a:srgbClr val="494949"/>
                </a:solidFill>
                <a:effectLst/>
                <a:latin typeface="+mn-ea"/>
              </a:rPr>
              <a:t>splice() </a:t>
            </a:r>
            <a:r>
              <a:rPr lang="zh-CN" altLang="en-US" sz="1200" i="0" dirty="0">
                <a:solidFill>
                  <a:srgbClr val="494949"/>
                </a:solidFill>
                <a:effectLst/>
                <a:latin typeface="+mn-ea"/>
              </a:rPr>
              <a:t>方法会直接对数组进行修改。</a:t>
            </a:r>
            <a:endParaRPr lang="en-US" altLang="zh-CN" sz="1200" i="0" dirty="0">
              <a:solidFill>
                <a:srgbClr val="494949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629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4782B-357D-4F23-9602-2E30F5A0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94F98-64EB-44A4-9B10-9C2C4C829FD0}"/>
              </a:ext>
            </a:extLst>
          </p:cNvPr>
          <p:cNvSpPr txBox="1"/>
          <p:nvPr/>
        </p:nvSpPr>
        <p:spPr>
          <a:xfrm>
            <a:off x="189440" y="46037"/>
            <a:ext cx="10792152" cy="618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九、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substring() 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和 </a:t>
            </a:r>
            <a:r>
              <a:rPr lang="en-US" altLang="zh-CN" sz="1400" i="0" dirty="0" err="1">
                <a:solidFill>
                  <a:srgbClr val="494949"/>
                </a:solidFill>
                <a:effectLst/>
                <a:latin typeface="+mn-ea"/>
              </a:rPr>
              <a:t>substr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相同点：如果只是写一个参数，两者的作用都一样：都是是截取字符串从当前下标以后直到字符串最后的字符串片段。</a:t>
            </a:r>
            <a:b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</a:br>
            <a:r>
              <a:rPr lang="en-US" altLang="zh-CN" sz="1400" i="0" dirty="0" err="1">
                <a:solidFill>
                  <a:srgbClr val="494949"/>
                </a:solidFill>
                <a:effectLst/>
                <a:latin typeface="+mn-ea"/>
              </a:rPr>
              <a:t>substr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(</a:t>
            </a:r>
            <a:r>
              <a:rPr lang="en-US" altLang="zh-CN" sz="1400" i="0" dirty="0" err="1">
                <a:solidFill>
                  <a:srgbClr val="494949"/>
                </a:solidFill>
                <a:effectLst/>
                <a:latin typeface="+mn-ea"/>
              </a:rPr>
              <a:t>startIndex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); substring(</a:t>
            </a:r>
            <a:r>
              <a:rPr lang="en-US" altLang="zh-CN" sz="1400" i="0" dirty="0" err="1">
                <a:solidFill>
                  <a:srgbClr val="494949"/>
                </a:solidFill>
                <a:effectLst/>
                <a:latin typeface="+mn-ea"/>
              </a:rPr>
              <a:t>startIndex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十、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sort 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排序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按照 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Unicode code 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位置排序，默认升序</a:t>
            </a:r>
            <a:endParaRPr lang="en-US" altLang="zh-CN" sz="1400" i="0" dirty="0">
              <a:solidFill>
                <a:srgbClr val="494949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十一、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reverse()</a:t>
            </a:r>
          </a:p>
          <a:p>
            <a:pPr algn="l">
              <a:lnSpc>
                <a:spcPct val="150000"/>
              </a:lnSpc>
            </a:pP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reverse() 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方法用于颠倒数组中元素的顺序。返回的是颠倒后的数组，会改变原数组。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十二、</a:t>
            </a:r>
            <a:r>
              <a:rPr lang="en-US" altLang="zh-CN" sz="1400" b="1" i="0" dirty="0" err="1">
                <a:solidFill>
                  <a:srgbClr val="FF0000"/>
                </a:solidFill>
                <a:effectLst/>
                <a:latin typeface="+mn-ea"/>
              </a:rPr>
              <a:t>indexOf</a:t>
            </a:r>
            <a:r>
              <a:rPr lang="en-US" altLang="zh-CN" sz="1400" b="1" i="0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zh-CN" altLang="en-US" sz="1400" b="1" i="0" dirty="0">
                <a:solidFill>
                  <a:srgbClr val="FF0000"/>
                </a:solidFill>
                <a:effectLst/>
                <a:latin typeface="+mn-ea"/>
              </a:rPr>
              <a:t>和 </a:t>
            </a:r>
            <a:r>
              <a:rPr lang="en-US" altLang="zh-CN" sz="1400" b="1" i="0" dirty="0" err="1">
                <a:solidFill>
                  <a:srgbClr val="FF0000"/>
                </a:solidFill>
                <a:effectLst/>
                <a:latin typeface="+mn-ea"/>
              </a:rPr>
              <a:t>lastIndexOf</a:t>
            </a:r>
            <a:endParaRPr lang="en-US" altLang="zh-CN" sz="1400" b="1" i="0" dirty="0">
              <a:solidFill>
                <a:srgbClr val="FF0000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都接受两个参数：查找的值、查找起始位置</a:t>
            </a:r>
            <a:b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</a:b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不存在，返回 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-1 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；存在，返回位置。</a:t>
            </a:r>
            <a:r>
              <a:rPr lang="en-US" altLang="zh-CN" sz="1400" i="0" dirty="0" err="1">
                <a:solidFill>
                  <a:srgbClr val="494949"/>
                </a:solidFill>
                <a:effectLst/>
                <a:latin typeface="+mn-ea"/>
              </a:rPr>
              <a:t>indexOf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是从前往后查找， </a:t>
            </a:r>
            <a:r>
              <a:rPr lang="en-US" altLang="zh-CN" sz="1400" i="0" dirty="0" err="1">
                <a:solidFill>
                  <a:srgbClr val="494949"/>
                </a:solidFill>
                <a:effectLst/>
                <a:latin typeface="+mn-ea"/>
              </a:rPr>
              <a:t>lastIndexOf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是从后往前查找。</a:t>
            </a:r>
            <a:r>
              <a:rPr lang="en-US" altLang="zh-CN" sz="1400" i="0" dirty="0" err="1">
                <a:solidFill>
                  <a:srgbClr val="494949"/>
                </a:solidFill>
                <a:effectLst/>
                <a:latin typeface="+mn-ea"/>
              </a:rPr>
              <a:t>indexOf</a:t>
            </a:r>
            <a:endParaRPr lang="en-US" altLang="zh-CN" sz="1400" i="0" dirty="0">
              <a:solidFill>
                <a:srgbClr val="494949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十三、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every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对数组的每一项都运行给定的函数，每一项都返回 </a:t>
            </a:r>
            <a:r>
              <a:rPr lang="en-US" altLang="zh-CN" sz="1400" i="0" dirty="0" err="1">
                <a:solidFill>
                  <a:srgbClr val="494949"/>
                </a:solidFill>
                <a:effectLst/>
                <a:latin typeface="+mn-ea"/>
              </a:rPr>
              <a:t>ture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,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则返回 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true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十四、</a:t>
            </a:r>
            <a:r>
              <a:rPr lang="en-US" altLang="zh-CN" sz="1400" b="1" i="0" dirty="0">
                <a:solidFill>
                  <a:srgbClr val="FF0000"/>
                </a:solidFill>
                <a:effectLst/>
                <a:latin typeface="+mn-ea"/>
              </a:rPr>
              <a:t>some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对数组的每一项都运行给定的函数，任意一项都返回 </a:t>
            </a:r>
            <a:r>
              <a:rPr lang="en-US" altLang="zh-CN" sz="1400" i="0" dirty="0" err="1">
                <a:solidFill>
                  <a:srgbClr val="494949"/>
                </a:solidFill>
                <a:effectLst/>
                <a:latin typeface="+mn-ea"/>
              </a:rPr>
              <a:t>ture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,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则返回 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true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十五、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filter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对数组的每一项都运行给定的函数，返回 结果为 </a:t>
            </a:r>
            <a:r>
              <a:rPr lang="en-US" altLang="zh-CN" sz="1400" i="0" dirty="0" err="1">
                <a:solidFill>
                  <a:srgbClr val="494949"/>
                </a:solidFill>
                <a:effectLst/>
                <a:latin typeface="+mn-ea"/>
              </a:rPr>
              <a:t>ture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的项组成的数组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十六、</a:t>
            </a:r>
            <a:r>
              <a:rPr lang="en-US" altLang="zh-CN" sz="1400" b="1" i="0" dirty="0">
                <a:solidFill>
                  <a:srgbClr val="FF0000"/>
                </a:solidFill>
                <a:effectLst/>
                <a:latin typeface="+mn-ea"/>
              </a:rPr>
              <a:t>map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对数组的每一项都运行给定的函数，返回每次函数调用的结果组成一个新数组</a:t>
            </a:r>
          </a:p>
          <a:p>
            <a:pPr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十七、</a:t>
            </a:r>
            <a:r>
              <a:rPr lang="en-US" altLang="zh-CN" sz="1400" b="1" i="0" dirty="0" err="1">
                <a:solidFill>
                  <a:srgbClr val="FF0000"/>
                </a:solidFill>
                <a:effectLst/>
                <a:latin typeface="+mn-ea"/>
              </a:rPr>
              <a:t>forEach</a:t>
            </a:r>
            <a:r>
              <a:rPr lang="en-US" altLang="zh-CN" sz="1400" b="1" i="0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zh-CN" altLang="en-US" sz="1400" b="1" i="0" dirty="0">
                <a:solidFill>
                  <a:srgbClr val="FF0000"/>
                </a:solidFill>
                <a:effectLst/>
                <a:latin typeface="+mn-ea"/>
              </a:rPr>
              <a:t>数组遍历</a:t>
            </a:r>
          </a:p>
        </p:txBody>
      </p:sp>
    </p:spTree>
    <p:extLst>
      <p:ext uri="{BB962C8B-B14F-4D97-AF65-F5344CB8AC3E}">
        <p14:creationId xmlns:p14="http://schemas.microsoft.com/office/powerpoint/2010/main" val="329892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4782B-357D-4F23-9602-2E30F5A0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94F98-64EB-44A4-9B10-9C2C4C829FD0}"/>
              </a:ext>
            </a:extLst>
          </p:cNvPr>
          <p:cNvSpPr txBox="1"/>
          <p:nvPr/>
        </p:nvSpPr>
        <p:spPr>
          <a:xfrm>
            <a:off x="633046" y="46091"/>
            <a:ext cx="11016761" cy="678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ES6</a:t>
            </a:r>
            <a:r>
              <a:rPr lang="zh-CN" altLang="en-US" b="1" i="0" dirty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新增新操作数组的方法</a:t>
            </a:r>
          </a:p>
          <a:p>
            <a:pPr algn="l">
              <a:lnSpc>
                <a:spcPct val="150000"/>
              </a:lnSpc>
            </a:pP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1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、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find()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传入一个回调函数，找到数组中符合当前搜索规则的第一个元素，返回它，并且终止搜索。</a:t>
            </a:r>
          </a:p>
          <a:p>
            <a:pPr algn="l">
              <a:lnSpc>
                <a:spcPct val="150000"/>
              </a:lnSpc>
            </a:pP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2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、</a:t>
            </a:r>
            <a:r>
              <a:rPr lang="en-US" altLang="zh-CN" sz="1400" i="0" dirty="0" err="1">
                <a:solidFill>
                  <a:srgbClr val="494949"/>
                </a:solidFill>
                <a:effectLst/>
                <a:latin typeface="+mn-ea"/>
              </a:rPr>
              <a:t>findIndex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()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传入一个回调函数，找到数组中符合当前搜索规则的第一个元素，返回它的下标，终止搜索。</a:t>
            </a:r>
          </a:p>
          <a:p>
            <a:pPr algn="l">
              <a:lnSpc>
                <a:spcPct val="150000"/>
              </a:lnSpc>
            </a:pP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3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、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fill()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用新元素替换掉数组内的元素，可以指定替换下标范围。</a:t>
            </a:r>
          </a:p>
          <a:p>
            <a:pPr algn="l">
              <a:lnSpc>
                <a:spcPct val="150000"/>
              </a:lnSpc>
            </a:pP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4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、</a:t>
            </a:r>
            <a:r>
              <a:rPr lang="en-US" altLang="zh-CN" sz="1400" i="0" dirty="0" err="1">
                <a:solidFill>
                  <a:srgbClr val="494949"/>
                </a:solidFill>
                <a:effectLst/>
                <a:latin typeface="+mn-ea"/>
              </a:rPr>
              <a:t>copyWithin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()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选择数组的某个下标，从该位置开始复制数组元素，默认从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0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开始复制。也可以指定要复制的元素范围。</a:t>
            </a:r>
          </a:p>
          <a:p>
            <a:pPr algn="l">
              <a:lnSpc>
                <a:spcPct val="150000"/>
              </a:lnSpc>
            </a:pP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5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、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from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将类似数组的对象（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array-like object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）和可遍历（</a:t>
            </a:r>
            <a:r>
              <a:rPr lang="en-US" altLang="zh-CN" sz="1400" i="0" dirty="0" err="1">
                <a:solidFill>
                  <a:srgbClr val="494949"/>
                </a:solidFill>
                <a:effectLst/>
                <a:latin typeface="+mn-ea"/>
              </a:rPr>
              <a:t>iterable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）的对象转为真正的数组</a:t>
            </a:r>
          </a:p>
          <a:p>
            <a:pPr algn="l">
              <a:lnSpc>
                <a:spcPct val="150000"/>
              </a:lnSpc>
            </a:pP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6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、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of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用于将一组值，转换为数组。这个方法的主要目的，是弥补数组构造函数 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Array() 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的不足。因为参数个数的不同，会导致 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Array() 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的行为有差异。</a:t>
            </a:r>
          </a:p>
          <a:p>
            <a:pPr>
              <a:lnSpc>
                <a:spcPct val="150000"/>
              </a:lnSpc>
            </a:pP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7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、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entries() 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返回迭代器：返回键值对</a:t>
            </a:r>
          </a:p>
          <a:p>
            <a:pPr>
              <a:lnSpc>
                <a:spcPct val="150000"/>
              </a:lnSpc>
            </a:pP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8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、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values() 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返回迭代器：返回键值对的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value</a:t>
            </a:r>
          </a:p>
          <a:p>
            <a:pPr algn="l">
              <a:lnSpc>
                <a:spcPct val="150000"/>
              </a:lnSpc>
            </a:pP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9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、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keys() 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返回迭代器：返回键值对的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key</a:t>
            </a:r>
            <a:b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10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、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includes</a:t>
            </a:r>
          </a:p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判断数组中是否存在该元素，参数：查找的值、起始位置，可以替换 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ES5 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时代的 </a:t>
            </a:r>
            <a:r>
              <a:rPr lang="en-US" altLang="zh-CN" sz="1400" i="0" dirty="0" err="1">
                <a:solidFill>
                  <a:srgbClr val="494949"/>
                </a:solidFill>
                <a:effectLst/>
                <a:latin typeface="+mn-ea"/>
              </a:rPr>
              <a:t>indexOf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判断方式。</a:t>
            </a:r>
            <a:r>
              <a:rPr lang="en-US" altLang="zh-CN" sz="1400" i="0" dirty="0" err="1">
                <a:solidFill>
                  <a:srgbClr val="494949"/>
                </a:solidFill>
                <a:effectLst/>
                <a:latin typeface="+mn-ea"/>
              </a:rPr>
              <a:t>indexOf</a:t>
            </a:r>
            <a:r>
              <a:rPr lang="en-US" altLang="zh-CN" sz="1400" i="0" dirty="0">
                <a:solidFill>
                  <a:srgbClr val="494949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判断元素是否为 </a:t>
            </a:r>
            <a:r>
              <a:rPr lang="en-US" altLang="zh-CN" sz="1400" i="0" dirty="0" err="1">
                <a:solidFill>
                  <a:srgbClr val="494949"/>
                </a:solidFill>
                <a:effectLst/>
                <a:latin typeface="+mn-ea"/>
              </a:rPr>
              <a:t>NaN</a:t>
            </a:r>
            <a:r>
              <a:rPr lang="zh-CN" altLang="en-US" sz="1400" i="0" dirty="0">
                <a:solidFill>
                  <a:srgbClr val="494949"/>
                </a:solidFill>
                <a:effectLst/>
                <a:latin typeface="+mn-ea"/>
              </a:rPr>
              <a:t>，会判断错误。</a:t>
            </a:r>
            <a:endParaRPr lang="zh-CN" altLang="en-US" sz="1600" i="0" dirty="0">
              <a:solidFill>
                <a:srgbClr val="494949"/>
              </a:solidFill>
              <a:effectLst/>
              <a:latin typeface="+mn-ea"/>
            </a:endParaRPr>
          </a:p>
          <a:p>
            <a:r>
              <a:rPr lang="zh-CN" altLang="en-US" sz="1800" dirty="0">
                <a:solidFill>
                  <a:srgbClr val="00B0F0"/>
                </a:solidFill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参考网站：</a:t>
            </a:r>
            <a:r>
              <a:rPr lang="en-US" altLang="zh-CN" sz="1800" i="0" dirty="0">
                <a:solidFill>
                  <a:srgbClr val="00B0F0"/>
                </a:solidFill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https://segmentfault.com/a/1190000012429718</a:t>
            </a:r>
            <a:endParaRPr lang="en-US" altLang="zh-CN" sz="1800" i="0" dirty="0">
              <a:solidFill>
                <a:srgbClr val="00B0F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180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4782B-357D-4F23-9602-2E30F5A0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94F98-64EB-44A4-9B10-9C2C4C829FD0}"/>
              </a:ext>
            </a:extLst>
          </p:cNvPr>
          <p:cNvSpPr txBox="1"/>
          <p:nvPr/>
        </p:nvSpPr>
        <p:spPr>
          <a:xfrm>
            <a:off x="259777" y="336239"/>
            <a:ext cx="10792152" cy="495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63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solidFill>
                  <a:srgbClr val="6A63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常用对象操作方法</a:t>
            </a:r>
            <a:endParaRPr lang="zh-CN" alt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altLang="zh-CN" b="1" dirty="0">
              <a:solidFill>
                <a:srgbClr val="404040"/>
              </a:solidFill>
              <a:latin typeface="-apple-system"/>
            </a:endParaRPr>
          </a:p>
          <a:p>
            <a:r>
              <a:rPr lang="zh-CN" altLang="en-US" sz="1600" b="0" i="0" dirty="0">
                <a:solidFill>
                  <a:srgbClr val="333333"/>
                </a:solidFill>
                <a:effectLst/>
                <a:latin typeface="+mn-ea"/>
              </a:rPr>
              <a:t>对象的合并“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+mn-ea"/>
              </a:rPr>
              <a:t>Object.assign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+mn-ea"/>
              </a:rPr>
              <a:t>(obj1,obj2)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+mn-ea"/>
              </a:rPr>
              <a:t>”</a:t>
            </a:r>
            <a:endParaRPr lang="en-US" altLang="zh-CN" sz="1600" b="1" dirty="0">
              <a:solidFill>
                <a:srgbClr val="404040"/>
              </a:solidFill>
              <a:latin typeface="+mn-ea"/>
            </a:endParaRPr>
          </a:p>
          <a:p>
            <a:endParaRPr lang="en-US" altLang="zh-CN" b="1" dirty="0">
              <a:solidFill>
                <a:srgbClr val="404040"/>
              </a:solidFill>
              <a:latin typeface="-apple-system"/>
            </a:endParaRPr>
          </a:p>
          <a:p>
            <a:r>
              <a:rPr lang="en-US" altLang="zh-CN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Js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：同步任务和异步任务 </a:t>
            </a:r>
            <a:endParaRPr lang="en-US" altLang="zh-CN" b="1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     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Js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是单线程的；</a:t>
            </a:r>
            <a:r>
              <a:rPr lang="zh-CN" altLang="en-US" sz="1600" i="0" u="none" strike="noStrike" dirty="0">
                <a:solidFill>
                  <a:srgbClr val="000000"/>
                </a:solidFill>
                <a:effectLst/>
                <a:latin typeface="Helvetica Neue"/>
              </a:rPr>
              <a:t>任务可以分成两种，一种是同步任务（</a:t>
            </a:r>
            <a:r>
              <a:rPr lang="en-US" altLang="zh-CN" sz="1600" i="0" u="none" strike="noStrike" dirty="0">
                <a:solidFill>
                  <a:srgbClr val="000000"/>
                </a:solidFill>
                <a:effectLst/>
                <a:latin typeface="Helvetica Neue"/>
              </a:rPr>
              <a:t>synchronous</a:t>
            </a:r>
            <a:r>
              <a:rPr lang="zh-CN" altLang="en-US" sz="1600" i="0" u="none" strike="noStrike" dirty="0">
                <a:solidFill>
                  <a:srgbClr val="000000"/>
                </a:solidFill>
                <a:effectLst/>
                <a:latin typeface="Helvetica Neue"/>
              </a:rPr>
              <a:t>），另一种是异步任务（</a:t>
            </a:r>
            <a:r>
              <a:rPr lang="en-US" altLang="zh-CN" sz="1600" i="0" u="none" strike="noStrike" dirty="0">
                <a:solidFill>
                  <a:srgbClr val="000000"/>
                </a:solidFill>
                <a:effectLst/>
                <a:latin typeface="Helvetica Neue"/>
              </a:rPr>
              <a:t>asynchronous</a:t>
            </a:r>
            <a:r>
              <a:rPr lang="zh-CN" altLang="en-US" sz="1600" i="0" u="none" strike="noStrike" dirty="0">
                <a:solidFill>
                  <a:srgbClr val="000000"/>
                </a:solidFill>
                <a:effectLst/>
                <a:latin typeface="Helvetica Neue"/>
              </a:rPr>
              <a:t>）。同步任务指的是，在主线程上排队执行的任务，只有前一个任务执行完毕，才能执行后一个任务；异步任务指的是，不进入主线程、而进入</a:t>
            </a:r>
            <a:r>
              <a:rPr lang="en-US" altLang="zh-CN" sz="1600" i="0" u="none" strike="noStrike" dirty="0">
                <a:solidFill>
                  <a:srgbClr val="000000"/>
                </a:solidFill>
                <a:effectLst/>
                <a:latin typeface="Helvetica Neue"/>
              </a:rPr>
              <a:t>“</a:t>
            </a:r>
            <a:r>
              <a:rPr lang="zh-CN" altLang="en-US" sz="1600" i="0" u="none" strike="noStrike" dirty="0">
                <a:solidFill>
                  <a:srgbClr val="000000"/>
                </a:solidFill>
                <a:effectLst/>
                <a:latin typeface="Helvetica Neue"/>
              </a:rPr>
              <a:t>任务队列</a:t>
            </a:r>
            <a:r>
              <a:rPr lang="en-US" altLang="zh-CN" sz="1600" i="0" u="none" strike="noStrike" dirty="0">
                <a:solidFill>
                  <a:srgbClr val="000000"/>
                </a:solidFill>
                <a:effectLst/>
                <a:latin typeface="Helvetica Neue"/>
              </a:rPr>
              <a:t>”</a:t>
            </a:r>
            <a:r>
              <a:rPr lang="zh-CN" altLang="en-US" sz="1600" i="0" u="none" strike="noStrike" dirty="0">
                <a:solidFill>
                  <a:srgbClr val="000000"/>
                </a:solidFill>
                <a:effectLst/>
                <a:latin typeface="Helvetica Neue"/>
              </a:rPr>
              <a:t>（</a:t>
            </a:r>
            <a:r>
              <a:rPr lang="en-US" altLang="zh-CN" sz="1600" i="0" u="none" strike="noStrike" dirty="0">
                <a:solidFill>
                  <a:srgbClr val="000000"/>
                </a:solidFill>
                <a:effectLst/>
                <a:latin typeface="Helvetica Neue"/>
              </a:rPr>
              <a:t>task queue</a:t>
            </a:r>
            <a:r>
              <a:rPr lang="zh-CN" altLang="en-US" sz="1600" i="0" u="none" strike="noStrike" dirty="0">
                <a:solidFill>
                  <a:srgbClr val="000000"/>
                </a:solidFill>
                <a:effectLst/>
                <a:latin typeface="Helvetica Neue"/>
              </a:rPr>
              <a:t>）的任务，只有等主线程任务执行完毕，</a:t>
            </a:r>
            <a:r>
              <a:rPr lang="en-US" altLang="zh-CN" sz="1600" i="0" u="none" strike="noStrike" dirty="0">
                <a:solidFill>
                  <a:srgbClr val="000000"/>
                </a:solidFill>
                <a:effectLst/>
                <a:latin typeface="Helvetica Neue"/>
              </a:rPr>
              <a:t>“</a:t>
            </a:r>
            <a:r>
              <a:rPr lang="zh-CN" altLang="en-US" sz="1600" i="0" u="none" strike="noStrike" dirty="0">
                <a:solidFill>
                  <a:srgbClr val="000000"/>
                </a:solidFill>
                <a:effectLst/>
                <a:latin typeface="Helvetica Neue"/>
              </a:rPr>
              <a:t>任务队列</a:t>
            </a:r>
            <a:r>
              <a:rPr lang="en-US" altLang="zh-CN" sz="1600" i="0" u="none" strike="noStrike" dirty="0">
                <a:solidFill>
                  <a:srgbClr val="000000"/>
                </a:solidFill>
                <a:effectLst/>
                <a:latin typeface="Helvetica Neue"/>
              </a:rPr>
              <a:t>”</a:t>
            </a:r>
            <a:r>
              <a:rPr lang="zh-CN" altLang="en-US" sz="1600" i="0" u="none" strike="noStrike" dirty="0">
                <a:solidFill>
                  <a:srgbClr val="000000"/>
                </a:solidFill>
                <a:effectLst/>
                <a:latin typeface="Helvetica Neue"/>
              </a:rPr>
              <a:t>开始通知主线程，请求执行任务，该任务才会进入主线程执行。具体来说，异步运行机制如下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（</a:t>
            </a:r>
            <a:r>
              <a:rPr lang="en-US" altLang="zh-CN" sz="1400" i="0" u="none" strike="noStrike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）所有同步任务都在主线程上执行，形成一个执行栈（</a:t>
            </a:r>
            <a:r>
              <a:rPr lang="en-US" altLang="zh-CN" sz="1400" i="0" u="none" strike="noStrike" dirty="0">
                <a:solidFill>
                  <a:srgbClr val="000000"/>
                </a:solidFill>
                <a:effectLst/>
                <a:latin typeface="+mn-ea"/>
              </a:rPr>
              <a:t>execution context stack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（</a:t>
            </a:r>
            <a:r>
              <a:rPr lang="en-US" altLang="zh-CN" sz="1400" i="0" u="none" strike="noStrike" dirty="0">
                <a:solidFill>
                  <a:srgbClr val="000000"/>
                </a:solidFill>
                <a:effectLst/>
                <a:latin typeface="+mn-ea"/>
              </a:rPr>
              <a:t>2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）主线程之外，还存在一个</a:t>
            </a:r>
            <a:r>
              <a:rPr lang="en-US" altLang="zh-CN" sz="1400" i="0" u="none" strike="noStrike" dirty="0">
                <a:solidFill>
                  <a:srgbClr val="000000"/>
                </a:solidFill>
                <a:effectLst/>
                <a:latin typeface="+mn-ea"/>
              </a:rPr>
              <a:t>"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任务队列</a:t>
            </a:r>
            <a:r>
              <a:rPr lang="en-US" altLang="zh-CN" sz="1400" i="0" u="none" strike="noStrike" dirty="0">
                <a:solidFill>
                  <a:srgbClr val="000000"/>
                </a:solidFill>
                <a:effectLst/>
                <a:latin typeface="+mn-ea"/>
              </a:rPr>
              <a:t>"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（</a:t>
            </a:r>
            <a:r>
              <a:rPr lang="en-US" altLang="zh-CN" sz="1400" i="0" u="none" strike="noStrike" dirty="0">
                <a:solidFill>
                  <a:srgbClr val="000000"/>
                </a:solidFill>
                <a:effectLst/>
                <a:latin typeface="+mn-ea"/>
              </a:rPr>
              <a:t>task queue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）。只要异步任务有了运行结果，就在</a:t>
            </a:r>
            <a:r>
              <a:rPr lang="en-US" altLang="zh-CN" sz="1400" i="0" u="none" strike="noStrike" dirty="0">
                <a:solidFill>
                  <a:srgbClr val="000000"/>
                </a:solidFill>
                <a:effectLst/>
                <a:latin typeface="+mn-ea"/>
              </a:rPr>
              <a:t>"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任务队列</a:t>
            </a:r>
            <a:r>
              <a:rPr lang="en-US" altLang="zh-CN" sz="1400" i="0" u="none" strike="noStrike" dirty="0">
                <a:solidFill>
                  <a:srgbClr val="000000"/>
                </a:solidFill>
                <a:effectLst/>
                <a:latin typeface="+mn-ea"/>
              </a:rPr>
              <a:t>"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之中放置一个事件。</a:t>
            </a:r>
          </a:p>
          <a:p>
            <a:pPr>
              <a:lnSpc>
                <a:spcPct val="150000"/>
              </a:lnSpc>
            </a:pP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（</a:t>
            </a:r>
            <a:r>
              <a:rPr lang="en-US" altLang="zh-CN" sz="1400" i="0" u="none" strike="noStrike" dirty="0">
                <a:solidFill>
                  <a:srgbClr val="000000"/>
                </a:solidFill>
                <a:effectLst/>
                <a:latin typeface="+mn-ea"/>
              </a:rPr>
              <a:t>3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）一旦</a:t>
            </a:r>
            <a:r>
              <a:rPr lang="en-US" altLang="zh-CN" sz="1400" i="0" u="none" strike="noStrike" dirty="0">
                <a:solidFill>
                  <a:srgbClr val="000000"/>
                </a:solidFill>
                <a:effectLst/>
                <a:latin typeface="+mn-ea"/>
              </a:rPr>
              <a:t>"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执行栈</a:t>
            </a:r>
            <a:r>
              <a:rPr lang="en-US" altLang="zh-CN" sz="1400" i="0" u="none" strike="noStrike" dirty="0">
                <a:solidFill>
                  <a:srgbClr val="000000"/>
                </a:solidFill>
                <a:effectLst/>
                <a:latin typeface="+mn-ea"/>
              </a:rPr>
              <a:t>"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中的所有同步任务执行完毕，系统就会读取</a:t>
            </a:r>
            <a:r>
              <a:rPr lang="en-US" altLang="zh-CN" sz="1400" i="0" u="none" strike="noStrike" dirty="0">
                <a:solidFill>
                  <a:srgbClr val="000000"/>
                </a:solidFill>
                <a:effectLst/>
                <a:latin typeface="+mn-ea"/>
              </a:rPr>
              <a:t>"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任务队列</a:t>
            </a:r>
            <a:r>
              <a:rPr lang="en-US" altLang="zh-CN" sz="1400" i="0" u="none" strike="noStrike" dirty="0">
                <a:solidFill>
                  <a:srgbClr val="000000"/>
                </a:solidFill>
                <a:effectLst/>
                <a:latin typeface="+mn-ea"/>
              </a:rPr>
              <a:t>"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，看看里面有哪些事件。那些对应的异步任务，于是结束等待状态，进入执行栈，开始执行。</a:t>
            </a:r>
          </a:p>
          <a:p>
            <a:pPr>
              <a:lnSpc>
                <a:spcPct val="150000"/>
              </a:lnSpc>
            </a:pP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（</a:t>
            </a:r>
            <a:r>
              <a:rPr lang="en-US" altLang="zh-CN" sz="1400" i="0" u="none" strike="noStrike" dirty="0">
                <a:solidFill>
                  <a:srgbClr val="000000"/>
                </a:solidFill>
                <a:effectLst/>
                <a:latin typeface="+mn-ea"/>
              </a:rPr>
              <a:t>4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+mn-ea"/>
              </a:rPr>
              <a:t>）主线程不断重复上面的第三步。</a:t>
            </a:r>
            <a:endParaRPr lang="en-US" altLang="zh-CN" sz="1400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8068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4782B-357D-4F23-9602-2E30F5A0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94F98-64EB-44A4-9B10-9C2C4C829FD0}"/>
              </a:ext>
            </a:extLst>
          </p:cNvPr>
          <p:cNvSpPr txBox="1"/>
          <p:nvPr/>
        </p:nvSpPr>
        <p:spPr>
          <a:xfrm>
            <a:off x="171853" y="186770"/>
            <a:ext cx="10792152" cy="2666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i="0" u="none" strike="noStrike" dirty="0">
                <a:solidFill>
                  <a:srgbClr val="000000"/>
                </a:solidFill>
                <a:effectLst/>
                <a:latin typeface="+mn-ea"/>
              </a:rPr>
              <a:t>JS</a:t>
            </a:r>
            <a:r>
              <a:rPr lang="zh-CN" altLang="en-US" sz="1800" i="0" u="none" strike="noStrike" dirty="0">
                <a:solidFill>
                  <a:srgbClr val="000000"/>
                </a:solidFill>
                <a:effectLst/>
                <a:latin typeface="+mn-ea"/>
              </a:rPr>
              <a:t>中的异步操作：</a:t>
            </a:r>
          </a:p>
          <a:p>
            <a:pPr>
              <a:lnSpc>
                <a:spcPct val="150000"/>
              </a:lnSpc>
            </a:pPr>
            <a:r>
              <a:rPr lang="en-US" altLang="zh-CN" sz="1600" i="0" u="none" strike="noStrike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zh-CN" altLang="en-US" sz="1600" i="0" u="none" strike="noStrike" dirty="0">
                <a:solidFill>
                  <a:srgbClr val="000000"/>
                </a:solidFill>
                <a:effectLst/>
                <a:latin typeface="+mn-ea"/>
              </a:rPr>
              <a:t>、定时器都是异步操作</a:t>
            </a:r>
          </a:p>
          <a:p>
            <a:pPr>
              <a:lnSpc>
                <a:spcPct val="150000"/>
              </a:lnSpc>
            </a:pPr>
            <a:r>
              <a:rPr lang="en-US" altLang="zh-CN" sz="1600" i="0" u="none" strike="noStrike" dirty="0">
                <a:solidFill>
                  <a:srgbClr val="000000"/>
                </a:solidFill>
                <a:effectLst/>
                <a:latin typeface="+mn-ea"/>
              </a:rPr>
              <a:t>2</a:t>
            </a:r>
            <a:r>
              <a:rPr lang="zh-CN" altLang="en-US" sz="1600" i="0" u="none" strike="noStrike" dirty="0">
                <a:solidFill>
                  <a:srgbClr val="000000"/>
                </a:solidFill>
                <a:effectLst/>
                <a:latin typeface="+mn-ea"/>
              </a:rPr>
              <a:t>、事件绑定都是异步操作</a:t>
            </a:r>
          </a:p>
          <a:p>
            <a:pPr>
              <a:lnSpc>
                <a:spcPct val="150000"/>
              </a:lnSpc>
            </a:pPr>
            <a:r>
              <a:rPr lang="en-US" altLang="zh-CN" sz="1600" i="0" u="none" strike="noStrike" dirty="0">
                <a:solidFill>
                  <a:srgbClr val="000000"/>
                </a:solidFill>
                <a:effectLst/>
                <a:latin typeface="+mn-ea"/>
              </a:rPr>
              <a:t>3</a:t>
            </a:r>
            <a:r>
              <a:rPr lang="zh-CN" altLang="en-US" sz="1600" i="0" u="none" strike="noStrike" dirty="0">
                <a:solidFill>
                  <a:srgbClr val="000000"/>
                </a:solidFill>
                <a:effectLst/>
                <a:latin typeface="+mn-ea"/>
              </a:rPr>
              <a:t>、</a:t>
            </a:r>
            <a:r>
              <a:rPr lang="en-US" altLang="zh-CN" sz="1600" i="0" u="none" strike="noStrike" dirty="0">
                <a:solidFill>
                  <a:srgbClr val="000000"/>
                </a:solidFill>
                <a:effectLst/>
                <a:latin typeface="+mn-ea"/>
              </a:rPr>
              <a:t>AJAX</a:t>
            </a:r>
            <a:r>
              <a:rPr lang="zh-CN" altLang="en-US" sz="1600" i="0" u="none" strike="noStrike" dirty="0">
                <a:solidFill>
                  <a:srgbClr val="000000"/>
                </a:solidFill>
                <a:effectLst/>
                <a:latin typeface="+mn-ea"/>
              </a:rPr>
              <a:t>中一般我们都采取异步操作（也可以同步）</a:t>
            </a:r>
          </a:p>
          <a:p>
            <a:pPr>
              <a:lnSpc>
                <a:spcPct val="150000"/>
              </a:lnSpc>
            </a:pPr>
            <a:r>
              <a:rPr lang="en-US" altLang="zh-CN" sz="1600" i="0" u="none" strike="noStrike" dirty="0">
                <a:solidFill>
                  <a:srgbClr val="000000"/>
                </a:solidFill>
                <a:effectLst/>
                <a:latin typeface="+mn-ea"/>
              </a:rPr>
              <a:t>4</a:t>
            </a:r>
            <a:r>
              <a:rPr lang="zh-CN" altLang="en-US" sz="1600" i="0" u="none" strike="noStrike" dirty="0">
                <a:solidFill>
                  <a:srgbClr val="000000"/>
                </a:solidFill>
                <a:effectLst/>
                <a:latin typeface="+mn-ea"/>
              </a:rPr>
              <a:t>、回调函数可以理解为异步（不是严谨的异步操作）</a:t>
            </a:r>
          </a:p>
          <a:p>
            <a:pPr>
              <a:lnSpc>
                <a:spcPct val="150000"/>
              </a:lnSpc>
            </a:pPr>
            <a:r>
              <a:rPr lang="en-US" altLang="zh-CN" sz="1600" i="0" u="none" strike="noStrike" dirty="0">
                <a:solidFill>
                  <a:srgbClr val="000000"/>
                </a:solidFill>
                <a:effectLst/>
                <a:latin typeface="+mn-ea"/>
              </a:rPr>
              <a:t>5</a:t>
            </a:r>
            <a:r>
              <a:rPr lang="zh-CN" altLang="en-US" sz="1600" i="0" u="none" strike="noStrike" dirty="0">
                <a:solidFill>
                  <a:srgbClr val="000000"/>
                </a:solidFill>
                <a:effectLst/>
                <a:latin typeface="+mn-ea"/>
              </a:rPr>
              <a:t>、剩下的都是同步处理</a:t>
            </a:r>
            <a:endParaRPr lang="en-US" altLang="zh-CN" sz="1600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342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0" dirty="0"/>
              <a:t>VUE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前端菜鸟的总结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23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1398D-9F69-4B9D-AE16-DC789C9B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DE81992-F07B-4B37-9807-29888B5A2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52392"/>
              </p:ext>
            </p:extLst>
          </p:nvPr>
        </p:nvGraphicFramePr>
        <p:xfrm>
          <a:off x="4325815" y="756137"/>
          <a:ext cx="7543800" cy="5209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827">
                  <a:extLst>
                    <a:ext uri="{9D8B030D-6E8A-4147-A177-3AD203B41FA5}">
                      <a16:colId xmlns:a16="http://schemas.microsoft.com/office/drawing/2014/main" val="583226332"/>
                    </a:ext>
                  </a:extLst>
                </a:gridCol>
                <a:gridCol w="6430973">
                  <a:extLst>
                    <a:ext uri="{9D8B030D-6E8A-4147-A177-3AD203B41FA5}">
                      <a16:colId xmlns:a16="http://schemas.microsoft.com/office/drawing/2014/main" val="2977878317"/>
                    </a:ext>
                  </a:extLst>
                </a:gridCol>
              </a:tblGrid>
              <a:tr h="512110">
                <a:tc>
                  <a:txBody>
                    <a:bodyPr/>
                    <a:lstStyle/>
                    <a:p>
                      <a:r>
                        <a:rPr lang="en-US" altLang="zh-CN" sz="1100" b="1" i="0" dirty="0" err="1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beforeCreate</a:t>
                      </a:r>
                      <a:r>
                        <a:rPr lang="zh-CN" altLang="en-US" sz="11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：</a:t>
                      </a:r>
                      <a:endParaRPr lang="zh-CN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数据还没有监听，没有绑定到</a:t>
                      </a:r>
                      <a:r>
                        <a:rPr lang="en-US" altLang="zh-CN" sz="1200" b="0" i="0" dirty="0" err="1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vue</a:t>
                      </a:r>
                      <a:r>
                        <a:rPr lang="zh-CN" altLang="en-US" sz="12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对象实例，同时也没有挂载对象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50024"/>
                  </a:ext>
                </a:extLst>
              </a:tr>
              <a:tr h="394286">
                <a:tc>
                  <a:txBody>
                    <a:bodyPr/>
                    <a:lstStyle/>
                    <a:p>
                      <a:r>
                        <a:rPr lang="en-US" altLang="zh-CN" sz="1100" b="1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created</a:t>
                      </a:r>
                      <a:r>
                        <a:rPr lang="zh-CN" altLang="en-US" sz="1100" b="0" i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 ：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数据已经绑定到了对象实例，但是还没有挂载对象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642895"/>
                  </a:ext>
                </a:extLst>
              </a:tr>
              <a:tr h="933911">
                <a:tc>
                  <a:txBody>
                    <a:bodyPr/>
                    <a:lstStyle/>
                    <a:p>
                      <a:r>
                        <a:rPr lang="en-US" altLang="zh-CN" sz="1100" b="1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beforeMount</a:t>
                      </a:r>
                      <a:r>
                        <a:rPr lang="zh-CN" altLang="en-US" sz="11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：</a:t>
                      </a:r>
                      <a:endParaRPr lang="zh-CN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模板已经编译好了，根据数据和模板已经生成了对应的元素对象，将数据对象关联到了对象的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$el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属性，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$el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属性是一个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HTMLElement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对象，也就是这个阶段，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vue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实例通过原生的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createElement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等方法来创建这个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片段，准备注入到我们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vue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实例指明的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属性所对应的挂载点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002300"/>
                  </a:ext>
                </a:extLst>
              </a:tr>
              <a:tr h="722978">
                <a:tc>
                  <a:txBody>
                    <a:bodyPr/>
                    <a:lstStyle/>
                    <a:p>
                      <a:r>
                        <a:rPr lang="en-US" altLang="zh-CN" sz="1100" b="1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mounted</a:t>
                      </a:r>
                      <a:r>
                        <a:rPr lang="zh-CN" altLang="en-US" sz="1100" b="0" i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 ：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$el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的内容挂载到了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，相当于我们在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jquery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执行了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$(el).html($el),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生成页面上真正的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，上面我们就会发现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的元素和我们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$el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的元素是一致的。在此之后，我们能够用方法来获取到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元素下的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对象，并进行各种操作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15743"/>
                  </a:ext>
                </a:extLst>
              </a:tr>
              <a:tr h="722978">
                <a:tc>
                  <a:txBody>
                    <a:bodyPr/>
                    <a:lstStyle/>
                    <a:p>
                      <a:r>
                        <a:rPr lang="en-US" altLang="zh-CN" sz="1100" b="1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beforeUpdate</a:t>
                      </a:r>
                      <a:r>
                        <a:rPr lang="zh-CN" altLang="en-US" sz="11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：</a:t>
                      </a:r>
                      <a:endParaRPr lang="zh-CN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当我们的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data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发生改变时，会调用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beforeUpdate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updated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方法</a:t>
                      </a:r>
                      <a:endParaRPr lang="en-US" altLang="zh-CN" sz="12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数据更新到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之前，我们可以看到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$el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对象已经修改，但是我们页面上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的数据还没有发生改变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489536"/>
                  </a:ext>
                </a:extLst>
              </a:tr>
              <a:tr h="615869">
                <a:tc>
                  <a:txBody>
                    <a:bodyPr/>
                    <a:lstStyle/>
                    <a:p>
                      <a:r>
                        <a:rPr lang="en-US" altLang="zh-CN" sz="1100" b="1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updated</a:t>
                      </a:r>
                      <a:r>
                        <a:rPr lang="zh-CN" altLang="en-US" sz="11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：</a:t>
                      </a:r>
                      <a:endParaRPr lang="zh-CN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结构会通过虚拟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的原则，找到需要更新页面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结构的最小路径，将改变更新到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上面，完成更新实例的销毁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753705"/>
                  </a:ext>
                </a:extLst>
              </a:tr>
              <a:tr h="653737">
                <a:tc>
                  <a:txBody>
                    <a:bodyPr/>
                    <a:lstStyle/>
                    <a:p>
                      <a:r>
                        <a:rPr lang="en-US" altLang="zh-CN" sz="1100" b="1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beforeDestroy</a:t>
                      </a:r>
                      <a:r>
                        <a:rPr lang="zh-CN" altLang="en-US" sz="11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：</a:t>
                      </a:r>
                      <a:endParaRPr lang="zh-CN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实例的销毁，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vue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实例还是存在的，只是解绑了事件的监听还有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watcher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对象数据与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的绑定，即数据驱动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469072"/>
                  </a:ext>
                </a:extLst>
              </a:tr>
              <a:tr h="653737">
                <a:tc>
                  <a:txBody>
                    <a:bodyPr/>
                    <a:lstStyle/>
                    <a:p>
                      <a:r>
                        <a:rPr lang="en-US" altLang="zh-CN" sz="1100" b="1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destroed</a:t>
                      </a:r>
                      <a:r>
                        <a:rPr lang="zh-CN" altLang="en-US" sz="11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：</a:t>
                      </a:r>
                      <a:endParaRPr lang="zh-CN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实例的销毁，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vue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实例还是存在的，只是解绑了事件的监听还有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watcher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对象数据与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的绑定，即数据驱动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353561"/>
                  </a:ext>
                </a:extLst>
              </a:tr>
            </a:tbl>
          </a:graphicData>
        </a:graphic>
      </p:graphicFrame>
      <p:pic>
        <p:nvPicPr>
          <p:cNvPr id="3" name="图片 2" descr="地图的截图&#10;&#10;描述已自动生成">
            <a:extLst>
              <a:ext uri="{FF2B5EF4-FFF2-40B4-BE49-F238E27FC236}">
                <a16:creationId xmlns:a16="http://schemas.microsoft.com/office/drawing/2014/main" id="{396EDF65-AB2D-4F97-9889-F7E6BE4F6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7" y="262871"/>
            <a:ext cx="3088979" cy="58311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B9646A6-C0CB-49C6-BC71-9985AF843B36}"/>
              </a:ext>
            </a:extLst>
          </p:cNvPr>
          <p:cNvSpPr txBox="1"/>
          <p:nvPr/>
        </p:nvSpPr>
        <p:spPr>
          <a:xfrm>
            <a:off x="164860" y="6135928"/>
            <a:ext cx="8099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Vue</a:t>
            </a:r>
            <a:r>
              <a:rPr lang="zh-CN" altLang="en-US" sz="1200" dirty="0"/>
              <a:t>的官网地址：</a:t>
            </a:r>
            <a:r>
              <a:rPr lang="en-US" altLang="zh-CN" sz="1200" dirty="0">
                <a:hlinkClick r:id="rId3"/>
              </a:rPr>
              <a:t>https://cn.vuejs.org/v2/guide/instance.html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27344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358178-520F-49B8-A27C-B98E84DC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31DB84-8996-4DB1-B3CB-9BF55C295883}"/>
              </a:ext>
            </a:extLst>
          </p:cNvPr>
          <p:cNvSpPr txBox="1"/>
          <p:nvPr/>
        </p:nvSpPr>
        <p:spPr>
          <a:xfrm>
            <a:off x="126023" y="46037"/>
            <a:ext cx="1171135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Vue</a:t>
            </a:r>
            <a:r>
              <a:rPr lang="zh-CN" altLang="en-US" dirty="0">
                <a:latin typeface="+mj-ea"/>
                <a:ea typeface="+mj-ea"/>
              </a:rPr>
              <a:t>的组件传值：</a:t>
            </a:r>
            <a:r>
              <a:rPr lang="en-US" altLang="zh-CN" dirty="0">
                <a:latin typeface="+mj-ea"/>
                <a:ea typeface="+mj-ea"/>
              </a:rPr>
              <a:t>	</a:t>
            </a:r>
            <a:endParaRPr lang="zh-CN" altLang="en-US" sz="1600" i="0" dirty="0">
              <a:effectLst/>
              <a:latin typeface="+mn-ea"/>
            </a:endParaRPr>
          </a:p>
          <a:p>
            <a:r>
              <a:rPr lang="en-US" altLang="zh-CN" dirty="0">
                <a:latin typeface="+mj-ea"/>
                <a:ea typeface="+mj-ea"/>
              </a:rPr>
              <a:t>	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pPr lvl="1"/>
            <a:endParaRPr lang="en-US" altLang="zh-CN" sz="1400" b="1" i="0" dirty="0">
              <a:solidFill>
                <a:srgbClr val="403226"/>
              </a:solidFill>
              <a:effectLst/>
              <a:latin typeface="PingFang SC"/>
            </a:endParaRPr>
          </a:p>
          <a:p>
            <a:pPr lvl="1"/>
            <a:endParaRPr lang="en-US" altLang="zh-CN" sz="1400" b="1" i="0" dirty="0">
              <a:solidFill>
                <a:srgbClr val="403226"/>
              </a:solidFill>
              <a:effectLst/>
              <a:latin typeface="PingFang SC"/>
            </a:endParaRPr>
          </a:p>
          <a:p>
            <a:pPr lvl="1"/>
            <a:r>
              <a:rPr lang="zh-CN" altLang="en-US" sz="1400" b="1" i="0" dirty="0">
                <a:solidFill>
                  <a:srgbClr val="403226"/>
                </a:solidFill>
                <a:effectLst/>
                <a:latin typeface="PingFang SC"/>
              </a:rPr>
              <a:t>主要分为两类：</a:t>
            </a:r>
            <a:endParaRPr lang="en-US" altLang="zh-CN" sz="1400" b="1" i="0" dirty="0">
              <a:solidFill>
                <a:srgbClr val="403226"/>
              </a:solidFill>
              <a:effectLst/>
              <a:latin typeface="PingFang SC"/>
            </a:endParaRPr>
          </a:p>
          <a:p>
            <a:pPr lvl="1"/>
            <a:r>
              <a:rPr lang="en-US" altLang="zh-CN" sz="1400" b="1" dirty="0">
                <a:solidFill>
                  <a:srgbClr val="403226"/>
                </a:solidFill>
                <a:latin typeface="PingFang SC"/>
              </a:rPr>
              <a:t>              </a:t>
            </a:r>
            <a:r>
              <a:rPr lang="en-US" altLang="zh-CN" sz="1400" b="0" i="0" dirty="0">
                <a:solidFill>
                  <a:srgbClr val="403226"/>
                </a:solidFill>
                <a:effectLst/>
                <a:latin typeface="PingFang SC"/>
              </a:rPr>
              <a:t>1.</a:t>
            </a:r>
            <a:r>
              <a:rPr lang="zh-CN" altLang="en-US" sz="1400" b="0" i="0" dirty="0">
                <a:solidFill>
                  <a:srgbClr val="403226"/>
                </a:solidFill>
                <a:effectLst/>
                <a:latin typeface="PingFang SC"/>
              </a:rPr>
              <a:t>父子组件间的传值</a:t>
            </a:r>
          </a:p>
          <a:p>
            <a:pPr lvl="1"/>
            <a:r>
              <a:rPr lang="zh-CN" altLang="en-US" sz="1400" b="0" i="0" dirty="0">
                <a:solidFill>
                  <a:srgbClr val="403226"/>
                </a:solidFill>
                <a:effectLst/>
                <a:latin typeface="PingFang SC"/>
              </a:rPr>
              <a:t>　　     </a:t>
            </a:r>
            <a:r>
              <a:rPr lang="en-US" altLang="zh-CN" sz="1400" b="0" i="0" dirty="0">
                <a:solidFill>
                  <a:srgbClr val="403226"/>
                </a:solidFill>
                <a:effectLst/>
                <a:latin typeface="PingFang SC"/>
              </a:rPr>
              <a:t>2.</a:t>
            </a:r>
            <a:r>
              <a:rPr lang="zh-CN" altLang="en-US" sz="1400" b="0" i="0" dirty="0">
                <a:solidFill>
                  <a:srgbClr val="403226"/>
                </a:solidFill>
                <a:effectLst/>
                <a:latin typeface="PingFang SC"/>
              </a:rPr>
              <a:t>非父子组件间的传值</a:t>
            </a:r>
            <a:endParaRPr lang="en-US" altLang="zh-CN" sz="1400" b="0" i="0" dirty="0">
              <a:solidFill>
                <a:srgbClr val="403226"/>
              </a:solidFill>
              <a:effectLst/>
              <a:latin typeface="PingFang SC"/>
            </a:endParaRPr>
          </a:p>
          <a:p>
            <a:pPr lvl="1"/>
            <a:r>
              <a:rPr lang="zh-CN" altLang="en-US" sz="1400" b="1" i="0" dirty="0">
                <a:solidFill>
                  <a:srgbClr val="403226"/>
                </a:solidFill>
                <a:effectLst/>
                <a:latin typeface="PingFang SC"/>
              </a:rPr>
              <a:t>父组件向子组件传值</a:t>
            </a:r>
            <a:r>
              <a:rPr lang="en-US" altLang="zh-CN" sz="1400" dirty="0">
                <a:solidFill>
                  <a:srgbClr val="403226"/>
                </a:solidFill>
                <a:latin typeface="PingFang SC"/>
              </a:rPr>
              <a:t>: </a:t>
            </a:r>
            <a:r>
              <a:rPr lang="zh-CN" altLang="en-US" sz="1400" dirty="0">
                <a:solidFill>
                  <a:srgbClr val="403226"/>
                </a:solidFill>
                <a:latin typeface="PingFang SC"/>
              </a:rPr>
              <a:t>冒号属性名的方式传递；事件就是</a:t>
            </a:r>
            <a:r>
              <a:rPr lang="en-US" altLang="zh-CN" sz="1400" dirty="0">
                <a:solidFill>
                  <a:srgbClr val="403226"/>
                </a:solidFill>
                <a:latin typeface="PingFang SC"/>
              </a:rPr>
              <a:t>@</a:t>
            </a:r>
            <a:r>
              <a:rPr lang="zh-CN" altLang="en-US" sz="1400" dirty="0">
                <a:solidFill>
                  <a:srgbClr val="403226"/>
                </a:solidFill>
                <a:latin typeface="PingFang SC"/>
              </a:rPr>
              <a:t>符号 ；子组件用</a:t>
            </a:r>
            <a:r>
              <a:rPr lang="en-US" altLang="zh-CN" sz="1400" dirty="0">
                <a:solidFill>
                  <a:srgbClr val="403226"/>
                </a:solidFill>
                <a:latin typeface="PingFang SC"/>
              </a:rPr>
              <a:t>props</a:t>
            </a:r>
            <a:r>
              <a:rPr lang="zh-CN" altLang="en-US" sz="1400" dirty="0">
                <a:solidFill>
                  <a:srgbClr val="403226"/>
                </a:solidFill>
                <a:latin typeface="PingFang SC"/>
              </a:rPr>
              <a:t>来接收 </a:t>
            </a:r>
            <a:endParaRPr lang="en-US" altLang="zh-CN" sz="1400" dirty="0">
              <a:solidFill>
                <a:srgbClr val="403226"/>
              </a:solidFill>
              <a:latin typeface="PingFang SC"/>
            </a:endParaRPr>
          </a:p>
          <a:p>
            <a:pPr lvl="1"/>
            <a:r>
              <a:rPr lang="en-US" altLang="zh-CN" sz="1400" b="0" i="0" dirty="0">
                <a:solidFill>
                  <a:srgbClr val="FF0000"/>
                </a:solidFill>
                <a:effectLst/>
                <a:latin typeface="Source Code Pro"/>
              </a:rPr>
              <a:t>props: { content: { type: Array, default: [] }, } </a:t>
            </a:r>
            <a:r>
              <a:rPr lang="zh-CN" altLang="en-US" sz="1400" dirty="0">
                <a:solidFill>
                  <a:srgbClr val="FF0000"/>
                </a:solidFill>
                <a:latin typeface="Source Code Pro"/>
              </a:rPr>
              <a:t>报错</a:t>
            </a:r>
            <a:endParaRPr lang="en-US" altLang="zh-CN" sz="1400" dirty="0">
              <a:solidFill>
                <a:srgbClr val="FF0000"/>
              </a:solidFill>
              <a:latin typeface="PingFang SC"/>
            </a:endParaRPr>
          </a:p>
          <a:p>
            <a:pPr lvl="1"/>
            <a:r>
              <a:rPr lang="en-US" altLang="zh-CN" sz="1400" b="0" i="0" dirty="0">
                <a:solidFill>
                  <a:srgbClr val="FF0000"/>
                </a:solidFill>
                <a:effectLst/>
                <a:latin typeface="Source Code Pro"/>
              </a:rPr>
              <a:t>props: { content: { type: Array, </a:t>
            </a:r>
            <a:r>
              <a:rPr lang="en-US" altLang="zh-CN" sz="1400" b="0" i="1" dirty="0">
                <a:solidFill>
                  <a:srgbClr val="FF0000"/>
                </a:solidFill>
                <a:effectLst/>
                <a:latin typeface="Source Code Pro"/>
              </a:rPr>
              <a:t>default: function () { return [] }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Source Code Pro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Source Code Pro"/>
              </a:rPr>
              <a:t>//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Source Code Pro"/>
              </a:rPr>
              <a:t>default: () =&gt; [] }, }</a:t>
            </a:r>
            <a:r>
              <a:rPr lang="zh-CN" altLang="en-US" sz="1400" dirty="0">
                <a:solidFill>
                  <a:srgbClr val="FF0000"/>
                </a:solidFill>
                <a:latin typeface="Source Code Pro"/>
              </a:rPr>
              <a:t>正确</a:t>
            </a:r>
            <a:endParaRPr lang="en-US" altLang="zh-CN" sz="1400" dirty="0">
              <a:solidFill>
                <a:srgbClr val="FF0000"/>
              </a:solidFill>
              <a:latin typeface="PingFang SC"/>
            </a:endParaRPr>
          </a:p>
          <a:p>
            <a:pPr lvl="1"/>
            <a:r>
              <a:rPr lang="zh-CN" altLang="en-US" sz="1400" b="1" i="0" dirty="0">
                <a:solidFill>
                  <a:srgbClr val="403226"/>
                </a:solidFill>
                <a:effectLst/>
                <a:latin typeface="PingFang SC"/>
              </a:rPr>
              <a:t>子组件向父组件传值</a:t>
            </a:r>
            <a:r>
              <a:rPr lang="en-US" altLang="zh-CN" sz="1400" dirty="0">
                <a:solidFill>
                  <a:srgbClr val="403226"/>
                </a:solidFill>
                <a:latin typeface="PingFang SC"/>
              </a:rPr>
              <a:t>: $emit</a:t>
            </a:r>
            <a:r>
              <a:rPr lang="zh-CN" altLang="en-US" sz="1400" dirty="0">
                <a:solidFill>
                  <a:srgbClr val="403226"/>
                </a:solidFill>
                <a:latin typeface="PingFang SC"/>
              </a:rPr>
              <a:t>（</a:t>
            </a:r>
            <a:r>
              <a:rPr lang="en-US" altLang="zh-CN" sz="1400" dirty="0">
                <a:solidFill>
                  <a:srgbClr val="403226"/>
                </a:solidFill>
                <a:latin typeface="PingFang SC"/>
              </a:rPr>
              <a:t>’’</a:t>
            </a:r>
            <a:r>
              <a:rPr lang="zh-CN" altLang="en-US" sz="1400" dirty="0">
                <a:solidFill>
                  <a:srgbClr val="403226"/>
                </a:solidFill>
                <a:latin typeface="PingFang SC"/>
              </a:rPr>
              <a:t>父级方法名</a:t>
            </a:r>
            <a:r>
              <a:rPr lang="en-US" altLang="zh-CN" sz="1400" dirty="0">
                <a:solidFill>
                  <a:srgbClr val="403226"/>
                </a:solidFill>
                <a:latin typeface="PingFang SC"/>
              </a:rPr>
              <a:t>,’</a:t>
            </a:r>
            <a:r>
              <a:rPr lang="zh-CN" altLang="en-US" sz="1400" dirty="0">
                <a:solidFill>
                  <a:srgbClr val="403226"/>
                </a:solidFill>
                <a:latin typeface="PingFang SC"/>
              </a:rPr>
              <a:t>传递参数</a:t>
            </a:r>
            <a:r>
              <a:rPr lang="en-US" altLang="zh-CN" sz="1400" dirty="0">
                <a:solidFill>
                  <a:srgbClr val="403226"/>
                </a:solidFill>
                <a:latin typeface="PingFang SC"/>
              </a:rPr>
              <a:t>’</a:t>
            </a:r>
            <a:r>
              <a:rPr lang="zh-CN" altLang="en-US" sz="1400" dirty="0">
                <a:solidFill>
                  <a:srgbClr val="403226"/>
                </a:solidFill>
                <a:latin typeface="PingFang SC"/>
              </a:rPr>
              <a:t>）</a:t>
            </a:r>
            <a:endParaRPr lang="en-US" altLang="zh-CN" sz="1400" dirty="0">
              <a:solidFill>
                <a:srgbClr val="403226"/>
              </a:solidFill>
              <a:latin typeface="PingFang SC"/>
            </a:endParaRPr>
          </a:p>
          <a:p>
            <a:pPr lvl="1"/>
            <a:r>
              <a:rPr lang="zh-CN" altLang="en-US" sz="1400" b="1" dirty="0">
                <a:solidFill>
                  <a:srgbClr val="403226"/>
                </a:solidFill>
                <a:latin typeface="PingFang SC"/>
              </a:rPr>
              <a:t>非父子组件间的传值</a:t>
            </a:r>
            <a:r>
              <a:rPr lang="en-US" altLang="zh-CN" sz="1400" b="1" dirty="0">
                <a:solidFill>
                  <a:srgbClr val="403226"/>
                </a:solidFill>
                <a:latin typeface="PingFang SC"/>
              </a:rPr>
              <a:t>: </a:t>
            </a:r>
          </a:p>
          <a:p>
            <a:pPr lvl="1"/>
            <a:r>
              <a:rPr lang="en-US" altLang="zh-CN" sz="1600" dirty="0">
                <a:latin typeface="+mn-ea"/>
              </a:rPr>
              <a:t>	1</a:t>
            </a:r>
            <a:r>
              <a:rPr lang="zh-CN" altLang="en-US" sz="1600" dirty="0">
                <a:latin typeface="+mn-ea"/>
              </a:rPr>
              <a:t>，</a:t>
            </a:r>
            <a:r>
              <a:rPr lang="zh-CN" altLang="en-US" sz="1600" i="0" dirty="0">
                <a:effectLst/>
                <a:latin typeface="+mn-ea"/>
              </a:rPr>
              <a:t>消息发布与订阅</a:t>
            </a:r>
            <a:endParaRPr lang="en-US" altLang="zh-CN" sz="1600" i="0" dirty="0">
              <a:effectLst/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	 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+mn-ea"/>
              </a:rPr>
              <a:t>import </a:t>
            </a:r>
            <a:r>
              <a:rPr lang="en-US" altLang="zh-CN" sz="1400" b="1" i="0" dirty="0" err="1">
                <a:solidFill>
                  <a:srgbClr val="000000"/>
                </a:solidFill>
                <a:effectLst/>
                <a:latin typeface="+mn-ea"/>
              </a:rPr>
              <a:t>pubsub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+mn-ea"/>
              </a:rPr>
              <a:t> from '</a:t>
            </a:r>
            <a:r>
              <a:rPr lang="en-US" altLang="zh-CN" sz="1400" b="1" i="0" dirty="0" err="1">
                <a:solidFill>
                  <a:srgbClr val="000000"/>
                </a:solidFill>
                <a:effectLst/>
                <a:latin typeface="+mn-ea"/>
              </a:rPr>
              <a:t>pubsub-js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+mn-ea"/>
              </a:rPr>
              <a:t>’</a:t>
            </a:r>
          </a:p>
          <a:p>
            <a:pPr lvl="1"/>
            <a:r>
              <a:rPr lang="en-US" altLang="zh-CN" sz="1400" b="1" i="0" dirty="0">
                <a:solidFill>
                  <a:srgbClr val="000000"/>
                </a:solidFill>
                <a:effectLst/>
                <a:latin typeface="+mn-ea"/>
              </a:rPr>
              <a:t>      </a:t>
            </a:r>
            <a:r>
              <a:rPr lang="en-US" altLang="zh-CN" sz="1400" b="1" i="0" dirty="0" err="1">
                <a:solidFill>
                  <a:srgbClr val="000000"/>
                </a:solidFill>
                <a:effectLst/>
                <a:latin typeface="+mn-ea"/>
              </a:rPr>
              <a:t>pubsub.publishSync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en-US" altLang="zh-CN" sz="1400" b="1" i="0" dirty="0" err="1">
                <a:solidFill>
                  <a:srgbClr val="000000"/>
                </a:solidFill>
                <a:effectLst/>
                <a:latin typeface="+mn-ea"/>
              </a:rPr>
              <a:t>sendMsg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+mn-ea"/>
              </a:rPr>
              <a:t>","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latin typeface="+mn-ea"/>
              </a:rPr>
              <a:t>这是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+mn-ea"/>
              </a:rPr>
              <a:t>A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latin typeface="+mn-ea"/>
              </a:rPr>
              <a:t>组件发布的消息！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+mn-ea"/>
              </a:rPr>
              <a:t>");</a:t>
            </a:r>
            <a:endParaRPr lang="zh-CN" altLang="en-US" sz="1400" b="1" i="0" dirty="0">
              <a:effectLst/>
              <a:latin typeface="+mn-ea"/>
            </a:endParaRPr>
          </a:p>
          <a:p>
            <a:pPr lvl="1"/>
            <a:r>
              <a:rPr lang="en-US" altLang="zh-CN" sz="1400" b="1" dirty="0">
                <a:solidFill>
                  <a:srgbClr val="403226"/>
                </a:solidFill>
                <a:latin typeface="+mn-ea"/>
              </a:rPr>
              <a:t> 	 </a:t>
            </a:r>
            <a:r>
              <a:rPr lang="en-US" altLang="zh-CN" sz="1400" b="1" i="0" dirty="0" err="1">
                <a:solidFill>
                  <a:srgbClr val="000000"/>
                </a:solidFill>
                <a:effectLst/>
                <a:latin typeface="+mn-ea"/>
              </a:rPr>
              <a:t>pubsub.subscribe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en-US" altLang="zh-CN" sz="1400" b="1" i="0" dirty="0" err="1">
                <a:solidFill>
                  <a:srgbClr val="000000"/>
                </a:solidFill>
                <a:effectLst/>
                <a:latin typeface="+mn-ea"/>
              </a:rPr>
              <a:t>sendMsg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+mn-ea"/>
              </a:rPr>
              <a:t>",(</a:t>
            </a:r>
            <a:r>
              <a:rPr lang="en-US" altLang="zh-CN" sz="1400" b="1" i="0" dirty="0" err="1">
                <a:solidFill>
                  <a:srgbClr val="000000"/>
                </a:solidFill>
                <a:effectLst/>
                <a:latin typeface="+mn-ea"/>
              </a:rPr>
              <a:t>e,msg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+mn-ea"/>
              </a:rPr>
              <a:t>)=&gt;{ console.log(</a:t>
            </a:r>
            <a:r>
              <a:rPr lang="en-US" altLang="zh-CN" sz="1400" b="1" i="0" dirty="0" err="1">
                <a:solidFill>
                  <a:srgbClr val="000000"/>
                </a:solidFill>
                <a:effectLst/>
                <a:latin typeface="+mn-ea"/>
              </a:rPr>
              <a:t>e,msg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+mn-ea"/>
              </a:rPr>
              <a:t>);//</a:t>
            </a:r>
            <a:r>
              <a:rPr lang="en-US" altLang="zh-CN" sz="1400" b="1" i="0" dirty="0" err="1">
                <a:solidFill>
                  <a:srgbClr val="000000"/>
                </a:solidFill>
                <a:effectLst/>
                <a:latin typeface="+mn-ea"/>
              </a:rPr>
              <a:t>sendMsg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latin typeface="+mn-ea"/>
              </a:rPr>
              <a:t>这是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+mn-ea"/>
              </a:rPr>
              <a:t>A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latin typeface="+mn-ea"/>
              </a:rPr>
              <a:t>组件发布的消息！ 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+mn-ea"/>
              </a:rPr>
              <a:t>})</a:t>
            </a:r>
            <a:endParaRPr lang="en-US" altLang="zh-CN" sz="1400" b="1" dirty="0">
              <a:solidFill>
                <a:srgbClr val="403226"/>
              </a:solidFill>
              <a:latin typeface="+mn-ea"/>
            </a:endParaRPr>
          </a:p>
        </p:txBody>
      </p:sp>
      <p:pic>
        <p:nvPicPr>
          <p:cNvPr id="9" name="图片 8" descr="地图上有字&#10;&#10;描述已自动生成">
            <a:extLst>
              <a:ext uri="{FF2B5EF4-FFF2-40B4-BE49-F238E27FC236}">
                <a16:creationId xmlns:a16="http://schemas.microsoft.com/office/drawing/2014/main" id="{81DF9908-EA4E-4E49-8E1F-2D80BE387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99" y="672613"/>
            <a:ext cx="33623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78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358178-520F-49B8-A27C-B98E84DC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8E23345E-8963-4818-BB56-D72309877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67" y="691662"/>
            <a:ext cx="7248525" cy="4419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BAA9D2-BFB2-44D7-9315-8C0F9B3CA804}"/>
              </a:ext>
            </a:extLst>
          </p:cNvPr>
          <p:cNvSpPr txBox="1"/>
          <p:nvPr/>
        </p:nvSpPr>
        <p:spPr>
          <a:xfrm>
            <a:off x="624253" y="354569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vuex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65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0" dirty="0" err="1"/>
              <a:t>css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样式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5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358178-520F-49B8-A27C-B98E84DC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31DB84-8996-4DB1-B3CB-9BF55C295883}"/>
              </a:ext>
            </a:extLst>
          </p:cNvPr>
          <p:cNvSpPr txBox="1"/>
          <p:nvPr/>
        </p:nvSpPr>
        <p:spPr>
          <a:xfrm>
            <a:off x="167056" y="309806"/>
            <a:ext cx="1158826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Vue</a:t>
            </a:r>
            <a:r>
              <a:rPr lang="zh-CN" altLang="en-US" sz="1600" dirty="0"/>
              <a:t>的基本指令：</a:t>
            </a:r>
            <a:endParaRPr lang="en-US" altLang="zh-CN" sz="1600" dirty="0"/>
          </a:p>
          <a:p>
            <a:r>
              <a:rPr lang="en-US" altLang="zh-CN" dirty="0"/>
              <a:t>	</a:t>
            </a:r>
            <a:r>
              <a:rPr lang="en-US" altLang="zh-CN" sz="1400" dirty="0"/>
              <a:t>v-for</a:t>
            </a:r>
            <a:r>
              <a:rPr lang="zh-CN" altLang="en-US" sz="1400" dirty="0"/>
              <a:t>、</a:t>
            </a:r>
            <a:r>
              <a:rPr lang="en-US" altLang="zh-CN" sz="1400" dirty="0"/>
              <a:t>v-if</a:t>
            </a:r>
            <a:r>
              <a:rPr lang="zh-CN" altLang="en-US" sz="1400" dirty="0"/>
              <a:t>、</a:t>
            </a:r>
            <a:r>
              <a:rPr lang="en-US" altLang="zh-CN" sz="1400" dirty="0"/>
              <a:t>v-show</a:t>
            </a:r>
            <a:r>
              <a:rPr lang="zh-CN" altLang="en-US" sz="1400" dirty="0"/>
              <a:t>、</a:t>
            </a:r>
            <a:r>
              <a:rPr lang="en-US" altLang="zh-CN" sz="1400" dirty="0"/>
              <a:t>v-model</a:t>
            </a:r>
            <a:r>
              <a:rPr lang="zh-CN" altLang="en-US" sz="1400" dirty="0"/>
              <a:t>、</a:t>
            </a:r>
            <a:r>
              <a:rPr lang="en-US" altLang="zh-CN" sz="1400" dirty="0"/>
              <a:t>v-on(</a:t>
            </a:r>
            <a:r>
              <a:rPr lang="zh-CN" altLang="en-US" sz="1400" dirty="0"/>
              <a:t>简写为：</a:t>
            </a:r>
            <a:r>
              <a:rPr lang="en-US" altLang="zh-CN" sz="1400" dirty="0"/>
              <a:t>@ )</a:t>
            </a:r>
            <a:r>
              <a:rPr lang="zh-CN" altLang="en-US" sz="1400" dirty="0"/>
              <a:t>、</a:t>
            </a:r>
            <a:r>
              <a:rPr lang="en-US" altLang="zh-CN" sz="1400" dirty="0"/>
              <a:t>v-text</a:t>
            </a:r>
            <a:r>
              <a:rPr lang="zh-CN" altLang="en-US" sz="1400" dirty="0"/>
              <a:t>、</a:t>
            </a:r>
            <a:r>
              <a:rPr lang="en-US" altLang="zh-CN" sz="1400" dirty="0"/>
              <a:t>v-html</a:t>
            </a:r>
            <a:r>
              <a:rPr lang="zh-CN" altLang="en-US" sz="1400" dirty="0"/>
              <a:t>、</a:t>
            </a:r>
            <a:r>
              <a:rPr lang="en-US" altLang="zh-CN" sz="1400" dirty="0"/>
              <a:t>{{}}</a:t>
            </a:r>
            <a:r>
              <a:rPr lang="zh-CN" altLang="en-US" sz="1400" dirty="0"/>
              <a:t>、</a:t>
            </a:r>
            <a:r>
              <a:rPr lang="en-US" altLang="zh-CN" sz="1400" dirty="0"/>
              <a:t>v-bind(</a:t>
            </a:r>
            <a:r>
              <a:rPr lang="zh-CN" altLang="en-US" sz="1400" dirty="0"/>
              <a:t>简写为 ：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600" dirty="0"/>
              <a:t>Vue</a:t>
            </a:r>
            <a:r>
              <a:rPr lang="zh-CN" altLang="en-US" sz="1600" dirty="0"/>
              <a:t>的计算属性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computed{ </a:t>
            </a:r>
            <a:r>
              <a:rPr lang="en-US" altLang="zh-CN" sz="1400" dirty="0">
                <a:solidFill>
                  <a:srgbClr val="7030A0"/>
                </a:solidFill>
                <a:latin typeface="Roboto Mono"/>
              </a:rPr>
              <a:t>//</a:t>
            </a:r>
            <a:r>
              <a:rPr lang="zh-CN" altLang="en-US" sz="1400" dirty="0">
                <a:solidFill>
                  <a:srgbClr val="7030A0"/>
                </a:solidFill>
                <a:latin typeface="Roboto Mono"/>
              </a:rPr>
              <a:t>禁用箭头函数                                                                                            </a:t>
            </a:r>
            <a:endParaRPr lang="en-US" altLang="zh-CN" sz="1400" b="0" i="0" dirty="0">
              <a:solidFill>
                <a:srgbClr val="7030A0"/>
              </a:solidFill>
              <a:effectLst/>
              <a:latin typeface="Roboto Mono"/>
            </a:endParaRPr>
          </a:p>
          <a:p>
            <a:r>
              <a:rPr lang="en-US" altLang="zh-CN" sz="1400" dirty="0">
                <a:solidFill>
                  <a:srgbClr val="7030A0"/>
                </a:solidFill>
                <a:latin typeface="Roboto Mono"/>
              </a:rPr>
              <a:t>		</a:t>
            </a:r>
            <a:r>
              <a:rPr lang="zh-CN" altLang="en-US" sz="1400" b="0" i="0" dirty="0">
                <a:solidFill>
                  <a:srgbClr val="7030A0"/>
                </a:solidFill>
                <a:effectLst/>
                <a:latin typeface="Roboto Mono"/>
              </a:rPr>
              <a:t> 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// </a:t>
            </a:r>
            <a:r>
              <a:rPr lang="zh-CN" altLang="en-US" sz="1400" b="0" i="0" dirty="0">
                <a:solidFill>
                  <a:srgbClr val="7030A0"/>
                </a:solidFill>
                <a:effectLst/>
                <a:latin typeface="Roboto Mono"/>
              </a:rPr>
              <a:t>计算属性的 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getter 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Roboto Mono"/>
              </a:rPr>
              <a:t>		</a:t>
            </a:r>
            <a:r>
              <a:rPr lang="en-US" altLang="zh-CN" sz="1400" b="0" i="0" dirty="0" err="1">
                <a:solidFill>
                  <a:srgbClr val="7030A0"/>
                </a:solidFill>
                <a:effectLst/>
                <a:latin typeface="Roboto Mono"/>
              </a:rPr>
              <a:t>reversedMessage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: function () { 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Roboto Mono"/>
              </a:rPr>
              <a:t>                                  	    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// `this` </a:t>
            </a:r>
            <a:r>
              <a:rPr lang="zh-CN" altLang="en-US" sz="1400" b="0" i="0" dirty="0">
                <a:solidFill>
                  <a:srgbClr val="7030A0"/>
                </a:solidFill>
                <a:effectLst/>
                <a:latin typeface="Roboto Mono"/>
              </a:rPr>
              <a:t>指向 </a:t>
            </a:r>
            <a:r>
              <a:rPr lang="en-US" altLang="zh-CN" sz="1400" b="0" i="0" dirty="0" err="1">
                <a:solidFill>
                  <a:srgbClr val="7030A0"/>
                </a:solidFill>
                <a:effectLst/>
                <a:latin typeface="Roboto Mono"/>
              </a:rPr>
              <a:t>vm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 </a:t>
            </a:r>
            <a:r>
              <a:rPr lang="zh-CN" altLang="en-US" sz="1400" b="0" i="0" dirty="0">
                <a:solidFill>
                  <a:srgbClr val="7030A0"/>
                </a:solidFill>
                <a:effectLst/>
                <a:latin typeface="Roboto Mono"/>
              </a:rPr>
              <a:t>实例 </a:t>
            </a:r>
            <a:endParaRPr lang="en-US" altLang="zh-CN" sz="1400" b="0" i="0" dirty="0">
              <a:solidFill>
                <a:srgbClr val="7030A0"/>
              </a:solidFill>
              <a:effectLst/>
              <a:latin typeface="Roboto Mono"/>
            </a:endParaRPr>
          </a:p>
          <a:p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		    return </a:t>
            </a:r>
            <a:r>
              <a:rPr lang="en-US" altLang="zh-CN" sz="1400" b="0" i="0" dirty="0" err="1">
                <a:solidFill>
                  <a:srgbClr val="7030A0"/>
                </a:solidFill>
                <a:effectLst/>
                <a:latin typeface="Roboto Mono"/>
              </a:rPr>
              <a:t>this.message.split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('').reverse().join(‘’) 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Roboto Mono"/>
              </a:rPr>
              <a:t>		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}</a:t>
            </a:r>
            <a:r>
              <a:rPr lang="zh-CN" altLang="en-US" sz="1400" b="0" i="0" dirty="0">
                <a:solidFill>
                  <a:srgbClr val="7030A0"/>
                </a:solidFill>
                <a:effectLst/>
                <a:latin typeface="Roboto Mono"/>
              </a:rPr>
              <a:t>，</a:t>
            </a:r>
            <a:endParaRPr lang="en-US" altLang="zh-CN" sz="1400" b="0" i="0" dirty="0">
              <a:solidFill>
                <a:srgbClr val="7030A0"/>
              </a:solidFill>
              <a:effectLst/>
              <a:latin typeface="Roboto Mono"/>
            </a:endParaRPr>
          </a:p>
          <a:p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		</a:t>
            </a:r>
            <a:r>
              <a:rPr lang="en-US" altLang="zh-CN" sz="1400" b="0" i="0" dirty="0" err="1">
                <a:solidFill>
                  <a:srgbClr val="7030A0"/>
                </a:solidFill>
                <a:effectLst/>
                <a:latin typeface="Roboto Mono"/>
              </a:rPr>
              <a:t>fullName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: { 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Roboto Mono"/>
              </a:rPr>
              <a:t>			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get: function () {// getter 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Roboto Mono"/>
              </a:rPr>
              <a:t>			       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return </a:t>
            </a:r>
            <a:r>
              <a:rPr lang="en-US" altLang="zh-CN" sz="1400" b="0" i="0" dirty="0" err="1">
                <a:solidFill>
                  <a:srgbClr val="7030A0"/>
                </a:solidFill>
                <a:effectLst/>
                <a:latin typeface="Roboto Mono"/>
              </a:rPr>
              <a:t>this.firstName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 + ' ' + </a:t>
            </a:r>
            <a:r>
              <a:rPr lang="en-US" altLang="zh-CN" sz="1400" b="0" i="0" dirty="0" err="1">
                <a:solidFill>
                  <a:srgbClr val="7030A0"/>
                </a:solidFill>
                <a:effectLst/>
                <a:latin typeface="Roboto Mono"/>
              </a:rPr>
              <a:t>this.lastName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 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Roboto Mono"/>
              </a:rPr>
              <a:t>			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}, 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Roboto Mono"/>
              </a:rPr>
              <a:t>			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// setter  </a:t>
            </a:r>
            <a:r>
              <a:rPr lang="zh-CN" altLang="en-US" sz="1400" b="0" i="0" dirty="0">
                <a:solidFill>
                  <a:srgbClr val="7030A0"/>
                </a:solidFill>
                <a:effectLst/>
                <a:latin typeface="Roboto Mono"/>
              </a:rPr>
              <a:t>：监视当前属性变化，当属性值发生变化时执行，更新相关的属性数据</a:t>
            </a:r>
            <a:endParaRPr lang="en-US" altLang="zh-CN" sz="1400" b="0" i="0" dirty="0">
              <a:solidFill>
                <a:srgbClr val="7030A0"/>
              </a:solidFill>
              <a:effectLst/>
              <a:latin typeface="Roboto Mono"/>
            </a:endParaRP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Roboto Mono"/>
              </a:rPr>
              <a:t>			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set: function (</a:t>
            </a:r>
            <a:r>
              <a:rPr lang="en-US" altLang="zh-CN" sz="1400" b="0" i="0" dirty="0" err="1">
                <a:solidFill>
                  <a:srgbClr val="7030A0"/>
                </a:solidFill>
                <a:effectLst/>
                <a:latin typeface="Roboto Mono"/>
              </a:rPr>
              <a:t>newValue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) {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Roboto Mono"/>
              </a:rPr>
              <a:t>			       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var names = </a:t>
            </a:r>
            <a:r>
              <a:rPr lang="en-US" altLang="zh-CN" sz="1400" b="0" i="0" dirty="0" err="1">
                <a:solidFill>
                  <a:srgbClr val="7030A0"/>
                </a:solidFill>
                <a:effectLst/>
                <a:latin typeface="Roboto Mono"/>
              </a:rPr>
              <a:t>newValue.split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(' ') </a:t>
            </a:r>
            <a:r>
              <a:rPr lang="en-US" altLang="zh-CN" sz="1400" b="0" i="0" dirty="0" err="1">
                <a:solidFill>
                  <a:srgbClr val="7030A0"/>
                </a:solidFill>
                <a:effectLst/>
                <a:latin typeface="Roboto Mono"/>
              </a:rPr>
              <a:t>this.firstName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 = names[0] 							       </a:t>
            </a:r>
            <a:r>
              <a:rPr lang="en-US" altLang="zh-CN" sz="1400" b="0" i="0" dirty="0" err="1">
                <a:solidFill>
                  <a:srgbClr val="7030A0"/>
                </a:solidFill>
                <a:effectLst/>
                <a:latin typeface="Roboto Mono"/>
              </a:rPr>
              <a:t>this.lastName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 = names[</a:t>
            </a:r>
            <a:r>
              <a:rPr lang="en-US" altLang="zh-CN" sz="1400" b="0" i="0" dirty="0" err="1">
                <a:solidFill>
                  <a:srgbClr val="7030A0"/>
                </a:solidFill>
                <a:effectLst/>
                <a:latin typeface="Roboto Mono"/>
              </a:rPr>
              <a:t>names.length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 - 1]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Roboto Mono"/>
              </a:rPr>
              <a:t>			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}</a:t>
            </a:r>
          </a:p>
          <a:p>
            <a:pPr lvl="1"/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		 }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Roboto Mono"/>
              </a:rPr>
              <a:t>	 </a:t>
            </a:r>
            <a:r>
              <a:rPr lang="en-US" altLang="zh-CN" sz="1400" b="0" i="0" dirty="0">
                <a:solidFill>
                  <a:srgbClr val="7030A0"/>
                </a:solidFill>
                <a:effectLst/>
                <a:latin typeface="Roboto Mono"/>
              </a:rPr>
              <a:t>}</a:t>
            </a:r>
          </a:p>
          <a:p>
            <a:pPr lvl="1"/>
            <a:endParaRPr lang="en-US" altLang="zh-CN" sz="1400" b="0" i="0" dirty="0">
              <a:solidFill>
                <a:srgbClr val="7030A0"/>
              </a:solidFill>
              <a:effectLst/>
              <a:latin typeface="Roboto Mono"/>
            </a:endParaRPr>
          </a:p>
          <a:p>
            <a:r>
              <a:rPr lang="en-US" altLang="zh-CN" sz="1600" dirty="0"/>
              <a:t>Vue</a:t>
            </a:r>
            <a:r>
              <a:rPr lang="zh-CN" altLang="en-US" sz="1600" dirty="0"/>
              <a:t>的监听属性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sz="1600" dirty="0">
                <a:solidFill>
                  <a:srgbClr val="7030A0"/>
                </a:solidFill>
                <a:latin typeface="Roboto Mono"/>
              </a:rPr>
              <a:t>watch {}</a:t>
            </a:r>
            <a:r>
              <a:rPr lang="zh-CN" altLang="en-US" sz="1600" dirty="0">
                <a:solidFill>
                  <a:srgbClr val="7030A0"/>
                </a:solidFill>
                <a:latin typeface="Roboto Mono"/>
              </a:rPr>
              <a:t>，</a:t>
            </a:r>
            <a:r>
              <a:rPr lang="en-US" altLang="zh-CN" sz="1600" dirty="0">
                <a:solidFill>
                  <a:srgbClr val="7030A0"/>
                </a:solidFill>
                <a:latin typeface="Roboto Mono"/>
              </a:rPr>
              <a:t>deep</a:t>
            </a:r>
            <a:r>
              <a:rPr lang="zh-CN" altLang="en-US" sz="1600" dirty="0">
                <a:solidFill>
                  <a:srgbClr val="7030A0"/>
                </a:solidFill>
                <a:latin typeface="Roboto Mono"/>
              </a:rPr>
              <a:t>属性</a:t>
            </a:r>
            <a:endParaRPr lang="en-US" altLang="zh-CN" sz="1600" dirty="0">
              <a:solidFill>
                <a:srgbClr val="7030A0"/>
              </a:solidFill>
              <a:latin typeface="Roboto Mono"/>
            </a:endParaRPr>
          </a:p>
          <a:p>
            <a:r>
              <a:rPr lang="en-US" altLang="zh-CN" sz="1600" dirty="0">
                <a:solidFill>
                  <a:srgbClr val="7030A0"/>
                </a:solidFill>
                <a:latin typeface="Roboto Mono"/>
              </a:rPr>
              <a:t>	filter</a:t>
            </a:r>
            <a:r>
              <a:rPr lang="en-US" altLang="zh-CN" sz="1600" dirty="0">
                <a:solidFill>
                  <a:srgbClr val="7030A0"/>
                </a:solidFill>
                <a:latin typeface="Roboto Mono"/>
                <a:sym typeface="Wingdings" panose="05000000000000000000" pitchFamily="2" charset="2"/>
              </a:rPr>
              <a:t>:{}</a:t>
            </a:r>
            <a:endParaRPr lang="en-US" altLang="zh-CN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19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358178-520F-49B8-A27C-B98E84DC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31DB84-8996-4DB1-B3CB-9BF55C295883}"/>
              </a:ext>
            </a:extLst>
          </p:cNvPr>
          <p:cNvSpPr txBox="1"/>
          <p:nvPr/>
        </p:nvSpPr>
        <p:spPr>
          <a:xfrm>
            <a:off x="167056" y="309806"/>
            <a:ext cx="11588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Vue</a:t>
            </a:r>
            <a:r>
              <a:rPr lang="zh-CN" altLang="en-US" sz="1800" dirty="0"/>
              <a:t>的绑定原理：</a:t>
            </a:r>
            <a:r>
              <a:rPr lang="en-US" altLang="zh-CN" sz="1800" dirty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思路分析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    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+mn-ea"/>
              </a:rPr>
              <a:t>实现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+mn-ea"/>
              </a:rPr>
              <a:t>mvvm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+mn-ea"/>
              </a:rPr>
              <a:t>主要包含两个方面，数据变化更新视图，视图变化更新数据：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8DAEA200-4FA0-491D-8971-3323CF7B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89" y="2609735"/>
            <a:ext cx="4706007" cy="16385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C560A5-D6D2-46EF-B634-4F1F3812F217}"/>
              </a:ext>
            </a:extLst>
          </p:cNvPr>
          <p:cNvSpPr txBox="1"/>
          <p:nvPr/>
        </p:nvSpPr>
        <p:spPr>
          <a:xfrm>
            <a:off x="167056" y="5976354"/>
            <a:ext cx="117553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hlinkClick r:id="rId3"/>
              </a:rPr>
              <a:t>参考网站：</a:t>
            </a:r>
            <a:r>
              <a:rPr lang="en-US" altLang="zh-CN" sz="1400" dirty="0">
                <a:hlinkClick r:id="rId3"/>
              </a:rPr>
              <a:t>https://www.cnblogs.com/canfoo/p/6891868.html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296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358178-520F-49B8-A27C-B98E84DC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31DB84-8996-4DB1-B3CB-9BF55C295883}"/>
              </a:ext>
            </a:extLst>
          </p:cNvPr>
          <p:cNvSpPr txBox="1"/>
          <p:nvPr/>
        </p:nvSpPr>
        <p:spPr>
          <a:xfrm>
            <a:off x="149469" y="98787"/>
            <a:ext cx="11394833" cy="622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/>
              <a:t>VueRouter</a:t>
            </a:r>
            <a:r>
              <a:rPr lang="en-US" altLang="zh-CN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vue</a:t>
            </a:r>
            <a:r>
              <a:rPr lang="zh-CN" altLang="en-US" sz="1600" dirty="0"/>
              <a:t>路由钩子函数：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i="0" dirty="0">
                <a:solidFill>
                  <a:srgbClr val="000000"/>
                </a:solidFill>
                <a:effectLst/>
                <a:latin typeface="PingFang SC"/>
              </a:rPr>
              <a:t>全局钩子：</a:t>
            </a:r>
            <a:r>
              <a:rPr lang="en-US" altLang="zh-CN" sz="1600" i="0" dirty="0" err="1">
                <a:solidFill>
                  <a:srgbClr val="000000"/>
                </a:solidFill>
                <a:effectLst/>
                <a:latin typeface="PingFang SC"/>
              </a:rPr>
              <a:t>beforeEach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PingFang SC"/>
              </a:rPr>
              <a:t>，</a:t>
            </a:r>
            <a:r>
              <a:rPr lang="en-US" altLang="zh-CN" sz="1600" i="0" dirty="0" err="1">
                <a:solidFill>
                  <a:srgbClr val="000000"/>
                </a:solidFill>
                <a:effectLst/>
                <a:latin typeface="PingFang SC"/>
              </a:rPr>
              <a:t>afterEach</a:t>
            </a:r>
            <a:endParaRPr lang="zh-CN" altLang="en-US" sz="1600" i="0" dirty="0">
              <a:solidFill>
                <a:srgbClr val="000000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1600" i="0" dirty="0">
                <a:solidFill>
                  <a:srgbClr val="000000"/>
                </a:solidFill>
                <a:effectLst/>
                <a:latin typeface="PingFang SC"/>
              </a:rPr>
              <a:t>某个路由独享的钩子：</a:t>
            </a:r>
            <a:r>
              <a:rPr lang="en-US" altLang="zh-CN" sz="1600" i="0" dirty="0" err="1">
                <a:solidFill>
                  <a:srgbClr val="000000"/>
                </a:solidFill>
                <a:effectLst/>
                <a:latin typeface="PingFang SC"/>
              </a:rPr>
              <a:t>beforeEnter</a:t>
            </a:r>
            <a:endParaRPr lang="en-US" altLang="zh-CN" sz="1600" i="0" dirty="0">
              <a:solidFill>
                <a:srgbClr val="000000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/>
              <a:t>const router = new </a:t>
            </a:r>
            <a:r>
              <a:rPr lang="en-US" altLang="zh-CN" sz="1100" dirty="0" err="1"/>
              <a:t>VueRouter</a:t>
            </a:r>
            <a:r>
              <a:rPr lang="en-US" altLang="zh-CN" sz="1100" dirty="0"/>
              <a:t>({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  routes: [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      path: '/foo',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      component: Foo,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      </a:t>
            </a:r>
            <a:r>
              <a:rPr lang="en-US" altLang="zh-CN" sz="1100" dirty="0" err="1"/>
              <a:t>beforeEnter</a:t>
            </a:r>
            <a:r>
              <a:rPr lang="en-US" altLang="zh-CN" sz="1100" dirty="0"/>
              <a:t>: (to, from, next) =&gt; {}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  ]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})</a:t>
            </a:r>
          </a:p>
          <a:p>
            <a:pPr>
              <a:lnSpc>
                <a:spcPct val="150000"/>
              </a:lnSpc>
            </a:pPr>
            <a:r>
              <a:rPr lang="zh-CN" altLang="en-US" sz="1600" i="0" dirty="0">
                <a:solidFill>
                  <a:srgbClr val="000000"/>
                </a:solidFill>
                <a:effectLst/>
                <a:latin typeface="PingFang SC"/>
              </a:rPr>
              <a:t>组件内的钩子：</a:t>
            </a:r>
            <a:endParaRPr lang="en-US" altLang="zh-CN" sz="1600" i="0" dirty="0">
              <a:solidFill>
                <a:srgbClr val="000000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en-US" altLang="zh-CN" sz="1100" i="0" dirty="0" err="1">
                <a:solidFill>
                  <a:srgbClr val="000000"/>
                </a:solidFill>
                <a:effectLst/>
                <a:latin typeface="PingFang SC"/>
              </a:rPr>
              <a:t>beforeRouteEnter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 (to, from, next) {</a:t>
            </a:r>
          </a:p>
          <a:p>
            <a:pPr>
              <a:lnSpc>
                <a:spcPct val="150000"/>
              </a:lnSpc>
            </a:pP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     // </a:t>
            </a:r>
            <a:r>
              <a:rPr lang="zh-CN" altLang="en-US" sz="1100" i="0" dirty="0">
                <a:solidFill>
                  <a:srgbClr val="000000"/>
                </a:solidFill>
                <a:effectLst/>
                <a:latin typeface="PingFang SC"/>
              </a:rPr>
              <a:t>在渲染该组件的对应路由被 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confirm </a:t>
            </a:r>
            <a:r>
              <a:rPr lang="zh-CN" altLang="en-US" sz="1100" i="0" dirty="0">
                <a:solidFill>
                  <a:srgbClr val="000000"/>
                </a:solidFill>
                <a:effectLst/>
                <a:latin typeface="PingFang SC"/>
              </a:rPr>
              <a:t>前调用 ；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 </a:t>
            </a:r>
            <a:r>
              <a:rPr lang="zh-CN" altLang="en-US" sz="1100" i="0" dirty="0">
                <a:solidFill>
                  <a:srgbClr val="000000"/>
                </a:solidFill>
                <a:effectLst/>
                <a:latin typeface="PingFang SC"/>
              </a:rPr>
              <a:t>不能获取组件实例 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`this`</a:t>
            </a:r>
            <a:r>
              <a:rPr lang="zh-CN" altLang="en-US" sz="1100" i="0" dirty="0">
                <a:solidFill>
                  <a:srgbClr val="000000"/>
                </a:solidFill>
                <a:effectLst/>
                <a:latin typeface="PingFang SC"/>
              </a:rPr>
              <a:t>；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 </a:t>
            </a:r>
            <a:r>
              <a:rPr lang="zh-CN" altLang="en-US" sz="1100" i="0" dirty="0">
                <a:solidFill>
                  <a:srgbClr val="000000"/>
                </a:solidFill>
                <a:effectLst/>
                <a:latin typeface="PingFang SC"/>
              </a:rPr>
              <a:t>因为当钩子执行前，组件实例还没被创建</a:t>
            </a:r>
            <a:endParaRPr lang="en-US" altLang="zh-CN" sz="1100" i="0" dirty="0">
              <a:solidFill>
                <a:srgbClr val="000000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},</a:t>
            </a:r>
          </a:p>
          <a:p>
            <a:pPr>
              <a:lnSpc>
                <a:spcPct val="150000"/>
              </a:lnSpc>
            </a:pP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 </a:t>
            </a:r>
            <a:r>
              <a:rPr lang="en-US" altLang="zh-CN" sz="1100" i="0" dirty="0" err="1">
                <a:solidFill>
                  <a:srgbClr val="000000"/>
                </a:solidFill>
                <a:effectLst/>
                <a:latin typeface="PingFang SC"/>
              </a:rPr>
              <a:t>beforeRouteUpdate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 (to, from, next) {</a:t>
            </a:r>
          </a:p>
          <a:p>
            <a:pPr>
              <a:lnSpc>
                <a:spcPct val="150000"/>
              </a:lnSpc>
            </a:pP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    // </a:t>
            </a:r>
            <a:r>
              <a:rPr lang="zh-CN" altLang="en-US" sz="1100" i="0" dirty="0">
                <a:solidFill>
                  <a:srgbClr val="000000"/>
                </a:solidFill>
                <a:effectLst/>
                <a:latin typeface="PingFang SC"/>
              </a:rPr>
              <a:t>在当前路由改变，但是该组件被复用时调用；举例来说，对于一个带有动态参数的路径 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/foo/:id</a:t>
            </a:r>
            <a:r>
              <a:rPr lang="zh-CN" altLang="en-US" sz="1100" i="0" dirty="0">
                <a:solidFill>
                  <a:srgbClr val="000000"/>
                </a:solidFill>
                <a:effectLst/>
                <a:latin typeface="PingFang SC"/>
              </a:rPr>
              <a:t>，在 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/foo/1 </a:t>
            </a:r>
            <a:r>
              <a:rPr lang="zh-CN" altLang="en-US" sz="1100" i="0" dirty="0">
                <a:solidFill>
                  <a:srgbClr val="000000"/>
                </a:solidFill>
                <a:effectLst/>
                <a:latin typeface="PingFang SC"/>
              </a:rPr>
              <a:t>和 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/foo/2 </a:t>
            </a:r>
            <a:r>
              <a:rPr lang="zh-CN" altLang="en-US" sz="1100" i="0" dirty="0">
                <a:solidFill>
                  <a:srgbClr val="000000"/>
                </a:solidFill>
                <a:effectLst/>
                <a:latin typeface="PingFang SC"/>
              </a:rPr>
              <a:t>之间跳转的时候。；由于会渲染同样的 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Foo </a:t>
            </a:r>
            <a:r>
              <a:rPr lang="zh-CN" altLang="en-US" sz="1100" i="0" dirty="0">
                <a:solidFill>
                  <a:srgbClr val="000000"/>
                </a:solidFill>
                <a:effectLst/>
                <a:latin typeface="PingFang SC"/>
              </a:rPr>
              <a:t>组件，因此组件实例会被复用。而这个钩子就会在这个情况下被调用。可以访问组件实例 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`this`</a:t>
            </a:r>
          </a:p>
          <a:p>
            <a:pPr>
              <a:lnSpc>
                <a:spcPct val="150000"/>
              </a:lnSpc>
            </a:pP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 },</a:t>
            </a:r>
          </a:p>
          <a:p>
            <a:pPr>
              <a:lnSpc>
                <a:spcPct val="150000"/>
              </a:lnSpc>
            </a:pP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 </a:t>
            </a:r>
            <a:r>
              <a:rPr lang="en-US" altLang="zh-CN" sz="1100" i="0" dirty="0" err="1">
                <a:solidFill>
                  <a:srgbClr val="000000"/>
                </a:solidFill>
                <a:effectLst/>
                <a:latin typeface="PingFang SC"/>
              </a:rPr>
              <a:t>beforeRouteLeave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 (to, from, next) {// </a:t>
            </a:r>
            <a:r>
              <a:rPr lang="zh-CN" altLang="en-US" sz="1100" i="0" dirty="0">
                <a:solidFill>
                  <a:srgbClr val="000000"/>
                </a:solidFill>
                <a:effectLst/>
                <a:latin typeface="PingFang SC"/>
              </a:rPr>
              <a:t>导航离开该组件的对应路由时调用   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// </a:t>
            </a:r>
            <a:r>
              <a:rPr lang="zh-CN" altLang="en-US" sz="1100" i="0" dirty="0">
                <a:solidFill>
                  <a:srgbClr val="000000"/>
                </a:solidFill>
                <a:effectLst/>
                <a:latin typeface="PingFang SC"/>
              </a:rPr>
              <a:t>可以访问组件实例 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PingFang SC"/>
              </a:rPr>
              <a:t>`this`}</a:t>
            </a:r>
          </a:p>
        </p:txBody>
      </p:sp>
    </p:spTree>
    <p:extLst>
      <p:ext uri="{BB962C8B-B14F-4D97-AF65-F5344CB8AC3E}">
        <p14:creationId xmlns:p14="http://schemas.microsoft.com/office/powerpoint/2010/main" val="4173628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35ECFE-578D-4966-91A7-BE36A8DD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6E8B53-F83C-4BF6-A8EA-293D6DCA1B21}"/>
              </a:ext>
            </a:extLst>
          </p:cNvPr>
          <p:cNvSpPr txBox="1"/>
          <p:nvPr/>
        </p:nvSpPr>
        <p:spPr>
          <a:xfrm>
            <a:off x="279155" y="342873"/>
            <a:ext cx="11783891" cy="5905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Vue</a:t>
            </a:r>
            <a:r>
              <a:rPr lang="zh-CN" altLang="en-US" sz="1600" dirty="0">
                <a:latin typeface="+mn-ea"/>
              </a:rPr>
              <a:t>的项目结构：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i="0" dirty="0">
                <a:solidFill>
                  <a:srgbClr val="444444"/>
                </a:solidFill>
                <a:effectLst/>
                <a:latin typeface="+mn-ea"/>
              </a:rPr>
              <a:t>Build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+mn-ea"/>
              </a:rPr>
              <a:t>：构建工具相关的目录</a:t>
            </a:r>
            <a:endParaRPr lang="en-US" altLang="zh-CN" sz="1400" i="0" dirty="0">
              <a:solidFill>
                <a:srgbClr val="444444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i="0" dirty="0">
                <a:solidFill>
                  <a:srgbClr val="444444"/>
                </a:solidFill>
                <a:effectLst/>
                <a:latin typeface="+mn-ea"/>
              </a:rPr>
              <a:t>Config: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+mn-ea"/>
              </a:rPr>
              <a:t>配置目录</a:t>
            </a:r>
            <a:endParaRPr lang="en-US" altLang="zh-CN" sz="1400" i="0" dirty="0">
              <a:solidFill>
                <a:srgbClr val="444444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i="0" dirty="0" err="1">
                <a:solidFill>
                  <a:srgbClr val="444444"/>
                </a:solidFill>
                <a:effectLst/>
                <a:latin typeface="+mn-ea"/>
              </a:rPr>
              <a:t>Dist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: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+mn-ea"/>
              </a:rPr>
              <a:t>通过工具打包生成的最终需要上线的目录</a:t>
            </a:r>
            <a:endParaRPr lang="en-US" altLang="zh-CN" sz="1400" dirty="0">
              <a:solidFill>
                <a:srgbClr val="44444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i="0" dirty="0" err="1">
                <a:solidFill>
                  <a:srgbClr val="444444"/>
                </a:solidFill>
                <a:effectLst/>
                <a:latin typeface="+mn-ea"/>
              </a:rPr>
              <a:t>node_modules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: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+mn-ea"/>
              </a:rPr>
              <a:t>存放本地开发所有的依赖包的目录</a:t>
            </a:r>
            <a:endParaRPr lang="en-US" altLang="zh-CN" sz="1400" dirty="0">
              <a:solidFill>
                <a:srgbClr val="44444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i="0" dirty="0" err="1">
                <a:solidFill>
                  <a:srgbClr val="444444"/>
                </a:solidFill>
                <a:effectLst/>
                <a:latin typeface="+mn-ea"/>
              </a:rPr>
              <a:t>Src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: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+mn-ea"/>
              </a:rPr>
              <a:t>源码目录</a:t>
            </a:r>
            <a:endParaRPr lang="en-US" altLang="zh-CN" sz="1400" dirty="0">
              <a:solidFill>
                <a:srgbClr val="44444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i="0" dirty="0">
                <a:solidFill>
                  <a:srgbClr val="444444"/>
                </a:solidFill>
                <a:effectLst/>
                <a:latin typeface="+mn-ea"/>
              </a:rPr>
              <a:t>Static: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+mn-ea"/>
              </a:rPr>
              <a:t>存放图片等静态资源的目录</a:t>
            </a:r>
          </a:p>
          <a:p>
            <a:pPr>
              <a:lnSpc>
                <a:spcPct val="150000"/>
              </a:lnSpc>
            </a:pPr>
            <a:r>
              <a:rPr lang="en-US" altLang="zh-CN" sz="1400" i="0" dirty="0">
                <a:solidFill>
                  <a:srgbClr val="444444"/>
                </a:solidFill>
                <a:effectLst/>
                <a:latin typeface="+mn-ea"/>
              </a:rPr>
              <a:t>.</a:t>
            </a:r>
            <a:r>
              <a:rPr lang="en-US" altLang="zh-CN" sz="1400" i="0" dirty="0" err="1">
                <a:solidFill>
                  <a:srgbClr val="444444"/>
                </a:solidFill>
                <a:effectLst/>
                <a:latin typeface="+mn-ea"/>
              </a:rPr>
              <a:t>babelrc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：</a:t>
            </a:r>
            <a:r>
              <a:rPr lang="en-US" altLang="zh-CN" sz="1400" i="0" dirty="0">
                <a:solidFill>
                  <a:srgbClr val="444444"/>
                </a:solidFill>
                <a:effectLst/>
                <a:latin typeface="+mn-ea"/>
              </a:rPr>
              <a:t>babel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+mn-ea"/>
              </a:rPr>
              <a:t>是把新的</a:t>
            </a:r>
            <a:r>
              <a:rPr lang="en-US" altLang="zh-CN" sz="1400" i="0" dirty="0">
                <a:solidFill>
                  <a:srgbClr val="444444"/>
                </a:solidFill>
                <a:effectLst/>
                <a:latin typeface="+mn-ea"/>
              </a:rPr>
              <a:t>ES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+mn-ea"/>
              </a:rPr>
              <a:t>语法，编译成浏览器兼容的语法的编译器，而它需要配置文件</a:t>
            </a:r>
            <a:r>
              <a:rPr lang="en-US" altLang="zh-CN" sz="1400" i="0" dirty="0">
                <a:solidFill>
                  <a:srgbClr val="444444"/>
                </a:solidFill>
                <a:effectLst/>
                <a:latin typeface="+mn-ea"/>
              </a:rPr>
              <a:t>.</a:t>
            </a:r>
            <a:r>
              <a:rPr lang="en-US" altLang="zh-CN" sz="1400" i="0" dirty="0" err="1">
                <a:solidFill>
                  <a:srgbClr val="444444"/>
                </a:solidFill>
                <a:effectLst/>
                <a:latin typeface="+mn-ea"/>
              </a:rPr>
              <a:t>babelrc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+mn-ea"/>
              </a:rPr>
              <a:t>来配置预设的规范</a:t>
            </a:r>
            <a:endParaRPr lang="en-US" altLang="zh-CN" sz="1400" i="0" dirty="0">
              <a:solidFill>
                <a:srgbClr val="444444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i="0" dirty="0">
                <a:solidFill>
                  <a:srgbClr val="444444"/>
                </a:solidFill>
                <a:effectLst/>
                <a:latin typeface="+mn-ea"/>
              </a:rPr>
              <a:t>.</a:t>
            </a:r>
            <a:r>
              <a:rPr lang="en-US" altLang="zh-CN" sz="1400" i="0" dirty="0" err="1">
                <a:solidFill>
                  <a:srgbClr val="444444"/>
                </a:solidFill>
                <a:effectLst/>
                <a:latin typeface="+mn-ea"/>
              </a:rPr>
              <a:t>editorconfig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：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+mn-ea"/>
              </a:rPr>
              <a:t>定义和维护一致的编码风格。用于语法与编程规范检查</a:t>
            </a:r>
            <a:endParaRPr lang="en-US" altLang="zh-CN" sz="1400" i="0" dirty="0">
              <a:solidFill>
                <a:srgbClr val="444444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i="0" dirty="0">
                <a:solidFill>
                  <a:srgbClr val="444444"/>
                </a:solidFill>
                <a:effectLst/>
                <a:latin typeface="+mn-ea"/>
              </a:rPr>
              <a:t>.</a:t>
            </a:r>
            <a:r>
              <a:rPr lang="en-US" altLang="zh-CN" sz="1400" i="0" dirty="0" err="1">
                <a:solidFill>
                  <a:srgbClr val="444444"/>
                </a:solidFill>
                <a:effectLst/>
                <a:latin typeface="+mn-ea"/>
              </a:rPr>
              <a:t>eslintignore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: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你可以通过在项目根目录创建一个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-US" altLang="zh-CN" sz="1400" i="0" dirty="0" err="1">
                <a:solidFill>
                  <a:srgbClr val="000000"/>
                </a:solidFill>
                <a:effectLst/>
                <a:latin typeface="+mn-ea"/>
              </a:rPr>
              <a:t>eslintignore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文件告诉 </a:t>
            </a:r>
            <a:r>
              <a:rPr lang="en-US" altLang="zh-CN" sz="1400" i="0" dirty="0" err="1">
                <a:solidFill>
                  <a:srgbClr val="000000"/>
                </a:solidFill>
                <a:effectLst/>
                <a:latin typeface="+mn-ea"/>
              </a:rPr>
              <a:t>ESLint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去忽略特定的文件和目录。</a:t>
            </a:r>
            <a:r>
              <a:rPr lang="en-US" altLang="zh-CN" sz="1400" i="0" dirty="0" err="1">
                <a:solidFill>
                  <a:srgbClr val="000000"/>
                </a:solidFill>
                <a:effectLst/>
                <a:latin typeface="+mn-ea"/>
              </a:rPr>
              <a:t>eslintignore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文件是一个纯文本文件，其中的每一行都是一个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glob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模式表明哪些路径应该忽略检测。以下将忽略所有的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JavaScript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文件： </a:t>
            </a:r>
            <a:r>
              <a:rPr lang="zh-CN" altLang="en-US" sz="1400" i="1" dirty="0">
                <a:solidFill>
                  <a:srgbClr val="000000"/>
                </a:solidFill>
                <a:effectLst/>
                <a:latin typeface="+mn-ea"/>
              </a:rPr>
              <a:t>**</a:t>
            </a:r>
            <a:r>
              <a:rPr lang="en-US" altLang="zh-CN" sz="1400" i="1" dirty="0">
                <a:solidFill>
                  <a:srgbClr val="000000"/>
                </a:solidFill>
                <a:effectLst/>
                <a:latin typeface="+mn-ea"/>
              </a:rPr>
              <a:t>/*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-US" altLang="zh-CN" sz="1400" i="0" dirty="0" err="1">
                <a:solidFill>
                  <a:srgbClr val="000000"/>
                </a:solidFill>
                <a:effectLst/>
                <a:latin typeface="+mn-ea"/>
              </a:rPr>
              <a:t>js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当 </a:t>
            </a:r>
            <a:r>
              <a:rPr lang="en-US" altLang="zh-CN" sz="1400" i="0" dirty="0" err="1">
                <a:solidFill>
                  <a:srgbClr val="000000"/>
                </a:solidFill>
                <a:effectLst/>
                <a:latin typeface="+mn-ea"/>
              </a:rPr>
              <a:t>ESLint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运行时，在确定哪些文件要检测之前，它会在当前工作目录中查找一个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-US" altLang="zh-CN" sz="1400" i="0" dirty="0" err="1">
                <a:solidFill>
                  <a:srgbClr val="000000"/>
                </a:solidFill>
                <a:effectLst/>
                <a:latin typeface="+mn-ea"/>
              </a:rPr>
              <a:t>eslintignore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文件。如果发现了这个文件，当遍历目录时，将会应用这些偏好设置。一次只有一个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-US" altLang="zh-CN" sz="1400" i="0" dirty="0" err="1">
                <a:solidFill>
                  <a:srgbClr val="000000"/>
                </a:solidFill>
                <a:effectLst/>
                <a:latin typeface="+mn-ea"/>
              </a:rPr>
              <a:t>eslintignore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文件会被使用，所以，不是当前工作目录下的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-US" altLang="zh-CN" sz="1400" i="0" dirty="0" err="1">
                <a:solidFill>
                  <a:srgbClr val="000000"/>
                </a:solidFill>
                <a:effectLst/>
                <a:latin typeface="+mn-ea"/>
              </a:rPr>
              <a:t>eslintignore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文件将不会被用到。</a:t>
            </a:r>
            <a:endParaRPr lang="en-US" altLang="zh-CN" sz="1400" i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i="0" dirty="0">
                <a:solidFill>
                  <a:srgbClr val="444444"/>
                </a:solidFill>
                <a:effectLst/>
                <a:latin typeface="+mn-ea"/>
              </a:rPr>
              <a:t>.eslintrc.js: </a:t>
            </a:r>
            <a:r>
              <a:rPr lang="en-US" altLang="zh-CN" sz="1400" i="0" dirty="0" err="1">
                <a:solidFill>
                  <a:srgbClr val="444444"/>
                </a:solidFill>
                <a:effectLst/>
                <a:latin typeface="+mn-ea"/>
              </a:rPr>
              <a:t>eslint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+mn-ea"/>
              </a:rPr>
              <a:t>用来规范自己的代码风格，减少程序出错的概率</a:t>
            </a:r>
            <a:br>
              <a:rPr lang="zh-CN" altLang="en-US" sz="1400" dirty="0">
                <a:latin typeface="+mn-ea"/>
              </a:rPr>
            </a:br>
            <a:r>
              <a:rPr lang="en-US" altLang="zh-CN" sz="1400" i="0" dirty="0">
                <a:solidFill>
                  <a:srgbClr val="444444"/>
                </a:solidFill>
                <a:effectLst/>
                <a:latin typeface="+mn-ea"/>
              </a:rPr>
              <a:t>.eslintrc.js: 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+mn-ea"/>
              </a:rPr>
              <a:t>就是一种</a:t>
            </a:r>
            <a:r>
              <a:rPr lang="en-US" altLang="zh-CN" sz="1400" i="0" dirty="0" err="1">
                <a:solidFill>
                  <a:srgbClr val="444444"/>
                </a:solidFill>
                <a:effectLst/>
                <a:latin typeface="+mn-ea"/>
              </a:rPr>
              <a:t>eslint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+mn-ea"/>
              </a:rPr>
              <a:t>检测规范的配置文件；</a:t>
            </a:r>
            <a:r>
              <a:rPr lang="en-US" altLang="zh-CN" sz="1400" i="0" dirty="0" err="1">
                <a:solidFill>
                  <a:srgbClr val="0000FF"/>
                </a:solidFill>
                <a:effectLst/>
                <a:latin typeface="+mn-ea"/>
              </a:rPr>
              <a:t>ESLint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支持几种格式的配置文件，如果同一个目录下有多个配置文件，</a:t>
            </a:r>
            <a:r>
              <a:rPr lang="en-US" altLang="zh-CN" sz="1400" i="0" dirty="0" err="1">
                <a:solidFill>
                  <a:srgbClr val="0000FF"/>
                </a:solidFill>
                <a:effectLst/>
                <a:latin typeface="+mn-ea"/>
              </a:rPr>
              <a:t>ESLint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只会使用一个。优先级顺序如下： </a:t>
            </a:r>
            <a:r>
              <a:rPr lang="en-US" altLang="zh-CN" sz="1400" i="0" dirty="0">
                <a:solidFill>
                  <a:srgbClr val="0000FF"/>
                </a:solidFill>
                <a:effectLst/>
                <a:latin typeface="+mn-ea"/>
              </a:rPr>
              <a:t>JavaScript-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使用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.eslintrc.js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然后输出一个配置对象。 </a:t>
            </a:r>
            <a:r>
              <a:rPr lang="en-US" altLang="zh-CN" sz="1400" i="0" dirty="0">
                <a:solidFill>
                  <a:srgbClr val="0000FF"/>
                </a:solidFill>
                <a:effectLst/>
                <a:latin typeface="+mn-ea"/>
              </a:rPr>
              <a:t>YAML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400" i="0" dirty="0">
                <a:solidFill>
                  <a:srgbClr val="0000FF"/>
                </a:solidFill>
                <a:effectLst/>
                <a:latin typeface="+mn-ea"/>
              </a:rPr>
              <a:t>-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使用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-US" altLang="zh-CN" sz="1400" i="0" dirty="0" err="1">
                <a:solidFill>
                  <a:srgbClr val="000000"/>
                </a:solidFill>
                <a:effectLst/>
                <a:latin typeface="+mn-ea"/>
              </a:rPr>
              <a:t>eslintrc.yaml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或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-US" altLang="zh-CN" sz="1400" i="0" dirty="0" err="1">
                <a:solidFill>
                  <a:srgbClr val="000000"/>
                </a:solidFill>
                <a:effectLst/>
                <a:latin typeface="+mn-ea"/>
              </a:rPr>
              <a:t>eslintrc.yml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去定义配置的结构。 </a:t>
            </a:r>
            <a:r>
              <a:rPr lang="en-US" altLang="zh-CN" sz="1400" i="0" dirty="0">
                <a:solidFill>
                  <a:srgbClr val="0000FF"/>
                </a:solidFill>
                <a:effectLst/>
                <a:latin typeface="+mn-ea"/>
              </a:rPr>
              <a:t>JSON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400" i="0" dirty="0">
                <a:solidFill>
                  <a:srgbClr val="0000FF"/>
                </a:solidFill>
                <a:effectLst/>
                <a:latin typeface="+mn-ea"/>
              </a:rPr>
              <a:t>-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使用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-US" altLang="zh-CN" sz="1400" i="0" dirty="0" err="1">
                <a:solidFill>
                  <a:srgbClr val="000000"/>
                </a:solidFill>
                <a:effectLst/>
                <a:latin typeface="+mn-ea"/>
              </a:rPr>
              <a:t>eslintrc.json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去定义配置的结构，</a:t>
            </a:r>
            <a:r>
              <a:rPr lang="en-US" altLang="zh-CN" sz="1400" i="0" dirty="0" err="1">
                <a:solidFill>
                  <a:srgbClr val="0000FF"/>
                </a:solidFill>
                <a:effectLst/>
                <a:latin typeface="+mn-ea"/>
              </a:rPr>
              <a:t>ESLint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的 </a:t>
            </a:r>
            <a:r>
              <a:rPr lang="en-US" altLang="zh-CN" sz="1400" i="0" dirty="0">
                <a:solidFill>
                  <a:srgbClr val="0000FF"/>
                </a:solidFill>
                <a:effectLst/>
                <a:latin typeface="+mn-ea"/>
              </a:rPr>
              <a:t>JSON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文件允许 </a:t>
            </a:r>
            <a:r>
              <a:rPr lang="en-US" altLang="zh-CN" sz="1400" i="0" dirty="0">
                <a:solidFill>
                  <a:srgbClr val="0000FF"/>
                </a:solidFill>
                <a:effectLst/>
                <a:latin typeface="+mn-ea"/>
              </a:rPr>
              <a:t>JavaScript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风格的注释。 </a:t>
            </a:r>
            <a:r>
              <a:rPr lang="en-US" altLang="zh-CN" sz="1400" i="0" dirty="0">
                <a:solidFill>
                  <a:srgbClr val="0000FF"/>
                </a:solidFill>
                <a:effectLst/>
                <a:latin typeface="+mn-ea"/>
              </a:rPr>
              <a:t>Deprecated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400" i="0" dirty="0">
                <a:solidFill>
                  <a:srgbClr val="0000FF"/>
                </a:solidFill>
                <a:effectLst/>
                <a:latin typeface="+mn-ea"/>
              </a:rPr>
              <a:t>-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使用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-US" altLang="zh-CN" sz="1400" i="0" dirty="0" err="1">
                <a:solidFill>
                  <a:srgbClr val="000000"/>
                </a:solidFill>
                <a:effectLst/>
                <a:latin typeface="+mn-ea"/>
              </a:rPr>
              <a:t>eslintrc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，可以使 </a:t>
            </a:r>
            <a:r>
              <a:rPr lang="en-US" altLang="zh-CN" sz="1400" i="0" dirty="0">
                <a:solidFill>
                  <a:srgbClr val="0000FF"/>
                </a:solidFill>
                <a:effectLst/>
                <a:latin typeface="+mn-ea"/>
              </a:rPr>
              <a:t>JSON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也可以是 </a:t>
            </a:r>
            <a:r>
              <a:rPr lang="en-US" altLang="zh-CN" sz="1400" i="0" dirty="0">
                <a:solidFill>
                  <a:srgbClr val="0000FF"/>
                </a:solidFill>
                <a:effectLst/>
                <a:latin typeface="+mn-ea"/>
              </a:rPr>
              <a:t>YAML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。 </a:t>
            </a:r>
            <a:r>
              <a:rPr lang="en-US" altLang="zh-CN" sz="1400" i="0" dirty="0" err="1">
                <a:solidFill>
                  <a:srgbClr val="0000FF"/>
                </a:solidFill>
                <a:effectLst/>
                <a:latin typeface="+mn-ea"/>
              </a:rPr>
              <a:t>package</a:t>
            </a:r>
            <a:r>
              <a:rPr lang="en-US" altLang="zh-CN" sz="1400" i="0" dirty="0" err="1">
                <a:solidFill>
                  <a:srgbClr val="000000"/>
                </a:solidFill>
                <a:effectLst/>
                <a:latin typeface="+mn-ea"/>
              </a:rPr>
              <a:t>.json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400" i="0" dirty="0">
                <a:solidFill>
                  <a:srgbClr val="0000FF"/>
                </a:solidFill>
                <a:effectLst/>
                <a:latin typeface="+mn-ea"/>
              </a:rPr>
              <a:t>-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在 </a:t>
            </a:r>
            <a:r>
              <a:rPr lang="en-US" altLang="zh-CN" sz="1400" i="0" dirty="0" err="1">
                <a:solidFill>
                  <a:srgbClr val="0000FF"/>
                </a:solidFill>
                <a:effectLst/>
                <a:latin typeface="+mn-ea"/>
              </a:rPr>
              <a:t>package</a:t>
            </a:r>
            <a:r>
              <a:rPr lang="en-US" altLang="zh-CN" sz="1400" i="0" dirty="0" err="1">
                <a:solidFill>
                  <a:srgbClr val="000000"/>
                </a:solidFill>
                <a:effectLst/>
                <a:latin typeface="+mn-ea"/>
              </a:rPr>
              <a:t>.json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里创建一个 </a:t>
            </a:r>
            <a:r>
              <a:rPr lang="en-US" altLang="zh-CN" sz="1400" i="0" dirty="0" err="1">
                <a:solidFill>
                  <a:srgbClr val="0000FF"/>
                </a:solidFill>
                <a:effectLst/>
                <a:latin typeface="+mn-ea"/>
              </a:rPr>
              <a:t>eslintConfig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属性，在那里定义你的配置。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575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35ECFE-578D-4966-91A7-BE36A8DD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6E8B53-F83C-4BF6-A8EA-293D6DCA1B21}"/>
              </a:ext>
            </a:extLst>
          </p:cNvPr>
          <p:cNvSpPr txBox="1"/>
          <p:nvPr/>
        </p:nvSpPr>
        <p:spPr>
          <a:xfrm>
            <a:off x="103308" y="105489"/>
            <a:ext cx="11783891" cy="2627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i="0" dirty="0">
                <a:solidFill>
                  <a:srgbClr val="444444"/>
                </a:solidFill>
                <a:effectLst/>
                <a:latin typeface="+mn-ea"/>
              </a:rPr>
              <a:t>.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gitignore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：提交到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github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远程库时被忽略文件或目录的配置文件</a:t>
            </a:r>
            <a:endParaRPr lang="en-US" altLang="zh-CN" sz="1400" dirty="0">
              <a:solidFill>
                <a:srgbClr val="44444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.postcssrc.js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：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PostCSS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也是规范代码风格，可以帮助我们提高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CSS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代码质量。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.postcssrc.js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：就是检查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css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代码规范的配置文件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index.html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：主页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	</a:t>
            </a:r>
            <a:endParaRPr lang="zh-CN" altLang="en-US" sz="1400" dirty="0">
              <a:solidFill>
                <a:srgbClr val="44444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package-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lock.json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: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当 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node_modules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或 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package.json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发生变化时自动生成的文件。这个文件主要功能是确定当前安装的包的依赖，以便后续重新安装的时候生成相同的依赖，而忽略项目开发过程中有些依赖已经发生的更新。类似与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yarn.lock</a:t>
            </a:r>
            <a:endParaRPr lang="en-US" altLang="zh-CN" sz="1400" dirty="0">
              <a:solidFill>
                <a:srgbClr val="44444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package.json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：包管理工具通过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package.json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管理依赖包，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package.json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是一个包管理的配置文件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README.md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：项目的说明文件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. 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yarn.lock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：类似于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package-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lock.json</a:t>
            </a:r>
            <a:endParaRPr lang="en-US" altLang="zh-CN" sz="1400" dirty="0">
              <a:solidFill>
                <a:srgbClr val="444444"/>
              </a:solidFill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6CC05E-55A3-4A98-8350-1063B6EC1528}"/>
              </a:ext>
            </a:extLst>
          </p:cNvPr>
          <p:cNvSpPr txBox="1"/>
          <p:nvPr/>
        </p:nvSpPr>
        <p:spPr>
          <a:xfrm>
            <a:off x="128954" y="2906103"/>
            <a:ext cx="11758245" cy="34509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i="0" dirty="0">
                <a:solidFill>
                  <a:srgbClr val="444444"/>
                </a:solidFill>
                <a:effectLst/>
                <a:latin typeface="+mn-ea"/>
              </a:rPr>
              <a:t>重点了解一下</a:t>
            </a:r>
            <a:r>
              <a:rPr lang="en-US" altLang="zh-CN" sz="1200" i="0" dirty="0" err="1">
                <a:solidFill>
                  <a:srgbClr val="444444"/>
                </a:solidFill>
                <a:effectLst/>
                <a:latin typeface="+mn-ea"/>
              </a:rPr>
              <a:t>src</a:t>
            </a:r>
            <a:r>
              <a:rPr lang="zh-CN" altLang="en-US" sz="1200" i="0" dirty="0">
                <a:solidFill>
                  <a:srgbClr val="444444"/>
                </a:solidFill>
                <a:effectLst/>
                <a:latin typeface="+mn-ea"/>
              </a:rPr>
              <a:t>目录</a:t>
            </a:r>
            <a:endParaRPr lang="en-US" altLang="zh-CN" sz="1200" i="0" dirty="0">
              <a:solidFill>
                <a:srgbClr val="444444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i="0" dirty="0">
                <a:solidFill>
                  <a:srgbClr val="0000FF"/>
                </a:solidFill>
                <a:effectLst/>
                <a:latin typeface="+mn-ea"/>
              </a:rPr>
              <a:t>import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 Vue </a:t>
            </a:r>
            <a:r>
              <a:rPr lang="en-US" altLang="zh-CN" sz="1200" i="0" dirty="0">
                <a:solidFill>
                  <a:srgbClr val="0000FF"/>
                </a:solidFill>
                <a:effectLst/>
                <a:latin typeface="+mn-ea"/>
              </a:rPr>
              <a:t>from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200" i="0" dirty="0">
                <a:solidFill>
                  <a:srgbClr val="A31515"/>
                </a:solidFill>
                <a:effectLst/>
                <a:latin typeface="+mn-ea"/>
              </a:rPr>
              <a:t>'</a:t>
            </a:r>
            <a:r>
              <a:rPr lang="en-US" altLang="zh-CN" sz="1200" i="0" dirty="0" err="1">
                <a:solidFill>
                  <a:srgbClr val="A31515"/>
                </a:solidFill>
                <a:effectLst/>
                <a:latin typeface="+mn-ea"/>
              </a:rPr>
              <a:t>vue</a:t>
            </a:r>
            <a:r>
              <a:rPr lang="en-US" altLang="zh-CN" sz="1200" i="0" dirty="0">
                <a:solidFill>
                  <a:srgbClr val="A31515"/>
                </a:solidFill>
                <a:effectLst/>
                <a:latin typeface="+mn-ea"/>
              </a:rPr>
              <a:t>’ </a:t>
            </a:r>
            <a:r>
              <a:rPr lang="en-US" altLang="zh-CN" sz="1200" i="0" dirty="0">
                <a:solidFill>
                  <a:srgbClr val="008000"/>
                </a:solidFill>
                <a:effectLst/>
                <a:latin typeface="+mn-ea"/>
              </a:rPr>
              <a:t>// </a:t>
            </a:r>
            <a:r>
              <a:rPr lang="en-US" altLang="zh-CN" sz="1200" i="0" dirty="0" err="1">
                <a:solidFill>
                  <a:srgbClr val="008000"/>
                </a:solidFill>
                <a:effectLst/>
                <a:latin typeface="+mn-ea"/>
              </a:rPr>
              <a:t>node_modules</a:t>
            </a:r>
            <a:r>
              <a:rPr lang="zh-CN" altLang="en-US" sz="1200" i="0" dirty="0">
                <a:solidFill>
                  <a:srgbClr val="008000"/>
                </a:solidFill>
                <a:effectLst/>
                <a:latin typeface="+mn-ea"/>
              </a:rPr>
              <a:t>中引入</a:t>
            </a:r>
            <a:r>
              <a:rPr lang="en-US" altLang="zh-CN" sz="1200" i="0" dirty="0" err="1">
                <a:solidFill>
                  <a:srgbClr val="008000"/>
                </a:solidFill>
                <a:effectLst/>
                <a:latin typeface="+mn-ea"/>
              </a:rPr>
              <a:t>vue</a:t>
            </a:r>
            <a:r>
              <a:rPr lang="zh-CN" altLang="en-US" sz="1200" i="0" dirty="0">
                <a:solidFill>
                  <a:srgbClr val="008000"/>
                </a:solidFill>
                <a:effectLst/>
                <a:latin typeface="+mn-ea"/>
              </a:rPr>
              <a:t>模块。</a:t>
            </a:r>
            <a:r>
              <a:rPr lang="zh-CN" altLang="en-US" sz="12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200" i="0" dirty="0">
                <a:solidFill>
                  <a:srgbClr val="0000FF"/>
                </a:solidFill>
                <a:effectLst/>
                <a:latin typeface="+mn-ea"/>
              </a:rPr>
              <a:t>import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 App </a:t>
            </a:r>
            <a:r>
              <a:rPr lang="en-US" altLang="zh-CN" sz="1200" i="0" dirty="0">
                <a:solidFill>
                  <a:srgbClr val="0000FF"/>
                </a:solidFill>
                <a:effectLst/>
                <a:latin typeface="+mn-ea"/>
              </a:rPr>
              <a:t>from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200" i="0" dirty="0">
                <a:solidFill>
                  <a:srgbClr val="A31515"/>
                </a:solidFill>
                <a:effectLst/>
                <a:latin typeface="+mn-ea"/>
              </a:rPr>
              <a:t>'./App’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200" i="0" dirty="0">
                <a:solidFill>
                  <a:srgbClr val="008000"/>
                </a:solidFill>
                <a:effectLst/>
                <a:latin typeface="+mn-ea"/>
              </a:rPr>
              <a:t>// </a:t>
            </a:r>
            <a:r>
              <a:rPr lang="zh-CN" altLang="en-US" sz="1200" i="0" dirty="0">
                <a:solidFill>
                  <a:srgbClr val="008000"/>
                </a:solidFill>
                <a:effectLst/>
                <a:latin typeface="+mn-ea"/>
              </a:rPr>
              <a:t>当前目录的</a:t>
            </a:r>
            <a:r>
              <a:rPr lang="en-US" altLang="zh-CN" sz="1200" i="0" dirty="0" err="1">
                <a:solidFill>
                  <a:srgbClr val="008000"/>
                </a:solidFill>
                <a:effectLst/>
                <a:latin typeface="+mn-ea"/>
              </a:rPr>
              <a:t>app.vue</a:t>
            </a:r>
            <a:r>
              <a:rPr lang="zh-CN" altLang="en-US" sz="1200" i="0" dirty="0">
                <a:solidFill>
                  <a:srgbClr val="008000"/>
                </a:solidFill>
                <a:effectLst/>
                <a:latin typeface="+mn-ea"/>
              </a:rPr>
              <a:t>文件</a:t>
            </a:r>
            <a:r>
              <a:rPr lang="zh-CN" altLang="en-US" sz="12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US" altLang="zh-CN" sz="1200" i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i="0" dirty="0">
                <a:solidFill>
                  <a:srgbClr val="0000FF"/>
                </a:solidFill>
                <a:effectLst/>
                <a:latin typeface="+mn-ea"/>
              </a:rPr>
              <a:t>import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 router </a:t>
            </a:r>
            <a:r>
              <a:rPr lang="en-US" altLang="zh-CN" sz="1200" i="0" dirty="0">
                <a:solidFill>
                  <a:srgbClr val="0000FF"/>
                </a:solidFill>
                <a:effectLst/>
                <a:latin typeface="+mn-ea"/>
              </a:rPr>
              <a:t>from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200" i="0" dirty="0">
                <a:solidFill>
                  <a:srgbClr val="A31515"/>
                </a:solidFill>
                <a:effectLst/>
                <a:latin typeface="+mn-ea"/>
              </a:rPr>
              <a:t>'./router’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200" i="0" dirty="0">
                <a:solidFill>
                  <a:srgbClr val="008000"/>
                </a:solidFill>
                <a:effectLst/>
                <a:latin typeface="+mn-ea"/>
              </a:rPr>
              <a:t>// </a:t>
            </a:r>
            <a:r>
              <a:rPr lang="zh-CN" altLang="en-US" sz="1200" i="0" dirty="0">
                <a:solidFill>
                  <a:srgbClr val="008000"/>
                </a:solidFill>
                <a:effectLst/>
                <a:latin typeface="+mn-ea"/>
              </a:rPr>
              <a:t>引入</a:t>
            </a:r>
            <a:r>
              <a:rPr lang="en-US" altLang="zh-CN" sz="1200" i="0" dirty="0">
                <a:solidFill>
                  <a:srgbClr val="008000"/>
                </a:solidFill>
                <a:effectLst/>
                <a:latin typeface="+mn-ea"/>
              </a:rPr>
              <a:t>router.js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200" i="0" dirty="0" err="1">
                <a:solidFill>
                  <a:srgbClr val="000000"/>
                </a:solidFill>
                <a:effectLst/>
                <a:latin typeface="+mn-ea"/>
              </a:rPr>
              <a:t>Vue.config.productionTip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US" altLang="zh-CN" sz="1200" i="0" dirty="0">
                <a:solidFill>
                  <a:srgbClr val="A31515"/>
                </a:solidFill>
                <a:effectLst/>
                <a:latin typeface="+mn-ea"/>
              </a:rPr>
              <a:t>false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200" i="0" dirty="0">
                <a:solidFill>
                  <a:srgbClr val="008000"/>
                </a:solidFill>
                <a:effectLst/>
                <a:latin typeface="+mn-ea"/>
              </a:rPr>
              <a:t>// </a:t>
            </a:r>
            <a:r>
              <a:rPr lang="zh-CN" altLang="en-US" sz="1200" i="0" dirty="0">
                <a:solidFill>
                  <a:srgbClr val="008000"/>
                </a:solidFill>
                <a:effectLst/>
                <a:latin typeface="+mn-ea"/>
              </a:rPr>
              <a:t>设置为 </a:t>
            </a:r>
            <a:r>
              <a:rPr lang="en-US" altLang="zh-CN" sz="1200" i="0" dirty="0">
                <a:solidFill>
                  <a:srgbClr val="008000"/>
                </a:solidFill>
                <a:effectLst/>
                <a:latin typeface="+mn-ea"/>
              </a:rPr>
              <a:t>false </a:t>
            </a:r>
            <a:r>
              <a:rPr lang="zh-CN" altLang="en-US" sz="1200" i="0" dirty="0">
                <a:solidFill>
                  <a:srgbClr val="008000"/>
                </a:solidFill>
                <a:effectLst/>
                <a:latin typeface="+mn-ea"/>
              </a:rPr>
              <a:t>以阻止 </a:t>
            </a:r>
            <a:r>
              <a:rPr lang="en-US" altLang="zh-CN" sz="1200" i="0" dirty="0" err="1">
                <a:solidFill>
                  <a:srgbClr val="008000"/>
                </a:solidFill>
                <a:effectLst/>
                <a:latin typeface="+mn-ea"/>
              </a:rPr>
              <a:t>vue</a:t>
            </a:r>
            <a:r>
              <a:rPr lang="en-US" altLang="zh-CN" sz="1200" i="0" dirty="0">
                <a:solidFill>
                  <a:srgbClr val="008000"/>
                </a:solidFill>
                <a:effectLst/>
                <a:latin typeface="+mn-ea"/>
              </a:rPr>
              <a:t> </a:t>
            </a:r>
            <a:r>
              <a:rPr lang="zh-CN" altLang="en-US" sz="1200" i="0" dirty="0">
                <a:solidFill>
                  <a:srgbClr val="008000"/>
                </a:solidFill>
                <a:effectLst/>
                <a:latin typeface="+mn-ea"/>
              </a:rPr>
              <a:t>在启动时生成生产提示。</a:t>
            </a:r>
            <a:endParaRPr lang="en-US" altLang="zh-CN" sz="1200" i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i="0" dirty="0">
                <a:solidFill>
                  <a:srgbClr val="0000FF"/>
                </a:solidFill>
                <a:effectLst/>
                <a:latin typeface="+mn-ea"/>
              </a:rPr>
              <a:t>new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 Vue({</a:t>
            </a:r>
          </a:p>
          <a:p>
            <a:pPr>
              <a:lnSpc>
                <a:spcPct val="150000"/>
              </a:lnSpc>
            </a:pP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 	</a:t>
            </a:r>
            <a:r>
              <a:rPr lang="en-US" altLang="zh-CN" sz="1200" i="0" dirty="0">
                <a:solidFill>
                  <a:srgbClr val="FF0000"/>
                </a:solidFill>
                <a:effectLst/>
                <a:latin typeface="+mn-ea"/>
              </a:rPr>
              <a:t>el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en-US" altLang="zh-CN" sz="1200" i="0" dirty="0">
                <a:solidFill>
                  <a:srgbClr val="A31515"/>
                </a:solidFill>
                <a:effectLst/>
                <a:latin typeface="+mn-ea"/>
              </a:rPr>
              <a:t>'#app’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router,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template: </a:t>
            </a:r>
            <a:r>
              <a:rPr lang="en-US" altLang="zh-CN" sz="1200" i="0" dirty="0">
                <a:solidFill>
                  <a:srgbClr val="A31515"/>
                </a:solidFill>
                <a:effectLst/>
                <a:latin typeface="+mn-ea"/>
              </a:rPr>
              <a:t>'&amp;</a:t>
            </a:r>
            <a:r>
              <a:rPr lang="en-US" altLang="zh-CN" sz="1200" i="0" dirty="0" err="1">
                <a:solidFill>
                  <a:srgbClr val="A31515"/>
                </a:solidFill>
                <a:effectLst/>
                <a:latin typeface="+mn-ea"/>
              </a:rPr>
              <a:t>lt;App</a:t>
            </a:r>
            <a:r>
              <a:rPr lang="en-US" altLang="zh-CN" sz="1200" i="0" dirty="0">
                <a:solidFill>
                  <a:srgbClr val="A31515"/>
                </a:solidFill>
                <a:effectLst/>
                <a:latin typeface="+mn-ea"/>
              </a:rPr>
              <a:t>/&amp;</a:t>
            </a:r>
            <a:r>
              <a:rPr lang="en-US" altLang="zh-CN" sz="1200" i="0" dirty="0" err="1">
                <a:solidFill>
                  <a:srgbClr val="A31515"/>
                </a:solidFill>
                <a:effectLst/>
                <a:latin typeface="+mn-ea"/>
              </a:rPr>
              <a:t>gt</a:t>
            </a:r>
            <a:r>
              <a:rPr lang="en-US" altLang="zh-CN" sz="1200" i="0" dirty="0">
                <a:solidFill>
                  <a:srgbClr val="A31515"/>
                </a:solidFill>
                <a:effectLst/>
                <a:latin typeface="+mn-ea"/>
              </a:rPr>
              <a:t>;'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US" altLang="zh-CN" sz="1200" i="0" dirty="0">
                <a:solidFill>
                  <a:srgbClr val="008000"/>
                </a:solidFill>
                <a:effectLst/>
                <a:latin typeface="+mn-ea"/>
              </a:rPr>
              <a:t>//</a:t>
            </a:r>
            <a:r>
              <a:rPr lang="zh-CN" altLang="en-US" sz="1200" i="0" dirty="0">
                <a:solidFill>
                  <a:srgbClr val="008000"/>
                </a:solidFill>
                <a:effectLst/>
                <a:latin typeface="+mn-ea"/>
              </a:rPr>
              <a:t>根组件的模板</a:t>
            </a:r>
            <a:endParaRPr lang="en-US" altLang="zh-CN" sz="1200" i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components: { App }</a:t>
            </a:r>
            <a:r>
              <a:rPr lang="en-US" altLang="zh-CN" sz="1200" i="0" dirty="0">
                <a:solidFill>
                  <a:srgbClr val="008000"/>
                </a:solidFill>
                <a:effectLst/>
                <a:latin typeface="+mn-ea"/>
              </a:rPr>
              <a:t> //</a:t>
            </a:r>
            <a:r>
              <a:rPr lang="zh-CN" altLang="en-US" sz="1200" i="0" dirty="0">
                <a:solidFill>
                  <a:srgbClr val="008000"/>
                </a:solidFill>
                <a:effectLst/>
                <a:latin typeface="+mn-ea"/>
              </a:rPr>
              <a:t>子组件</a:t>
            </a:r>
            <a:r>
              <a:rPr lang="zh-CN" altLang="en-US" sz="12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US" altLang="zh-CN" sz="1200" i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i="0" dirty="0">
                <a:solidFill>
                  <a:srgbClr val="000000"/>
                </a:solidFill>
                <a:effectLst/>
                <a:latin typeface="+mn-ea"/>
              </a:rPr>
              <a:t> })</a:t>
            </a:r>
            <a:endParaRPr lang="zh-CN" altLang="en-US" sz="1200" i="0" dirty="0">
              <a:solidFill>
                <a:srgbClr val="444444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i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253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A89083-9F47-4A0D-8459-BA406797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EE69D4-5118-4BA9-ADAE-9C1A703D54C0}"/>
              </a:ext>
            </a:extLst>
          </p:cNvPr>
          <p:cNvSpPr txBox="1"/>
          <p:nvPr/>
        </p:nvSpPr>
        <p:spPr>
          <a:xfrm>
            <a:off x="395653" y="145317"/>
            <a:ext cx="10779369" cy="5997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App.vue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: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这是一个单文件组件，而且是根组件，是在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main.js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中渲染的模板和子组件它和之前的写法不一样，但是道理是一样的，之前的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&lt;div id="app"&gt;&lt;/div&gt;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作为根组件模板是直接写在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html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中，现在是通过模板的形式渲染到页面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template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：模板中的根元素只能有一个，它会被渲染成组件的根元素，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script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：组件的数据，方法，通过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export.default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导出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style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：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css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部分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444444"/>
                </a:solidFill>
                <a:latin typeface="+mn-ea"/>
              </a:rPr>
              <a:t>router.js </a:t>
            </a:r>
            <a:r>
              <a:rPr lang="en-US" altLang="zh-CN" sz="1600" dirty="0">
                <a:solidFill>
                  <a:srgbClr val="444444"/>
                </a:solidFill>
                <a:latin typeface="+mn-ea"/>
              </a:rPr>
              <a:t>//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路由配置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路由肯定是要导出的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:export default new Router({ routes: [] })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开始配置路由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00B0F0"/>
                </a:solidFill>
                <a:latin typeface="+mn-ea"/>
              </a:rPr>
              <a:t>export default new Router({ 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00B0F0"/>
                </a:solidFill>
                <a:latin typeface="+mn-ea"/>
              </a:rPr>
              <a:t>	routes: [ 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00B0F0"/>
                </a:solidFill>
                <a:latin typeface="+mn-ea"/>
              </a:rPr>
              <a:t>		{path: '/home', name: 'home' component: home },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00B0F0"/>
                </a:solidFill>
                <a:latin typeface="+mn-ea"/>
              </a:rPr>
              <a:t>	 	{path: '/about', name: 'about', component: about} 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00B0F0"/>
                </a:solidFill>
                <a:latin typeface="+mn-ea"/>
              </a:rPr>
              <a:t>	] })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这里用到了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Router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构造函数，还有各自的组件，所以不要忘了在首行导入 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vue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和 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vue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-router 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和组件</a:t>
            </a:r>
            <a:endParaRPr lang="en-US" altLang="zh-CN" sz="1400" dirty="0">
              <a:solidFill>
                <a:srgbClr val="44444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// 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引入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vue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 import Vue from '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vue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’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// 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导入路由 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import Router from '</a:t>
            </a:r>
            <a:r>
              <a:rPr lang="en-US" altLang="zh-CN" sz="1400" dirty="0" err="1">
                <a:solidFill>
                  <a:srgbClr val="444444"/>
                </a:solidFill>
                <a:latin typeface="+mn-ea"/>
              </a:rPr>
              <a:t>vue</a:t>
            </a: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-router’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// </a:t>
            </a:r>
            <a:r>
              <a:rPr lang="zh-CN" altLang="en-US" sz="1400" dirty="0">
                <a:solidFill>
                  <a:srgbClr val="444444"/>
                </a:solidFill>
                <a:latin typeface="+mn-ea"/>
              </a:rPr>
              <a:t>导入模板 </a:t>
            </a:r>
            <a:endParaRPr lang="en-US" altLang="zh-CN" sz="1400" dirty="0">
              <a:solidFill>
                <a:srgbClr val="44444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import home from '@/components/home’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4444"/>
                </a:solidFill>
                <a:latin typeface="+mn-ea"/>
              </a:rPr>
              <a:t>import about from '@/components/about'</a:t>
            </a:r>
            <a:endParaRPr lang="zh-CN" altLang="en-US" sz="1400" dirty="0">
              <a:solidFill>
                <a:srgbClr val="44444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508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4782B-357D-4F23-9602-2E30F5A0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94F98-64EB-44A4-9B10-9C2C4C829FD0}"/>
              </a:ext>
            </a:extLst>
          </p:cNvPr>
          <p:cNvSpPr txBox="1"/>
          <p:nvPr/>
        </p:nvSpPr>
        <p:spPr>
          <a:xfrm>
            <a:off x="446211" y="33408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CSS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盒子模型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(Box Model)</a:t>
            </a:r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1D133D65-57A1-4A39-B3F6-FC9B449E7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32" y="1233181"/>
            <a:ext cx="5801535" cy="43916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AAAC3A-AE6F-4003-B989-12668D19D3A4}"/>
              </a:ext>
            </a:extLst>
          </p:cNvPr>
          <p:cNvSpPr txBox="1"/>
          <p:nvPr/>
        </p:nvSpPr>
        <p:spPr>
          <a:xfrm>
            <a:off x="894619" y="6016082"/>
            <a:ext cx="5017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</a:rPr>
              <a:t>写好</a:t>
            </a:r>
            <a:r>
              <a:rPr lang="en-US" altLang="zh-CN" sz="1200" dirty="0" err="1">
                <a:solidFill>
                  <a:srgbClr val="7030A0"/>
                </a:solidFill>
              </a:rPr>
              <a:t>css</a:t>
            </a:r>
            <a:r>
              <a:rPr lang="zh-CN" altLang="en-US" sz="1200" dirty="0">
                <a:solidFill>
                  <a:srgbClr val="7030A0"/>
                </a:solidFill>
              </a:rPr>
              <a:t>：首先需要学会布局，学会布局之前必须了解什么是盒子模型。</a:t>
            </a:r>
          </a:p>
        </p:txBody>
      </p:sp>
    </p:spTree>
    <p:extLst>
      <p:ext uri="{BB962C8B-B14F-4D97-AF65-F5344CB8AC3E}">
        <p14:creationId xmlns:p14="http://schemas.microsoft.com/office/powerpoint/2010/main" val="332142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4782B-357D-4F23-9602-2E30F5A0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94F98-64EB-44A4-9B10-9C2C4C829FD0}"/>
              </a:ext>
            </a:extLst>
          </p:cNvPr>
          <p:cNvSpPr txBox="1"/>
          <p:nvPr/>
        </p:nvSpPr>
        <p:spPr>
          <a:xfrm>
            <a:off x="558717" y="371408"/>
            <a:ext cx="1079215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333333"/>
                </a:solidFill>
                <a:latin typeface="+mn-ea"/>
              </a:rPr>
              <a:t>Flex</a:t>
            </a:r>
            <a:r>
              <a:rPr lang="zh-CN" altLang="en-US" sz="1600" b="1" dirty="0">
                <a:solidFill>
                  <a:srgbClr val="333333"/>
                </a:solidFill>
                <a:latin typeface="+mn-ea"/>
              </a:rPr>
              <a:t>布局 ：</a:t>
            </a:r>
            <a:r>
              <a:rPr lang="en-US" altLang="zh-CN" sz="1600" b="1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333333"/>
                </a:solidFill>
                <a:latin typeface="+mn-ea"/>
                <a:hlinkClick r:id="rId2"/>
              </a:rPr>
              <a:t>http://www.ruanyifeng.com/blog/2015/07/flex-grammar.html</a:t>
            </a:r>
            <a:endParaRPr lang="en-US" altLang="zh-CN" sz="1600" b="1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注意，设为 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Flex 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布局以后，子元素的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float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clear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vertical-align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属性将失效。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000000"/>
                </a:solidFill>
                <a:latin typeface="+mn-ea"/>
              </a:rPr>
              <a:t>Webkit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内核的浏览器，必须加上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-</a:t>
            </a:r>
            <a:r>
              <a:rPr lang="en-US" altLang="zh-CN" sz="1400" dirty="0" err="1">
                <a:solidFill>
                  <a:srgbClr val="000000"/>
                </a:solidFill>
                <a:latin typeface="+mn-ea"/>
              </a:rPr>
              <a:t>webkit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前缀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行内元素也可以使用 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Flex 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布局。 </a:t>
            </a:r>
            <a:r>
              <a:rPr lang="en-US" altLang="zh-CN" sz="1400" dirty="0">
                <a:solidFill>
                  <a:srgbClr val="7030A0"/>
                </a:solidFill>
                <a:latin typeface="+mn-ea"/>
              </a:rPr>
              <a:t>display: inline-flex;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任何一个容器都可以指定为 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Flex 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布局。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endParaRPr lang="en-US" altLang="zh-CN" sz="1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" name="图片 7" descr="手机截图图社交软件的信息&#10;&#10;描述已自动生成">
            <a:extLst>
              <a:ext uri="{FF2B5EF4-FFF2-40B4-BE49-F238E27FC236}">
                <a16:creationId xmlns:a16="http://schemas.microsoft.com/office/drawing/2014/main" id="{102D993A-DA4A-43A7-AC5F-D7A0CC671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44" y="2341095"/>
            <a:ext cx="556337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6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4782B-357D-4F23-9602-2E30F5A0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94F98-64EB-44A4-9B10-9C2C4C829FD0}"/>
              </a:ext>
            </a:extLst>
          </p:cNvPr>
          <p:cNvSpPr txBox="1"/>
          <p:nvPr/>
        </p:nvSpPr>
        <p:spPr>
          <a:xfrm>
            <a:off x="558717" y="371408"/>
            <a:ext cx="1079215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0" u="none" strike="noStrike" dirty="0">
                <a:solidFill>
                  <a:srgbClr val="64854C"/>
                </a:solidFill>
                <a:effectLst/>
                <a:latin typeface="+mn-ea"/>
              </a:rPr>
              <a:t>@media</a:t>
            </a:r>
            <a:r>
              <a:rPr lang="en-US" altLang="zh-CN" sz="1600" b="1" i="0" u="none" strike="noStrike" dirty="0"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lang="zh-CN" altLang="en-US" sz="1600" b="1" i="0" u="none" strike="noStrike" dirty="0">
                <a:solidFill>
                  <a:srgbClr val="000000"/>
                </a:solidFill>
                <a:effectLst/>
                <a:latin typeface="+mn-ea"/>
              </a:rPr>
              <a:t>媒体查询</a:t>
            </a:r>
            <a:endParaRPr lang="en-US" altLang="zh-CN" sz="1600" b="1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sz="1600" b="1" i="0" dirty="0">
                <a:solidFill>
                  <a:srgbClr val="117700"/>
                </a:solidFill>
                <a:effectLst/>
                <a:latin typeface="+mn-ea"/>
              </a:rPr>
              <a:t>@media screen and (max-width: 300px) </a:t>
            </a:r>
            <a:r>
              <a:rPr lang="en-US" altLang="zh-CN" sz="1600" b="1" i="0" dirty="0">
                <a:solidFill>
                  <a:srgbClr val="000000"/>
                </a:solidFill>
                <a:effectLst/>
                <a:latin typeface="+mn-ea"/>
              </a:rPr>
              <a:t>{</a:t>
            </a:r>
            <a:br>
              <a:rPr lang="en-US" altLang="zh-CN" sz="1600" b="1" dirty="0">
                <a:latin typeface="+mn-ea"/>
              </a:rPr>
            </a:br>
            <a:r>
              <a:rPr lang="en-US" altLang="zh-CN" sz="1600" b="1" i="0" dirty="0">
                <a:solidFill>
                  <a:srgbClr val="117700"/>
                </a:solidFill>
                <a:effectLst/>
                <a:latin typeface="+mn-ea"/>
              </a:rPr>
              <a:t>    body </a:t>
            </a:r>
            <a:r>
              <a:rPr lang="en-US" altLang="zh-CN" sz="1600" b="1" i="0" dirty="0">
                <a:solidFill>
                  <a:srgbClr val="000000"/>
                </a:solidFill>
                <a:effectLst/>
                <a:latin typeface="+mn-ea"/>
              </a:rPr>
              <a:t>{</a:t>
            </a:r>
            <a:br>
              <a:rPr lang="en-US" altLang="zh-CN" sz="1600" b="1" dirty="0">
                <a:latin typeface="+mn-ea"/>
              </a:rPr>
            </a:br>
            <a:r>
              <a:rPr lang="en-US" altLang="zh-CN" sz="1600" b="1" i="0" dirty="0">
                <a:solidFill>
                  <a:srgbClr val="000000"/>
                </a:solidFill>
                <a:effectLst/>
                <a:latin typeface="+mn-ea"/>
              </a:rPr>
              <a:t>        </a:t>
            </a:r>
            <a:r>
              <a:rPr lang="en-US" altLang="zh-CN" sz="1600" b="1" i="0" dirty="0" err="1">
                <a:solidFill>
                  <a:srgbClr val="0000CC"/>
                </a:solidFill>
                <a:effectLst/>
                <a:latin typeface="+mn-ea"/>
              </a:rPr>
              <a:t>background-color:</a:t>
            </a:r>
            <a:r>
              <a:rPr lang="en-US" altLang="zh-CN" sz="1600" b="1" i="0" dirty="0" err="1">
                <a:solidFill>
                  <a:srgbClr val="AA1111"/>
                </a:solidFill>
                <a:effectLst/>
                <a:latin typeface="+mn-ea"/>
              </a:rPr>
              <a:t>lightblue</a:t>
            </a:r>
            <a:r>
              <a:rPr lang="en-US" altLang="zh-CN" sz="1600" b="1" i="0" dirty="0">
                <a:solidFill>
                  <a:srgbClr val="AA1111"/>
                </a:solidFill>
                <a:effectLst/>
                <a:latin typeface="+mn-ea"/>
              </a:rPr>
              <a:t>;</a:t>
            </a:r>
            <a:br>
              <a:rPr lang="en-US" altLang="zh-CN" sz="1600" b="1" dirty="0">
                <a:latin typeface="+mn-ea"/>
              </a:rPr>
            </a:br>
            <a:r>
              <a:rPr lang="en-US" altLang="zh-CN" sz="1600" b="1" i="0" dirty="0">
                <a:solidFill>
                  <a:srgbClr val="000000"/>
                </a:solidFill>
                <a:effectLst/>
                <a:latin typeface="+mn-ea"/>
              </a:rPr>
              <a:t>    }</a:t>
            </a:r>
            <a:br>
              <a:rPr lang="en-US" altLang="zh-CN" sz="1600" b="1" dirty="0">
                <a:latin typeface="+mn-ea"/>
              </a:rPr>
            </a:br>
            <a:r>
              <a:rPr lang="en-US" altLang="zh-CN" sz="1600" b="1" i="0" dirty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lang="en-US" altLang="zh-CN" sz="1600" b="1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/*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超小屏幕（手机，小于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768px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） *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/</a:t>
            </a:r>
          </a:p>
          <a:p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/*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没有任何媒体查询相关的代码，因为这在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Bootstrap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中是默认的（还记得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Bootstrap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是移动设备优先的吗？） *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/</a:t>
            </a:r>
          </a:p>
          <a:p>
            <a:endParaRPr lang="en-US" altLang="zh-CN" sz="140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/*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小屏幕（平板，大于等于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768px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） *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/</a:t>
            </a:r>
          </a:p>
          <a:p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@media (min-width: @screen-sm-min) { ... }</a:t>
            </a:r>
          </a:p>
          <a:p>
            <a:endParaRPr lang="en-US" altLang="zh-CN" sz="140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/*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中等屏幕（桌面显示器，大于等于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992px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） *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/</a:t>
            </a:r>
          </a:p>
          <a:p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@media (min-width: @screen-md-min) { ... }</a:t>
            </a:r>
          </a:p>
          <a:p>
            <a:endParaRPr lang="en-US" altLang="zh-CN" sz="140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/*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大屏幕（大桌面显示器，大于等于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1200px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） *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/</a:t>
            </a:r>
          </a:p>
          <a:p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@media (min-width: @screen-lg-min) { ... }</a:t>
            </a:r>
          </a:p>
          <a:p>
            <a:endParaRPr lang="en-US" altLang="zh-CN" sz="140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参考网站：</a:t>
            </a:r>
            <a:r>
              <a:rPr lang="en-US" altLang="zh-CN" sz="1400" dirty="0">
                <a:solidFill>
                  <a:srgbClr val="000000"/>
                </a:solidFill>
                <a:latin typeface="+mn-ea"/>
                <a:hlinkClick r:id="rId2"/>
              </a:rPr>
              <a:t>https://v3.bootcss.com/css/#overview-doctype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endParaRPr lang="en-US" altLang="zh-CN" sz="14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34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4782B-357D-4F23-9602-2E30F5A0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94F98-64EB-44A4-9B10-9C2C4C829FD0}"/>
              </a:ext>
            </a:extLst>
          </p:cNvPr>
          <p:cNvSpPr txBox="1"/>
          <p:nvPr/>
        </p:nvSpPr>
        <p:spPr>
          <a:xfrm>
            <a:off x="554850" y="441744"/>
            <a:ext cx="11293314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333333"/>
                </a:solidFill>
                <a:latin typeface="+mn-ea"/>
              </a:rPr>
              <a:t>Sass:</a:t>
            </a:r>
            <a:endParaRPr lang="en-US" altLang="zh-CN" sz="1800" b="1" dirty="0">
              <a:solidFill>
                <a:srgbClr val="C7254E"/>
              </a:solidFill>
              <a:latin typeface="+mn-ea"/>
            </a:endParaRPr>
          </a:p>
          <a:p>
            <a:endParaRPr lang="en-US" altLang="zh-CN" sz="1600" b="1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sz="1600" b="1" i="0" dirty="0">
                <a:solidFill>
                  <a:srgbClr val="333333"/>
                </a:solidFill>
                <a:effectLst/>
                <a:latin typeface="+mn-ea"/>
              </a:rPr>
              <a:t>1-1. 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+mn-ea"/>
              </a:rPr>
              <a:t>变量声明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+mn-ea"/>
              </a:rPr>
              <a:t>: </a:t>
            </a:r>
            <a:r>
              <a:rPr lang="en-US" altLang="zh-CN" sz="1400" b="1" i="0" dirty="0">
                <a:solidFill>
                  <a:srgbClr val="7030A0"/>
                </a:solidFill>
                <a:effectLst/>
                <a:latin typeface="+mn-ea"/>
              </a:rPr>
              <a:t>$highlight-color: #F90;</a:t>
            </a:r>
            <a:endParaRPr lang="zh-CN" altLang="en-US" sz="1400" b="1" i="0" dirty="0">
              <a:solidFill>
                <a:srgbClr val="7030A0"/>
              </a:solidFill>
              <a:effectLst/>
              <a:latin typeface="+mn-ea"/>
            </a:endParaRPr>
          </a:p>
          <a:p>
            <a:r>
              <a:rPr lang="en-US" altLang="zh-CN" sz="1800" b="1" dirty="0">
                <a:solidFill>
                  <a:srgbClr val="C7254E"/>
                </a:solidFill>
                <a:latin typeface="+mn-ea"/>
              </a:rPr>
              <a:t>    </a:t>
            </a:r>
            <a:r>
              <a:rPr lang="en-US" altLang="zh-CN" sz="1400" b="1" i="0" dirty="0">
                <a:solidFill>
                  <a:srgbClr val="7030A0"/>
                </a:solidFill>
                <a:effectLst/>
                <a:latin typeface="+mn-ea"/>
              </a:rPr>
              <a:t>$highlight-color </a:t>
            </a:r>
            <a:r>
              <a:rPr lang="zh-CN" altLang="en-US" sz="1400" b="1" i="0" dirty="0">
                <a:solidFill>
                  <a:srgbClr val="7030A0"/>
                </a:solidFill>
                <a:effectLst/>
                <a:latin typeface="+mn-ea"/>
              </a:rPr>
              <a:t>现在的值是 </a:t>
            </a:r>
            <a:r>
              <a:rPr lang="en-US" altLang="zh-CN" sz="1400" b="1" i="0" dirty="0">
                <a:solidFill>
                  <a:srgbClr val="7030A0"/>
                </a:solidFill>
                <a:effectLst/>
                <a:latin typeface="+mn-ea"/>
              </a:rPr>
              <a:t>#F90</a:t>
            </a:r>
          </a:p>
          <a:p>
            <a:r>
              <a:rPr lang="en-US" altLang="zh-CN" sz="1600" b="1" i="0" dirty="0">
                <a:solidFill>
                  <a:srgbClr val="333333"/>
                </a:solidFill>
                <a:effectLst/>
                <a:latin typeface="+mn-ea"/>
              </a:rPr>
              <a:t>1-2. 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+mn-ea"/>
              </a:rPr>
              <a:t>变量引用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+mn-ea"/>
              </a:rPr>
              <a:t>;</a:t>
            </a:r>
          </a:p>
          <a:p>
            <a:pPr lvl="1"/>
            <a:r>
              <a:rPr lang="en-US" altLang="zh-CN" sz="1400" b="1" dirty="0">
                <a:solidFill>
                  <a:srgbClr val="7030A0"/>
                </a:solidFill>
                <a:latin typeface="+mn-ea"/>
              </a:rPr>
              <a:t>$highlight-color: #F90;</a:t>
            </a:r>
          </a:p>
          <a:p>
            <a:pPr lvl="1"/>
            <a:r>
              <a:rPr lang="en-US" altLang="zh-CN" sz="1400" b="1" dirty="0">
                <a:solidFill>
                  <a:srgbClr val="7030A0"/>
                </a:solidFill>
                <a:latin typeface="+mn-ea"/>
              </a:rPr>
              <a:t>.selected {</a:t>
            </a:r>
          </a:p>
          <a:p>
            <a:pPr lvl="1"/>
            <a:r>
              <a:rPr lang="en-US" altLang="zh-CN" sz="1400" b="1" dirty="0">
                <a:solidFill>
                  <a:srgbClr val="7030A0"/>
                </a:solidFill>
                <a:latin typeface="+mn-ea"/>
              </a:rPr>
              <a:t>  border: 1px solid $highlight-color;</a:t>
            </a:r>
          </a:p>
          <a:p>
            <a:pPr lvl="1"/>
            <a:r>
              <a:rPr lang="en-US" altLang="zh-CN" sz="1400" b="1" dirty="0">
                <a:solidFill>
                  <a:srgbClr val="7030A0"/>
                </a:solidFill>
                <a:latin typeface="+mn-ea"/>
              </a:rPr>
              <a:t>}</a:t>
            </a:r>
          </a:p>
          <a:p>
            <a:r>
              <a:rPr lang="en-US" altLang="zh-CN" sz="1400" b="1" dirty="0">
                <a:solidFill>
                  <a:srgbClr val="00B050"/>
                </a:solidFill>
                <a:latin typeface="+mn-ea"/>
              </a:rPr>
              <a:t>     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编译后</a:t>
            </a:r>
          </a:p>
          <a:p>
            <a:r>
              <a:rPr lang="en-US" altLang="zh-CN" sz="1400" b="1" dirty="0">
                <a:solidFill>
                  <a:srgbClr val="00B050"/>
                </a:solidFill>
                <a:latin typeface="+mn-ea"/>
              </a:rPr>
              <a:t>     </a:t>
            </a:r>
            <a:r>
              <a:rPr lang="en-US" altLang="zh-CN" sz="1400" b="1" dirty="0">
                <a:solidFill>
                  <a:srgbClr val="7030A0"/>
                </a:solidFill>
                <a:latin typeface="+mn-ea"/>
              </a:rPr>
              <a:t>.selected {border: 1px solid #F90;}</a:t>
            </a:r>
          </a:p>
          <a:p>
            <a:pPr algn="l"/>
            <a:r>
              <a:rPr lang="en-US" altLang="zh-CN" b="1" dirty="0">
                <a:solidFill>
                  <a:srgbClr val="333333"/>
                </a:solidFill>
                <a:latin typeface="+mj-ea"/>
                <a:ea typeface="+mj-ea"/>
              </a:rPr>
              <a:t>2</a:t>
            </a:r>
            <a:r>
              <a:rPr lang="en-US" altLang="zh-CN" sz="1600" b="1" dirty="0">
                <a:solidFill>
                  <a:srgbClr val="333333"/>
                </a:solidFill>
                <a:latin typeface="+mj-ea"/>
                <a:ea typeface="+mj-ea"/>
              </a:rPr>
              <a:t>. </a:t>
            </a:r>
            <a:r>
              <a:rPr lang="zh-CN" altLang="en-US" sz="1600" b="1" dirty="0">
                <a:solidFill>
                  <a:srgbClr val="333333"/>
                </a:solidFill>
                <a:latin typeface="+mj-ea"/>
                <a:ea typeface="+mj-ea"/>
              </a:rPr>
              <a:t>嵌套</a:t>
            </a:r>
            <a:r>
              <a:rPr lang="en-US" altLang="zh-CN" sz="1600" b="1" dirty="0">
                <a:solidFill>
                  <a:srgbClr val="333333"/>
                </a:solidFill>
                <a:latin typeface="+mj-ea"/>
                <a:ea typeface="+mj-ea"/>
              </a:rPr>
              <a:t>CSS </a:t>
            </a:r>
            <a:r>
              <a:rPr lang="zh-CN" altLang="en-US" sz="1600" b="1" dirty="0">
                <a:solidFill>
                  <a:srgbClr val="333333"/>
                </a:solidFill>
                <a:latin typeface="+mj-ea"/>
                <a:ea typeface="+mj-ea"/>
              </a:rPr>
              <a:t>规则</a:t>
            </a:r>
            <a:r>
              <a:rPr lang="en-US" altLang="zh-CN" sz="1600" b="1" dirty="0">
                <a:solidFill>
                  <a:srgbClr val="333333"/>
                </a:solidFill>
                <a:latin typeface="+mj-ea"/>
                <a:ea typeface="+mj-ea"/>
              </a:rPr>
              <a:t>;</a:t>
            </a:r>
          </a:p>
          <a:p>
            <a:pPr lvl="1"/>
            <a:r>
              <a:rPr lang="en-US" altLang="zh-CN" sz="1400" b="1" dirty="0">
                <a:solidFill>
                  <a:srgbClr val="7030A0"/>
                </a:solidFill>
                <a:latin typeface="+mn-ea"/>
              </a:rPr>
              <a:t>#content {</a:t>
            </a:r>
          </a:p>
          <a:p>
            <a:pPr lvl="1"/>
            <a:r>
              <a:rPr lang="en-US" altLang="zh-CN" sz="1400" b="1" dirty="0">
                <a:solidFill>
                  <a:srgbClr val="7030A0"/>
                </a:solidFill>
                <a:latin typeface="+mn-ea"/>
              </a:rPr>
              <a:t>  article {</a:t>
            </a:r>
          </a:p>
          <a:p>
            <a:pPr lvl="1"/>
            <a:r>
              <a:rPr lang="en-US" altLang="zh-CN" sz="1400" b="1" dirty="0">
                <a:solidFill>
                  <a:srgbClr val="7030A0"/>
                </a:solidFill>
                <a:latin typeface="+mn-ea"/>
              </a:rPr>
              <a:t>    h1 { color: #333 }</a:t>
            </a:r>
          </a:p>
          <a:p>
            <a:pPr lvl="1"/>
            <a:r>
              <a:rPr lang="en-US" altLang="zh-CN" sz="1400" b="1" dirty="0">
                <a:solidFill>
                  <a:srgbClr val="7030A0"/>
                </a:solidFill>
                <a:latin typeface="+mn-ea"/>
              </a:rPr>
              <a:t>    p { margin-bottom: 1.4em }</a:t>
            </a:r>
          </a:p>
          <a:p>
            <a:pPr lvl="1"/>
            <a:r>
              <a:rPr lang="en-US" altLang="zh-CN" sz="1400" b="1" dirty="0">
                <a:solidFill>
                  <a:srgbClr val="7030A0"/>
                </a:solidFill>
                <a:latin typeface="+mn-ea"/>
              </a:rPr>
              <a:t>  }</a:t>
            </a:r>
          </a:p>
          <a:p>
            <a:pPr lvl="1"/>
            <a:r>
              <a:rPr lang="en-US" altLang="zh-CN" sz="1400" b="1" dirty="0">
                <a:solidFill>
                  <a:srgbClr val="7030A0"/>
                </a:solidFill>
                <a:latin typeface="+mn-ea"/>
              </a:rPr>
              <a:t>  aside { background-color: #EEE }</a:t>
            </a:r>
          </a:p>
          <a:p>
            <a:pPr lvl="1"/>
            <a:r>
              <a:rPr lang="en-US" altLang="zh-CN" sz="1400" b="1" dirty="0">
                <a:solidFill>
                  <a:srgbClr val="7030A0"/>
                </a:solidFill>
                <a:latin typeface="+mn-ea"/>
              </a:rPr>
              <a:t>}</a:t>
            </a:r>
          </a:p>
          <a:p>
            <a:pPr algn="l"/>
            <a:endParaRPr lang="en-US" altLang="zh-CN" sz="14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333333"/>
                </a:solidFill>
                <a:latin typeface="+mj-ea"/>
                <a:ea typeface="+mj-ea"/>
              </a:rPr>
              <a:t>2-1. </a:t>
            </a:r>
            <a:r>
              <a:rPr lang="zh-CN" altLang="en-US" sz="1600" b="1" dirty="0">
                <a:solidFill>
                  <a:srgbClr val="333333"/>
                </a:solidFill>
                <a:latin typeface="+mj-ea"/>
                <a:ea typeface="+mj-ea"/>
              </a:rPr>
              <a:t>父选择器的标识符</a:t>
            </a:r>
            <a:r>
              <a:rPr lang="en-US" altLang="zh-CN" sz="1600" b="1" dirty="0">
                <a:solidFill>
                  <a:srgbClr val="333333"/>
                </a:solidFill>
                <a:latin typeface="+mj-ea"/>
                <a:ea typeface="+mj-ea"/>
              </a:rPr>
              <a:t>: &amp; 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04AB2D-BD25-4FEE-8EF9-A01575091730}"/>
              </a:ext>
            </a:extLst>
          </p:cNvPr>
          <p:cNvSpPr txBox="1"/>
          <p:nvPr/>
        </p:nvSpPr>
        <p:spPr>
          <a:xfrm>
            <a:off x="140676" y="6046924"/>
            <a:ext cx="119047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官网：</a:t>
            </a:r>
            <a:r>
              <a:rPr lang="en-US" altLang="zh-CN" sz="1600" b="1" i="0" u="none" strike="noStrike" dirty="0">
                <a:solidFill>
                  <a:srgbClr val="00B0F0"/>
                </a:solidFill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https://www.sass.hk/install/</a:t>
            </a:r>
            <a:endParaRPr lang="en-US" altLang="zh-CN" sz="1600" b="1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039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0" dirty="0"/>
              <a:t>H</a:t>
            </a:r>
            <a:r>
              <a:rPr lang="en-US" altLang="zh-CN" dirty="0"/>
              <a:t>TML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标签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4782B-357D-4F23-9602-2E30F5A0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94F98-64EB-44A4-9B10-9C2C4C829FD0}"/>
              </a:ext>
            </a:extLst>
          </p:cNvPr>
          <p:cNvSpPr txBox="1"/>
          <p:nvPr/>
        </p:nvSpPr>
        <p:spPr>
          <a:xfrm>
            <a:off x="182441" y="298917"/>
            <a:ext cx="11739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HTML5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</a:rPr>
              <a:t>语义化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br>
              <a:rPr lang="zh-CN" altLang="en-US" sz="1200" dirty="0"/>
            </a:b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&lt;header&gt;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：具有引用或导航作用的解构元素，通常包括网站标志、主导航、全站链接以及搜索框。 也适合对页面内部一组介绍性或导航性内容进行标记。</a:t>
            </a:r>
            <a:br>
              <a:rPr lang="zh-CN" altLang="en-US" sz="1200" dirty="0"/>
            </a:b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&lt;nav&gt;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：元素代表页面的导航链接区域。用于定义页面的主要导航部分。譬如：侧边栏上目录，面包屑导航，搜索样式，或者下一篇上一篇文章。用在整个页面主要导航部分上，不合适就不要用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nav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元素。</a:t>
            </a:r>
            <a:br>
              <a:rPr lang="zh-CN" altLang="en-US" sz="1200" dirty="0"/>
            </a:b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&lt;article&gt;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：当前页面或文章的附属信息，可以包含于当前页面或主要内容相关的引用、侧边栏、广告、导航条。</a:t>
            </a:r>
            <a:br>
              <a:rPr lang="zh-CN" altLang="en-US" sz="1200" dirty="0"/>
            </a:b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article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可以嵌套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article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，只要里面的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article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与外面的是部分与整体的关系。</a:t>
            </a:r>
            <a:br>
              <a:rPr lang="zh-CN" altLang="en-US" sz="1200" dirty="0"/>
            </a:b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&lt;section&gt;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：具有相似主题的一组内容，比如网站的主页可以分成介绍、新闻条目、联系信息等条块。元素代表文档中的“节”或“段”，“段”可以是指一篇文章里按照主题的分段；“节”可以是指一个页面里的分组。</a:t>
            </a:r>
            <a:br>
              <a:rPr lang="zh-CN" altLang="en-US" sz="1200" dirty="0"/>
            </a:br>
            <a:r>
              <a:rPr lang="zh-CN" alt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如果只是为了添加样式，请用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div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！</a:t>
            </a:r>
            <a:endParaRPr lang="en-US" altLang="zh-CN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&lt;aside&gt;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：指定附注栏，包括引述、侧栏、指向文章的一组链接、广告、友情链接、相关产品列表等。</a:t>
            </a:r>
            <a:br>
              <a:rPr lang="zh-CN" altLang="en-US" sz="1200" dirty="0"/>
            </a:b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&lt;footer&gt;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 作为其上层父级内容区块或根区块的脚注。通常包含脚注信息，如作者、相关链接或版权。</a:t>
            </a:r>
            <a:endParaRPr lang="en-US" altLang="zh-CN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altLang="zh-CN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altLang="zh-CN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https://www.w3school.com.cn/tags/tag_html.asp</a:t>
            </a:r>
            <a:endParaRPr lang="en-US" altLang="zh-CN" sz="12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altLang="zh-CN" sz="12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altLang="zh-CN" sz="1200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D2E4C756-DFE5-4CDB-9018-3AC7E27AF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08" y="818786"/>
            <a:ext cx="517279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3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4782B-357D-4F23-9602-2E30F5A0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2020/9/22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94F98-64EB-44A4-9B10-9C2C4C829FD0}"/>
              </a:ext>
            </a:extLst>
          </p:cNvPr>
          <p:cNvSpPr txBox="1"/>
          <p:nvPr/>
        </p:nvSpPr>
        <p:spPr>
          <a:xfrm>
            <a:off x="138479" y="290124"/>
            <a:ext cx="117399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比较常用的标签：</a:t>
            </a:r>
            <a:endParaRPr lang="en-US" altLang="zh-CN" sz="1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altLang="zh-CN" sz="1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，</a:t>
            </a:r>
            <a:r>
              <a:rPr lang="zh-CN" altLang="en-US" sz="1400" dirty="0">
                <a:latin typeface="+mn-ea"/>
              </a:rPr>
              <a:t>块级标签：</a:t>
            </a:r>
            <a:r>
              <a:rPr lang="en-US" altLang="zh-CN" sz="1400" dirty="0">
                <a:latin typeface="+mn-ea"/>
              </a:rPr>
              <a:t>p,div,ul,li,ol,h1-h6,table,</a:t>
            </a:r>
            <a:r>
              <a:rPr lang="en-US" altLang="zh-CN" sz="1400" i="0" dirty="0">
                <a:effectLst/>
                <a:latin typeface="+mn-ea"/>
              </a:rPr>
              <a:t>select,from</a:t>
            </a:r>
            <a:endParaRPr lang="en-US" altLang="zh-CN" sz="1400" dirty="0">
              <a:latin typeface="+mn-ea"/>
            </a:endParaRPr>
          </a:p>
          <a:p>
            <a:pPr algn="l"/>
            <a:r>
              <a:rPr lang="en-US" altLang="zh-CN" sz="1400" i="0" dirty="0">
                <a:effectLst/>
                <a:latin typeface="+mn-ea"/>
              </a:rPr>
              <a:t>2</a:t>
            </a:r>
            <a:r>
              <a:rPr lang="zh-CN" altLang="en-US" sz="1400" i="0" dirty="0">
                <a:effectLst/>
                <a:latin typeface="+mn-ea"/>
              </a:rPr>
              <a:t>，行内标签：</a:t>
            </a:r>
            <a:r>
              <a:rPr lang="en-US" altLang="zh-CN" sz="1400" i="0" dirty="0" err="1">
                <a:effectLst/>
                <a:latin typeface="+mn-ea"/>
              </a:rPr>
              <a:t>span,a</a:t>
            </a:r>
            <a:r>
              <a:rPr lang="en-US" altLang="zh-CN" sz="1400" dirty="0" err="1">
                <a:latin typeface="+mn-ea"/>
              </a:rPr>
              <a:t>,I,</a:t>
            </a:r>
            <a:r>
              <a:rPr lang="en-US" altLang="zh-CN" sz="1400" i="0" dirty="0" err="1">
                <a:effectLst/>
                <a:latin typeface="+mn-ea"/>
              </a:rPr>
              <a:t>radio</a:t>
            </a:r>
            <a:endParaRPr lang="en-US" altLang="zh-CN" sz="1400" dirty="0">
              <a:latin typeface="+mn-ea"/>
            </a:endParaRPr>
          </a:p>
          <a:p>
            <a:pPr algn="l"/>
            <a:r>
              <a:rPr lang="en-US" altLang="zh-CN" sz="1400" dirty="0">
                <a:latin typeface="+mn-ea"/>
              </a:rPr>
              <a:t>3</a:t>
            </a:r>
            <a:r>
              <a:rPr lang="zh-CN" altLang="en-US" sz="1400" i="0" dirty="0">
                <a:effectLst/>
                <a:latin typeface="+mn-ea"/>
              </a:rPr>
              <a:t>，</a:t>
            </a:r>
            <a:r>
              <a:rPr lang="zh-CN" altLang="en-US" sz="1400" dirty="0">
                <a:latin typeface="+mn-ea"/>
              </a:rPr>
              <a:t>行内块元素常见的有</a:t>
            </a:r>
            <a:r>
              <a:rPr lang="zh-CN" altLang="en-US" sz="1400" i="0" dirty="0">
                <a:effectLst/>
                <a:latin typeface="+mn-ea"/>
              </a:rPr>
              <a:t>： </a:t>
            </a:r>
            <a:r>
              <a:rPr lang="en-US" altLang="zh-CN" sz="1400" i="0" dirty="0" err="1">
                <a:effectLst/>
                <a:latin typeface="+mn-ea"/>
              </a:rPr>
              <a:t>img</a:t>
            </a:r>
            <a:r>
              <a:rPr lang="en-US" altLang="zh-CN" sz="1400" i="0" dirty="0">
                <a:effectLst/>
                <a:latin typeface="+mn-ea"/>
              </a:rPr>
              <a:t>  input  td  </a:t>
            </a:r>
          </a:p>
        </p:txBody>
      </p:sp>
    </p:spTree>
    <p:extLst>
      <p:ext uri="{BB962C8B-B14F-4D97-AF65-F5344CB8AC3E}">
        <p14:creationId xmlns:p14="http://schemas.microsoft.com/office/powerpoint/2010/main" val="115165154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{EDE8E0C6-9769-4A7E-9DC9-D20D478AEFE5}tf56160789_win32</Template>
  <TotalTime>933</TotalTime>
  <Words>3948</Words>
  <Application>Microsoft Office PowerPoint</Application>
  <PresentationFormat>宽屏</PresentationFormat>
  <Paragraphs>311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-apple-system</vt:lpstr>
      <vt:lpstr>Helvetica Neue</vt:lpstr>
      <vt:lpstr>Microsoft YaHei UI</vt:lpstr>
      <vt:lpstr>PingFang SC</vt:lpstr>
      <vt:lpstr>Roboto Mono</vt:lpstr>
      <vt:lpstr>Source Code Pro</vt:lpstr>
      <vt:lpstr>宋体</vt:lpstr>
      <vt:lpstr>微软雅黑</vt:lpstr>
      <vt:lpstr>新宋体</vt:lpstr>
      <vt:lpstr>Arial</vt:lpstr>
      <vt:lpstr>Calibri</vt:lpstr>
      <vt:lpstr>Franklin Gothic Book</vt:lpstr>
      <vt:lpstr>Verdana</vt:lpstr>
      <vt:lpstr>Verdana</vt:lpstr>
      <vt:lpstr>1_RetrospectVTI</vt:lpstr>
      <vt:lpstr>WEB前端技术分享</vt:lpstr>
      <vt:lpstr>css</vt:lpstr>
      <vt:lpstr>PowerPoint 演示文稿</vt:lpstr>
      <vt:lpstr>PowerPoint 演示文稿</vt:lpstr>
      <vt:lpstr>PowerPoint 演示文稿</vt:lpstr>
      <vt:lpstr>PowerPoint 演示文稿</vt:lpstr>
      <vt:lpstr>HTML</vt:lpstr>
      <vt:lpstr>PowerPoint 演示文稿</vt:lpstr>
      <vt:lpstr>PowerPoint 演示文稿</vt:lpstr>
      <vt:lpstr>JavaScript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</dc:title>
  <dc:creator>admin</dc:creator>
  <cp:lastModifiedBy>admin</cp:lastModifiedBy>
  <cp:revision>343</cp:revision>
  <dcterms:created xsi:type="dcterms:W3CDTF">2020-09-21T00:51:10Z</dcterms:created>
  <dcterms:modified xsi:type="dcterms:W3CDTF">2020-09-22T07:00:26Z</dcterms:modified>
</cp:coreProperties>
</file>