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0" r:id="rId1"/>
  </p:sldMasterIdLst>
  <p:notesMasterIdLst>
    <p:notesMasterId r:id="rId30"/>
  </p:notesMasterIdLst>
  <p:handoutMasterIdLst>
    <p:handoutMasterId r:id="rId31"/>
  </p:handoutMasterIdLst>
  <p:sldIdLst>
    <p:sldId id="270" r:id="rId2"/>
    <p:sldId id="283" r:id="rId3"/>
    <p:sldId id="275" r:id="rId4"/>
    <p:sldId id="273" r:id="rId5"/>
    <p:sldId id="282" r:id="rId6"/>
    <p:sldId id="280" r:id="rId7"/>
    <p:sldId id="279" r:id="rId8"/>
    <p:sldId id="265" r:id="rId9"/>
    <p:sldId id="266" r:id="rId10"/>
    <p:sldId id="276" r:id="rId11"/>
    <p:sldId id="277" r:id="rId12"/>
    <p:sldId id="284" r:id="rId13"/>
    <p:sldId id="261" r:id="rId14"/>
    <p:sldId id="262" r:id="rId15"/>
    <p:sldId id="263" r:id="rId16"/>
    <p:sldId id="278" r:id="rId17"/>
    <p:sldId id="260" r:id="rId18"/>
    <p:sldId id="259" r:id="rId19"/>
    <p:sldId id="258" r:id="rId20"/>
    <p:sldId id="272" r:id="rId21"/>
    <p:sldId id="267" r:id="rId22"/>
    <p:sldId id="268" r:id="rId23"/>
    <p:sldId id="264" r:id="rId24"/>
    <p:sldId id="269" r:id="rId25"/>
    <p:sldId id="286" r:id="rId26"/>
    <p:sldId id="281" r:id="rId27"/>
    <p:sldId id="271" r:id="rId28"/>
    <p:sldId id="285"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3" d="100"/>
          <a:sy n="83" d="100"/>
        </p:scale>
        <p:origin x="68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A8D154-34BC-4573-A65C-89E41D3BE872}" type="datetimeFigureOut">
              <a:rPr lang="en-US" smtClean="0"/>
              <a:t>4/26/2019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C170495-7912-484D-9651-334468958FDB}" type="slidenum">
              <a:rPr lang="en-US" smtClean="0"/>
              <a:t>‹#›</a:t>
            </a:fld>
            <a:endParaRPr lang="en-US"/>
          </a:p>
        </p:txBody>
      </p:sp>
    </p:spTree>
    <p:extLst>
      <p:ext uri="{BB962C8B-B14F-4D97-AF65-F5344CB8AC3E}">
        <p14:creationId xmlns:p14="http://schemas.microsoft.com/office/powerpoint/2010/main" val="7898757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C1F475-8886-41AE-B0FA-4904E450FC0B}" type="datetimeFigureOut">
              <a:rPr lang="en-US" smtClean="0"/>
              <a:t>4/26/2019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FD0CCF-00AF-4F29-939E-4D218A832D11}" type="slidenum">
              <a:rPr lang="en-US" smtClean="0"/>
              <a:t>‹#›</a:t>
            </a:fld>
            <a:endParaRPr lang="en-US"/>
          </a:p>
        </p:txBody>
      </p:sp>
    </p:spTree>
    <p:extLst>
      <p:ext uri="{BB962C8B-B14F-4D97-AF65-F5344CB8AC3E}">
        <p14:creationId xmlns:p14="http://schemas.microsoft.com/office/powerpoint/2010/main" val="2413819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84.5% of cars are non-luxury and 15.5% of cars are luxury</a:t>
            </a:r>
            <a:endParaRPr lang="en-US" dirty="0"/>
          </a:p>
        </p:txBody>
      </p:sp>
      <p:sp>
        <p:nvSpPr>
          <p:cNvPr id="4" name="Slide Number Placeholder 3"/>
          <p:cNvSpPr>
            <a:spLocks noGrp="1"/>
          </p:cNvSpPr>
          <p:nvPr>
            <p:ph type="sldNum" sz="quarter" idx="10"/>
          </p:nvPr>
        </p:nvSpPr>
        <p:spPr/>
        <p:txBody>
          <a:bodyPr/>
          <a:lstStyle/>
          <a:p>
            <a:fld id="{79FD0CCF-00AF-4F29-939E-4D218A832D11}" type="slidenum">
              <a:rPr lang="en-US" smtClean="0"/>
              <a:t>8</a:t>
            </a:fld>
            <a:endParaRPr lang="en-US"/>
          </a:p>
        </p:txBody>
      </p:sp>
    </p:spTree>
    <p:extLst>
      <p:ext uri="{BB962C8B-B14F-4D97-AF65-F5344CB8AC3E}">
        <p14:creationId xmlns:p14="http://schemas.microsoft.com/office/powerpoint/2010/main" val="1485743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Average sales price in Texas</a:t>
            </a:r>
            <a:r>
              <a:rPr lang="en-US" baseline="0" dirty="0" smtClean="0"/>
              <a:t> - $</a:t>
            </a:r>
            <a:r>
              <a:rPr lang="en-US" dirty="0" smtClean="0">
                <a:effectLst/>
              </a:rPr>
              <a:t>23081.81</a:t>
            </a:r>
            <a:endParaRPr lang="en-US" dirty="0"/>
          </a:p>
        </p:txBody>
      </p:sp>
      <p:sp>
        <p:nvSpPr>
          <p:cNvPr id="4" name="Slide Number Placeholder 3"/>
          <p:cNvSpPr>
            <a:spLocks noGrp="1"/>
          </p:cNvSpPr>
          <p:nvPr>
            <p:ph type="sldNum" sz="quarter" idx="10"/>
          </p:nvPr>
        </p:nvSpPr>
        <p:spPr/>
        <p:txBody>
          <a:bodyPr/>
          <a:lstStyle/>
          <a:p>
            <a:fld id="{79FD0CCF-00AF-4F29-939E-4D218A832D11}" type="slidenum">
              <a:rPr lang="en-US" smtClean="0"/>
              <a:t>24</a:t>
            </a:fld>
            <a:endParaRPr lang="en-US"/>
          </a:p>
        </p:txBody>
      </p:sp>
    </p:spTree>
    <p:extLst>
      <p:ext uri="{BB962C8B-B14F-4D97-AF65-F5344CB8AC3E}">
        <p14:creationId xmlns:p14="http://schemas.microsoft.com/office/powerpoint/2010/main" val="29626416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Lowest</a:t>
            </a:r>
            <a:endParaRPr lang="en-US" dirty="0"/>
          </a:p>
        </p:txBody>
      </p:sp>
      <p:sp>
        <p:nvSpPr>
          <p:cNvPr id="4" name="Slide Number Placeholder 3"/>
          <p:cNvSpPr>
            <a:spLocks noGrp="1"/>
          </p:cNvSpPr>
          <p:nvPr>
            <p:ph type="sldNum" sz="quarter" idx="10"/>
          </p:nvPr>
        </p:nvSpPr>
        <p:spPr/>
        <p:txBody>
          <a:bodyPr/>
          <a:lstStyle/>
          <a:p>
            <a:fld id="{79FD0CCF-00AF-4F29-939E-4D218A832D11}" type="slidenum">
              <a:rPr lang="en-US" smtClean="0"/>
              <a:t>25</a:t>
            </a:fld>
            <a:endParaRPr lang="en-US"/>
          </a:p>
        </p:txBody>
      </p:sp>
    </p:spTree>
    <p:extLst>
      <p:ext uri="{BB962C8B-B14F-4D97-AF65-F5344CB8AC3E}">
        <p14:creationId xmlns:p14="http://schemas.microsoft.com/office/powerpoint/2010/main" val="15743430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FD0CCF-00AF-4F29-939E-4D218A832D11}" type="slidenum">
              <a:rPr lang="en-US" smtClean="0"/>
              <a:t>27</a:t>
            </a:fld>
            <a:endParaRPr lang="en-US"/>
          </a:p>
        </p:txBody>
      </p:sp>
    </p:spTree>
    <p:extLst>
      <p:ext uri="{BB962C8B-B14F-4D97-AF65-F5344CB8AC3E}">
        <p14:creationId xmlns:p14="http://schemas.microsoft.com/office/powerpoint/2010/main" val="2274430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McLaren</a:t>
            </a:r>
            <a:r>
              <a:rPr lang="en-US" baseline="0" dirty="0" smtClean="0"/>
              <a:t> - $</a:t>
            </a:r>
            <a:r>
              <a:rPr lang="en-US" sz="1200" b="0" i="0" kern="1200" dirty="0" smtClean="0">
                <a:solidFill>
                  <a:schemeClr val="tx1"/>
                </a:solidFill>
                <a:effectLst/>
                <a:latin typeface="+mn-lt"/>
                <a:ea typeface="+mn-ea"/>
                <a:cs typeface="+mn-cs"/>
              </a:rPr>
              <a:t>215340.86, Rolls-Royce</a:t>
            </a:r>
            <a:r>
              <a:rPr lang="en-US" sz="1200" b="0" i="0" kern="1200" baseline="0" dirty="0" smtClean="0">
                <a:solidFill>
                  <a:schemeClr val="tx1"/>
                </a:solidFill>
                <a:effectLst/>
                <a:latin typeface="+mn-lt"/>
                <a:ea typeface="+mn-ea"/>
                <a:cs typeface="+mn-cs"/>
              </a:rPr>
              <a:t> - $</a:t>
            </a:r>
            <a:r>
              <a:rPr lang="en-US" sz="1200" b="0" i="0" kern="1200" dirty="0" smtClean="0">
                <a:solidFill>
                  <a:schemeClr val="tx1"/>
                </a:solidFill>
                <a:effectLst/>
                <a:latin typeface="+mn-lt"/>
                <a:ea typeface="+mn-ea"/>
                <a:cs typeface="+mn-cs"/>
              </a:rPr>
              <a:t>201293.83, Ferrari</a:t>
            </a:r>
            <a:r>
              <a:rPr lang="en-US" sz="1200" b="0" i="0" kern="1200" baseline="0" dirty="0" smtClean="0">
                <a:solidFill>
                  <a:schemeClr val="tx1"/>
                </a:solidFill>
                <a:effectLst/>
                <a:latin typeface="+mn-lt"/>
                <a:ea typeface="+mn-ea"/>
                <a:cs typeface="+mn-cs"/>
              </a:rPr>
              <a:t> - $</a:t>
            </a:r>
            <a:r>
              <a:rPr lang="en-US" sz="1200" b="0" i="0" kern="1200" dirty="0" smtClean="0">
                <a:solidFill>
                  <a:schemeClr val="tx1"/>
                </a:solidFill>
                <a:effectLst/>
                <a:latin typeface="+mn-lt"/>
                <a:ea typeface="+mn-ea"/>
                <a:cs typeface="+mn-cs"/>
              </a:rPr>
              <a:t>200600.09, </a:t>
            </a:r>
            <a:r>
              <a:rPr lang="en-US" sz="1200" b="1" i="0" kern="1200" dirty="0" smtClean="0">
                <a:solidFill>
                  <a:schemeClr val="tx1"/>
                </a:solidFill>
                <a:effectLst/>
                <a:latin typeface="+mn-lt"/>
                <a:ea typeface="+mn-ea"/>
                <a:cs typeface="+mn-cs"/>
              </a:rPr>
              <a:t>Lamborghini, $</a:t>
            </a:r>
            <a:r>
              <a:rPr lang="en-US" sz="1200" b="0" i="0" kern="1200" dirty="0" smtClean="0">
                <a:solidFill>
                  <a:schemeClr val="tx1"/>
                </a:solidFill>
                <a:effectLst/>
                <a:latin typeface="+mn-lt"/>
                <a:ea typeface="+mn-ea"/>
                <a:cs typeface="+mn-cs"/>
              </a:rPr>
              <a:t>186711.38</a:t>
            </a:r>
          </a:p>
          <a:p>
            <a:endParaRPr lang="en-US" dirty="0"/>
          </a:p>
        </p:txBody>
      </p:sp>
      <p:sp>
        <p:nvSpPr>
          <p:cNvPr id="4" name="Slide Number Placeholder 3"/>
          <p:cNvSpPr>
            <a:spLocks noGrp="1"/>
          </p:cNvSpPr>
          <p:nvPr>
            <p:ph type="sldNum" sz="quarter" idx="10"/>
          </p:nvPr>
        </p:nvSpPr>
        <p:spPr/>
        <p:txBody>
          <a:bodyPr/>
          <a:lstStyle/>
          <a:p>
            <a:fld id="{79FD0CCF-00AF-4F29-939E-4D218A832D11}" type="slidenum">
              <a:rPr lang="en-US" smtClean="0"/>
              <a:t>9</a:t>
            </a:fld>
            <a:endParaRPr lang="en-US"/>
          </a:p>
        </p:txBody>
      </p:sp>
    </p:spTree>
    <p:extLst>
      <p:ext uri="{BB962C8B-B14F-4D97-AF65-F5344CB8AC3E}">
        <p14:creationId xmlns:p14="http://schemas.microsoft.com/office/powerpoint/2010/main" val="35024947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Mercedes</a:t>
            </a:r>
            <a:r>
              <a:rPr lang="en-US" baseline="0" dirty="0" smtClean="0"/>
              <a:t> average sales price - $</a:t>
            </a:r>
            <a:r>
              <a:rPr lang="en-US" dirty="0" smtClean="0"/>
              <a:t>31696.05</a:t>
            </a:r>
            <a:endParaRPr lang="en-US" dirty="0"/>
          </a:p>
        </p:txBody>
      </p:sp>
      <p:sp>
        <p:nvSpPr>
          <p:cNvPr id="4" name="Slide Number Placeholder 3"/>
          <p:cNvSpPr>
            <a:spLocks noGrp="1"/>
          </p:cNvSpPr>
          <p:nvPr>
            <p:ph type="sldNum" sz="quarter" idx="10"/>
          </p:nvPr>
        </p:nvSpPr>
        <p:spPr/>
        <p:txBody>
          <a:bodyPr/>
          <a:lstStyle/>
          <a:p>
            <a:fld id="{79FD0CCF-00AF-4F29-939E-4D218A832D11}" type="slidenum">
              <a:rPr lang="en-US" smtClean="0"/>
              <a:t>13</a:t>
            </a:fld>
            <a:endParaRPr lang="en-US"/>
          </a:p>
        </p:txBody>
      </p:sp>
    </p:spTree>
    <p:extLst>
      <p:ext uri="{BB962C8B-B14F-4D97-AF65-F5344CB8AC3E}">
        <p14:creationId xmlns:p14="http://schemas.microsoft.com/office/powerpoint/2010/main" val="2059353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BMW average sales price - $26920.71</a:t>
            </a:r>
            <a:endParaRPr lang="en-US" dirty="0"/>
          </a:p>
        </p:txBody>
      </p:sp>
      <p:sp>
        <p:nvSpPr>
          <p:cNvPr id="4" name="Slide Number Placeholder 3"/>
          <p:cNvSpPr>
            <a:spLocks noGrp="1"/>
          </p:cNvSpPr>
          <p:nvPr>
            <p:ph type="sldNum" sz="quarter" idx="10"/>
          </p:nvPr>
        </p:nvSpPr>
        <p:spPr/>
        <p:txBody>
          <a:bodyPr/>
          <a:lstStyle/>
          <a:p>
            <a:fld id="{79FD0CCF-00AF-4F29-939E-4D218A832D11}" type="slidenum">
              <a:rPr lang="en-US" smtClean="0"/>
              <a:t>14</a:t>
            </a:fld>
            <a:endParaRPr lang="en-US"/>
          </a:p>
        </p:txBody>
      </p:sp>
    </p:spTree>
    <p:extLst>
      <p:ext uri="{BB962C8B-B14F-4D97-AF65-F5344CB8AC3E}">
        <p14:creationId xmlns:p14="http://schemas.microsoft.com/office/powerpoint/2010/main" val="1011711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Lexus</a:t>
            </a:r>
            <a:r>
              <a:rPr lang="en-US" baseline="0" dirty="0" smtClean="0"/>
              <a:t> average sales price - $</a:t>
            </a:r>
            <a:r>
              <a:rPr lang="en-US" dirty="0" smtClean="0"/>
              <a:t>26367.21</a:t>
            </a:r>
            <a:endParaRPr lang="en-US" dirty="0"/>
          </a:p>
        </p:txBody>
      </p:sp>
      <p:sp>
        <p:nvSpPr>
          <p:cNvPr id="4" name="Slide Number Placeholder 3"/>
          <p:cNvSpPr>
            <a:spLocks noGrp="1"/>
          </p:cNvSpPr>
          <p:nvPr>
            <p:ph type="sldNum" sz="quarter" idx="10"/>
          </p:nvPr>
        </p:nvSpPr>
        <p:spPr/>
        <p:txBody>
          <a:bodyPr/>
          <a:lstStyle/>
          <a:p>
            <a:fld id="{79FD0CCF-00AF-4F29-939E-4D218A832D11}" type="slidenum">
              <a:rPr lang="en-US" smtClean="0"/>
              <a:t>15</a:t>
            </a:fld>
            <a:endParaRPr lang="en-US"/>
          </a:p>
        </p:txBody>
      </p:sp>
    </p:spTree>
    <p:extLst>
      <p:ext uri="{BB962C8B-B14F-4D97-AF65-F5344CB8AC3E}">
        <p14:creationId xmlns:p14="http://schemas.microsoft.com/office/powerpoint/2010/main" val="8719725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Ford average sales price - $21311.80</a:t>
            </a:r>
            <a:endParaRPr lang="en-US" dirty="0"/>
          </a:p>
        </p:txBody>
      </p:sp>
      <p:sp>
        <p:nvSpPr>
          <p:cNvPr id="4" name="Slide Number Placeholder 3"/>
          <p:cNvSpPr>
            <a:spLocks noGrp="1"/>
          </p:cNvSpPr>
          <p:nvPr>
            <p:ph type="sldNum" sz="quarter" idx="10"/>
          </p:nvPr>
        </p:nvSpPr>
        <p:spPr/>
        <p:txBody>
          <a:bodyPr/>
          <a:lstStyle/>
          <a:p>
            <a:fld id="{79FD0CCF-00AF-4F29-939E-4D218A832D11}" type="slidenum">
              <a:rPr lang="en-US" smtClean="0"/>
              <a:t>17</a:t>
            </a:fld>
            <a:endParaRPr lang="en-US"/>
          </a:p>
        </p:txBody>
      </p:sp>
    </p:spTree>
    <p:extLst>
      <p:ext uri="{BB962C8B-B14F-4D97-AF65-F5344CB8AC3E}">
        <p14:creationId xmlns:p14="http://schemas.microsoft.com/office/powerpoint/2010/main" val="30241936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Chevrolet Average</a:t>
            </a:r>
            <a:r>
              <a:rPr lang="en-US" baseline="0" dirty="0" smtClean="0"/>
              <a:t> Sales price - $</a:t>
            </a:r>
            <a:r>
              <a:rPr lang="en-US" dirty="0" smtClean="0"/>
              <a:t>21770.09</a:t>
            </a:r>
            <a:endParaRPr lang="en-US" dirty="0"/>
          </a:p>
        </p:txBody>
      </p:sp>
      <p:sp>
        <p:nvSpPr>
          <p:cNvPr id="4" name="Slide Number Placeholder 3"/>
          <p:cNvSpPr>
            <a:spLocks noGrp="1"/>
          </p:cNvSpPr>
          <p:nvPr>
            <p:ph type="sldNum" sz="quarter" idx="10"/>
          </p:nvPr>
        </p:nvSpPr>
        <p:spPr/>
        <p:txBody>
          <a:bodyPr/>
          <a:lstStyle/>
          <a:p>
            <a:fld id="{79FD0CCF-00AF-4F29-939E-4D218A832D11}" type="slidenum">
              <a:rPr lang="en-US" smtClean="0"/>
              <a:t>18</a:t>
            </a:fld>
            <a:endParaRPr lang="en-US"/>
          </a:p>
        </p:txBody>
      </p:sp>
    </p:spTree>
    <p:extLst>
      <p:ext uri="{BB962C8B-B14F-4D97-AF65-F5344CB8AC3E}">
        <p14:creationId xmlns:p14="http://schemas.microsoft.com/office/powerpoint/2010/main" val="25328216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Toyota Average Sales price - $19275.61</a:t>
            </a:r>
            <a:endParaRPr lang="en-US" dirty="0"/>
          </a:p>
        </p:txBody>
      </p:sp>
      <p:sp>
        <p:nvSpPr>
          <p:cNvPr id="4" name="Slide Number Placeholder 3"/>
          <p:cNvSpPr>
            <a:spLocks noGrp="1"/>
          </p:cNvSpPr>
          <p:nvPr>
            <p:ph type="sldNum" sz="quarter" idx="10"/>
          </p:nvPr>
        </p:nvSpPr>
        <p:spPr/>
        <p:txBody>
          <a:bodyPr/>
          <a:lstStyle/>
          <a:p>
            <a:fld id="{79FD0CCF-00AF-4F29-939E-4D218A832D11}" type="slidenum">
              <a:rPr lang="en-US" smtClean="0"/>
              <a:t>19</a:t>
            </a:fld>
            <a:endParaRPr lang="en-US"/>
          </a:p>
        </p:txBody>
      </p:sp>
    </p:spTree>
    <p:extLst>
      <p:ext uri="{BB962C8B-B14F-4D97-AF65-F5344CB8AC3E}">
        <p14:creationId xmlns:p14="http://schemas.microsoft.com/office/powerpoint/2010/main" val="13030027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of cars listed in DC</a:t>
            </a:r>
            <a:endParaRPr lang="en-US" dirty="0"/>
          </a:p>
        </p:txBody>
      </p:sp>
      <p:sp>
        <p:nvSpPr>
          <p:cNvPr id="4" name="Slide Number Placeholder 3"/>
          <p:cNvSpPr>
            <a:spLocks noGrp="1"/>
          </p:cNvSpPr>
          <p:nvPr>
            <p:ph type="sldNum" sz="quarter" idx="10"/>
          </p:nvPr>
        </p:nvSpPr>
        <p:spPr/>
        <p:txBody>
          <a:bodyPr/>
          <a:lstStyle/>
          <a:p>
            <a:fld id="{79FD0CCF-00AF-4F29-939E-4D218A832D11}" type="slidenum">
              <a:rPr lang="en-US" smtClean="0"/>
              <a:t>23</a:t>
            </a:fld>
            <a:endParaRPr lang="en-US"/>
          </a:p>
        </p:txBody>
      </p:sp>
    </p:spTree>
    <p:extLst>
      <p:ext uri="{BB962C8B-B14F-4D97-AF65-F5344CB8AC3E}">
        <p14:creationId xmlns:p14="http://schemas.microsoft.com/office/powerpoint/2010/main" val="30215145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4/23/2019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5518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439950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934329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638257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4/23/2019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3654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4/23/2019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785222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4/23/2019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745241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4/23/2019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79349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509A250-FF31-4206-8172-F9D3106AACB1}" type="datetimeFigureOut">
              <a:rPr lang="en-US" smtClean="0"/>
              <a:t>4/23/2019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449228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509A250-FF31-4206-8172-F9D3106AACB1}" type="datetimeFigureOut">
              <a:rPr lang="en-US" smtClean="0"/>
              <a:t>4/23/2019</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1876133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4/23/2019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701421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AAD347D-5ACD-4C99-B74B-A9C85AD731AF}" type="datetimeFigureOut">
              <a:rPr lang="en-US" smtClean="0"/>
              <a:t>4/23/2019</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02111984F565}"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8610401"/>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000" dirty="0" smtClean="0"/>
              <a:t>Car Analyzers &amp; Recommenders</a:t>
            </a:r>
            <a:endParaRPr lang="en-US" sz="6000" dirty="0"/>
          </a:p>
        </p:txBody>
      </p:sp>
      <p:sp>
        <p:nvSpPr>
          <p:cNvPr id="3" name="Subtitle 2"/>
          <p:cNvSpPr>
            <a:spLocks noGrp="1"/>
          </p:cNvSpPr>
          <p:nvPr>
            <p:ph type="subTitle" idx="1"/>
          </p:nvPr>
        </p:nvSpPr>
        <p:spPr/>
        <p:txBody>
          <a:bodyPr/>
          <a:lstStyle/>
          <a:p>
            <a:r>
              <a:rPr lang="en-US" dirty="0" smtClean="0"/>
              <a:t>Lebe iwu, melaku wubshet, eric waxler</a:t>
            </a:r>
            <a:endParaRPr lang="en-US" dirty="0"/>
          </a:p>
        </p:txBody>
      </p:sp>
    </p:spTree>
    <p:extLst>
      <p:ext uri="{BB962C8B-B14F-4D97-AF65-F5344CB8AC3E}">
        <p14:creationId xmlns:p14="http://schemas.microsoft.com/office/powerpoint/2010/main" val="39589738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1783" y="504317"/>
            <a:ext cx="10058400" cy="1150311"/>
          </a:xfrm>
        </p:spPr>
        <p:txBody>
          <a:bodyPr>
            <a:normAutofit fontScale="90000"/>
          </a:bodyPr>
          <a:lstStyle/>
          <a:p>
            <a:r>
              <a:rPr lang="en-US" dirty="0" smtClean="0"/>
              <a:t>Which of the 25 luxury brands make up the top luxury car sales? </a:t>
            </a:r>
            <a:endParaRPr lang="en-US" dirty="0"/>
          </a:p>
        </p:txBody>
      </p:sp>
      <p:pic>
        <p:nvPicPr>
          <p:cNvPr id="5" name="Picture 4"/>
          <p:cNvPicPr>
            <a:picLocks noChangeAspect="1"/>
          </p:cNvPicPr>
          <p:nvPr/>
        </p:nvPicPr>
        <p:blipFill>
          <a:blip r:embed="rId2"/>
          <a:stretch>
            <a:fillRect/>
          </a:stretch>
        </p:blipFill>
        <p:spPr>
          <a:xfrm>
            <a:off x="1767840" y="1811382"/>
            <a:ext cx="8255726" cy="4519749"/>
          </a:xfrm>
          <a:prstGeom prst="rect">
            <a:avLst/>
          </a:prstGeom>
        </p:spPr>
      </p:pic>
    </p:spTree>
    <p:extLst>
      <p:ext uri="{BB962C8B-B14F-4D97-AF65-F5344CB8AC3E}">
        <p14:creationId xmlns:p14="http://schemas.microsoft.com/office/powerpoint/2010/main" val="21130601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Luxury Car Sales Top 3</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Mercedes Benz – 20.2%</a:t>
            </a:r>
          </a:p>
          <a:p>
            <a:pPr>
              <a:buFont typeface="Wingdings" panose="05000000000000000000" pitchFamily="2" charset="2"/>
              <a:buChar char="Ø"/>
            </a:pPr>
            <a:r>
              <a:rPr lang="en-US" dirty="0" smtClean="0"/>
              <a:t>BMW – 17.1%</a:t>
            </a:r>
          </a:p>
          <a:p>
            <a:pPr>
              <a:buFont typeface="Wingdings" panose="05000000000000000000" pitchFamily="2" charset="2"/>
              <a:buChar char="Ø"/>
            </a:pPr>
            <a:r>
              <a:rPr lang="en-US" dirty="0" smtClean="0"/>
              <a:t>Lexus – 15.8%</a:t>
            </a:r>
          </a:p>
          <a:p>
            <a:pPr>
              <a:buFont typeface="Wingdings" panose="05000000000000000000" pitchFamily="2" charset="2"/>
              <a:buChar char="Ø"/>
            </a:pPr>
            <a:endParaRPr lang="en-US" dirty="0"/>
          </a:p>
          <a:p>
            <a:pPr>
              <a:buFont typeface="Wingdings" panose="05000000000000000000" pitchFamily="2" charset="2"/>
              <a:buChar char="Ø"/>
            </a:pPr>
            <a:r>
              <a:rPr lang="en-US" dirty="0" smtClean="0"/>
              <a:t>As a used car dealer, I want to know where I can get these cars the cheapest and what would be the average cost </a:t>
            </a:r>
            <a:endParaRPr lang="en-US" dirty="0"/>
          </a:p>
        </p:txBody>
      </p:sp>
    </p:spTree>
    <p:extLst>
      <p:ext uri="{BB962C8B-B14F-4D97-AF65-F5344CB8AC3E}">
        <p14:creationId xmlns:p14="http://schemas.microsoft.com/office/powerpoint/2010/main" val="30894087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Heat map</a:t>
            </a:r>
            <a:endParaRPr lang="en-US" dirty="0"/>
          </a:p>
        </p:txBody>
      </p:sp>
      <p:pic>
        <p:nvPicPr>
          <p:cNvPr id="4" name="Content Placeholder 3"/>
          <p:cNvPicPr>
            <a:picLocks noGrp="1" noChangeAspect="1"/>
          </p:cNvPicPr>
          <p:nvPr>
            <p:ph idx="1"/>
          </p:nvPr>
        </p:nvPicPr>
        <p:blipFill>
          <a:blip r:embed="rId2"/>
          <a:stretch>
            <a:fillRect/>
          </a:stretch>
        </p:blipFill>
        <p:spPr>
          <a:xfrm>
            <a:off x="1662545" y="1846263"/>
            <a:ext cx="8149747" cy="4406755"/>
          </a:xfrm>
          <a:prstGeom prst="rect">
            <a:avLst/>
          </a:prstGeom>
        </p:spPr>
      </p:pic>
    </p:spTree>
    <p:extLst>
      <p:ext uri="{BB962C8B-B14F-4D97-AF65-F5344CB8AC3E}">
        <p14:creationId xmlns:p14="http://schemas.microsoft.com/office/powerpoint/2010/main" val="11094113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Mercedes-Benz Used </a:t>
            </a:r>
            <a:r>
              <a:rPr lang="en-US" dirty="0"/>
              <a:t>Car </a:t>
            </a:r>
            <a:r>
              <a:rPr lang="en-US" dirty="0" smtClean="0"/>
              <a:t>Sales Price</a:t>
            </a:r>
            <a:endParaRPr lang="en-US" dirty="0"/>
          </a:p>
        </p:txBody>
      </p:sp>
      <p:pic>
        <p:nvPicPr>
          <p:cNvPr id="6" name="Content Placeholder 5" descr="C:\Users\lanonyuo\Downloads\map.png"/>
          <p:cNvPicPr>
            <a:picLocks noGrp="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365965" y="1950720"/>
            <a:ext cx="5686697" cy="4284617"/>
          </a:xfrm>
          <a:prstGeom prst="rect">
            <a:avLst/>
          </a:prstGeom>
          <a:noFill/>
          <a:ln>
            <a:noFill/>
          </a:ln>
        </p:spPr>
      </p:pic>
      <p:pic>
        <p:nvPicPr>
          <p:cNvPr id="8" name="Content Placeholder 7"/>
          <p:cNvPicPr>
            <a:picLocks noGrp="1" noChangeAspect="1"/>
          </p:cNvPicPr>
          <p:nvPr>
            <p:ph sz="half" idx="1"/>
          </p:nvPr>
        </p:nvPicPr>
        <p:blipFill>
          <a:blip r:embed="rId4">
            <a:extLst>
              <a:ext uri="{28A0092B-C50C-407E-A947-70E740481C1C}">
                <a14:useLocalDpi xmlns:a14="http://schemas.microsoft.com/office/drawing/2010/main" val="0"/>
              </a:ext>
            </a:extLst>
          </a:blip>
          <a:stretch>
            <a:fillRect/>
          </a:stretch>
        </p:blipFill>
        <p:spPr>
          <a:xfrm>
            <a:off x="113211" y="1837508"/>
            <a:ext cx="6252754" cy="4258491"/>
          </a:xfrm>
        </p:spPr>
      </p:pic>
    </p:spTree>
    <p:extLst>
      <p:ext uri="{BB962C8B-B14F-4D97-AF65-F5344CB8AC3E}">
        <p14:creationId xmlns:p14="http://schemas.microsoft.com/office/powerpoint/2010/main" val="13223878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BMW </a:t>
            </a:r>
            <a:r>
              <a:rPr lang="en-US" dirty="0"/>
              <a:t>Used Car Sales Price</a:t>
            </a:r>
          </a:p>
        </p:txBody>
      </p:sp>
      <p:pic>
        <p:nvPicPr>
          <p:cNvPr id="6" name="Content Placeholder 5" descr="C:\Users\lanonyuo\Downloads\map (1).png"/>
          <p:cNvPicPr>
            <a:picLocks noGrp="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313714" y="1959428"/>
            <a:ext cx="5765075" cy="3927565"/>
          </a:xfrm>
          <a:prstGeom prst="rect">
            <a:avLst/>
          </a:prstGeom>
          <a:noFill/>
          <a:ln>
            <a:noFill/>
          </a:ln>
        </p:spPr>
      </p:pic>
      <p:pic>
        <p:nvPicPr>
          <p:cNvPr id="8" name="Content Placeholder 7"/>
          <p:cNvPicPr>
            <a:picLocks noGrp="1" noChangeAspect="1"/>
          </p:cNvPicPr>
          <p:nvPr>
            <p:ph sz="half" idx="1"/>
          </p:nvPr>
        </p:nvPicPr>
        <p:blipFill>
          <a:blip r:embed="rId4">
            <a:extLst>
              <a:ext uri="{28A0092B-C50C-407E-A947-70E740481C1C}">
                <a14:useLocalDpi xmlns:a14="http://schemas.microsoft.com/office/drawing/2010/main" val="0"/>
              </a:ext>
            </a:extLst>
          </a:blip>
          <a:stretch>
            <a:fillRect/>
          </a:stretch>
        </p:blipFill>
        <p:spPr>
          <a:xfrm>
            <a:off x="339634" y="1846217"/>
            <a:ext cx="5974080" cy="4206240"/>
          </a:xfrm>
        </p:spPr>
      </p:pic>
    </p:spTree>
    <p:extLst>
      <p:ext uri="{BB962C8B-B14F-4D97-AF65-F5344CB8AC3E}">
        <p14:creationId xmlns:p14="http://schemas.microsoft.com/office/powerpoint/2010/main" val="35490942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193853"/>
          </a:xfrm>
        </p:spPr>
        <p:txBody>
          <a:bodyPr/>
          <a:lstStyle/>
          <a:p>
            <a:r>
              <a:rPr lang="en-US" dirty="0" smtClean="0"/>
              <a:t>Lexus Used Car Sales</a:t>
            </a:r>
            <a:endParaRPr lang="en-US" dirty="0"/>
          </a:p>
        </p:txBody>
      </p:sp>
      <p:pic>
        <p:nvPicPr>
          <p:cNvPr id="6" name="Content Placeholder 5" descr="C:\Users\lanonyuo\Downloads\map (2).png"/>
          <p:cNvPicPr>
            <a:picLocks noGrp="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453051" y="2055223"/>
            <a:ext cx="5669280" cy="3910148"/>
          </a:xfrm>
          <a:prstGeom prst="rect">
            <a:avLst/>
          </a:prstGeom>
          <a:noFill/>
          <a:ln>
            <a:noFill/>
          </a:ln>
        </p:spPr>
      </p:pic>
      <p:pic>
        <p:nvPicPr>
          <p:cNvPr id="8" name="Content Placeholder 7"/>
          <p:cNvPicPr>
            <a:picLocks noGrp="1" noChangeAspect="1"/>
          </p:cNvPicPr>
          <p:nvPr>
            <p:ph sz="half" idx="1"/>
          </p:nvPr>
        </p:nvPicPr>
        <p:blipFill>
          <a:blip r:embed="rId4">
            <a:extLst>
              <a:ext uri="{28A0092B-C50C-407E-A947-70E740481C1C}">
                <a14:useLocalDpi xmlns:a14="http://schemas.microsoft.com/office/drawing/2010/main" val="0"/>
              </a:ext>
            </a:extLst>
          </a:blip>
          <a:stretch>
            <a:fillRect/>
          </a:stretch>
        </p:blipFill>
        <p:spPr>
          <a:xfrm>
            <a:off x="185960" y="1950720"/>
            <a:ext cx="6267091" cy="4232366"/>
          </a:xfrm>
        </p:spPr>
      </p:pic>
    </p:spTree>
    <p:extLst>
      <p:ext uri="{BB962C8B-B14F-4D97-AF65-F5344CB8AC3E}">
        <p14:creationId xmlns:p14="http://schemas.microsoft.com/office/powerpoint/2010/main" val="917305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the top 3 car Makes sold?</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Number of car sales – 1,216,250</a:t>
            </a:r>
          </a:p>
          <a:p>
            <a:pPr>
              <a:buFont typeface="Wingdings" panose="05000000000000000000" pitchFamily="2" charset="2"/>
              <a:buChar char="Ø"/>
            </a:pPr>
            <a:r>
              <a:rPr lang="en-US" dirty="0" smtClean="0"/>
              <a:t>Top 3 Car Makes </a:t>
            </a:r>
          </a:p>
          <a:p>
            <a:pPr lvl="1">
              <a:buFont typeface="Wingdings" panose="05000000000000000000" pitchFamily="2" charset="2"/>
              <a:buChar char="Ø"/>
            </a:pPr>
            <a:r>
              <a:rPr lang="en-US" dirty="0" smtClean="0"/>
              <a:t>Ford – 13.32 %</a:t>
            </a:r>
          </a:p>
          <a:p>
            <a:pPr lvl="1">
              <a:buFont typeface="Wingdings" panose="05000000000000000000" pitchFamily="2" charset="2"/>
              <a:buChar char="Ø"/>
            </a:pPr>
            <a:r>
              <a:rPr lang="en-US" dirty="0" smtClean="0"/>
              <a:t>Chevrolet – 12.37%</a:t>
            </a:r>
          </a:p>
          <a:p>
            <a:pPr lvl="1">
              <a:buFont typeface="Wingdings" panose="05000000000000000000" pitchFamily="2" charset="2"/>
              <a:buChar char="Ø"/>
            </a:pPr>
            <a:r>
              <a:rPr lang="en-US" dirty="0" smtClean="0"/>
              <a:t>Toyota – 9.46%</a:t>
            </a:r>
          </a:p>
        </p:txBody>
      </p:sp>
    </p:spTree>
    <p:extLst>
      <p:ext uri="{BB962C8B-B14F-4D97-AF65-F5344CB8AC3E}">
        <p14:creationId xmlns:p14="http://schemas.microsoft.com/office/powerpoint/2010/main" val="922002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Ford </a:t>
            </a:r>
            <a:r>
              <a:rPr lang="en-US" dirty="0"/>
              <a:t>Used </a:t>
            </a:r>
            <a:r>
              <a:rPr lang="en-US" dirty="0" smtClean="0"/>
              <a:t>Car </a:t>
            </a:r>
            <a:r>
              <a:rPr lang="en-US" dirty="0"/>
              <a:t>Sales Price</a:t>
            </a:r>
          </a:p>
        </p:txBody>
      </p:sp>
      <p:pic>
        <p:nvPicPr>
          <p:cNvPr id="6" name="Content Placeholder 5" descr="C:\Users\lanonyuo\Downloads\map (3).png"/>
          <p:cNvPicPr>
            <a:picLocks noGrp="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453051" y="1994262"/>
            <a:ext cx="5573485" cy="3840481"/>
          </a:xfrm>
          <a:prstGeom prst="rect">
            <a:avLst/>
          </a:prstGeom>
          <a:noFill/>
          <a:ln>
            <a:noFill/>
          </a:ln>
        </p:spPr>
      </p:pic>
      <p:pic>
        <p:nvPicPr>
          <p:cNvPr id="8" name="Content Placeholder 7"/>
          <p:cNvPicPr>
            <a:picLocks noGrp="1" noChangeAspect="1"/>
          </p:cNvPicPr>
          <p:nvPr>
            <p:ph sz="half" idx="1"/>
          </p:nvPr>
        </p:nvPicPr>
        <p:blipFill>
          <a:blip r:embed="rId4">
            <a:extLst>
              <a:ext uri="{28A0092B-C50C-407E-A947-70E740481C1C}">
                <a14:useLocalDpi xmlns:a14="http://schemas.microsoft.com/office/drawing/2010/main" val="0"/>
              </a:ext>
            </a:extLst>
          </a:blip>
          <a:stretch>
            <a:fillRect/>
          </a:stretch>
        </p:blipFill>
        <p:spPr>
          <a:xfrm>
            <a:off x="98549" y="1872343"/>
            <a:ext cx="6293542" cy="4153988"/>
          </a:xfrm>
        </p:spPr>
      </p:pic>
    </p:spTree>
    <p:extLst>
      <p:ext uri="{BB962C8B-B14F-4D97-AF65-F5344CB8AC3E}">
        <p14:creationId xmlns:p14="http://schemas.microsoft.com/office/powerpoint/2010/main" val="26858922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Chevrolet </a:t>
            </a:r>
            <a:r>
              <a:rPr lang="en-US" dirty="0"/>
              <a:t>Used Sales Price</a:t>
            </a:r>
          </a:p>
        </p:txBody>
      </p:sp>
      <p:pic>
        <p:nvPicPr>
          <p:cNvPr id="5" name="Content Placeholder 4" descr="C:\Users\lanonyuo\Downloads\map (5).png"/>
          <p:cNvPicPr>
            <a:picLocks noGrp="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261462" y="1968136"/>
            <a:ext cx="5834743" cy="3900957"/>
          </a:xfrm>
          <a:prstGeom prst="rect">
            <a:avLst/>
          </a:prstGeom>
          <a:noFill/>
          <a:ln>
            <a:noFill/>
          </a:ln>
        </p:spPr>
      </p:pic>
      <p:pic>
        <p:nvPicPr>
          <p:cNvPr id="8" name="Content Placeholder 7"/>
          <p:cNvPicPr>
            <a:picLocks noGrp="1" noChangeAspect="1"/>
          </p:cNvPicPr>
          <p:nvPr>
            <p:ph sz="half" idx="1"/>
          </p:nvPr>
        </p:nvPicPr>
        <p:blipFill>
          <a:blip r:embed="rId4">
            <a:extLst>
              <a:ext uri="{28A0092B-C50C-407E-A947-70E740481C1C}">
                <a14:useLocalDpi xmlns:a14="http://schemas.microsoft.com/office/drawing/2010/main" val="0"/>
              </a:ext>
            </a:extLst>
          </a:blip>
          <a:stretch>
            <a:fillRect/>
          </a:stretch>
        </p:blipFill>
        <p:spPr>
          <a:xfrm>
            <a:off x="182880" y="1863634"/>
            <a:ext cx="6078582" cy="4171406"/>
          </a:xfrm>
        </p:spPr>
      </p:pic>
    </p:spTree>
    <p:extLst>
      <p:ext uri="{BB962C8B-B14F-4D97-AF65-F5344CB8AC3E}">
        <p14:creationId xmlns:p14="http://schemas.microsoft.com/office/powerpoint/2010/main" val="10600753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Toyota </a:t>
            </a:r>
            <a:r>
              <a:rPr lang="en-US" dirty="0"/>
              <a:t>Used Sales Price</a:t>
            </a:r>
          </a:p>
        </p:txBody>
      </p:sp>
      <p:pic>
        <p:nvPicPr>
          <p:cNvPr id="8" name="Content Placeholder 7" descr="C:\Users\lanonyuo\Downloads\map (5).png"/>
          <p:cNvPicPr>
            <a:picLocks noGrp="1"/>
          </p:cNvPicPr>
          <p:nvPr>
            <p:ph sz="quarter" idx="4"/>
          </p:nvPr>
        </p:nvPicPr>
        <p:blipFill>
          <a:blip r:embed="rId3">
            <a:extLst>
              <a:ext uri="{28A0092B-C50C-407E-A947-70E740481C1C}">
                <a14:useLocalDpi xmlns:a14="http://schemas.microsoft.com/office/drawing/2010/main" val="0"/>
              </a:ext>
            </a:extLst>
          </a:blip>
          <a:stretch>
            <a:fillRect/>
          </a:stretch>
        </p:blipFill>
        <p:spPr bwMode="auto">
          <a:xfrm>
            <a:off x="6644640" y="2046514"/>
            <a:ext cx="5259977" cy="3605349"/>
          </a:xfrm>
          <a:prstGeom prst="rect">
            <a:avLst/>
          </a:prstGeom>
          <a:noFill/>
          <a:ln>
            <a:noFill/>
          </a:ln>
        </p:spPr>
      </p:pic>
      <p:sp>
        <p:nvSpPr>
          <p:cNvPr id="10" name="AutoShape 2" descr="data:image/png;base64,iVBORw0KGgoAAAANSUhEUgAABZgAAANYCAYAAABJlYhKAAAABHNCSVQICAgIfAhkiAAAAAlwSFlzAAALEgAACxIB0t1+/AAAADl0RVh0U29mdHdhcmUAbWF0cGxvdGxpYiB2ZXJzaW9uIDMuMC4yLCBodHRwOi8vbWF0cGxvdGxpYi5vcmcvOIA7rQAAIABJREFUeJzs3X24ped8L/DvT6ZChSQiiEhNVKpoicohKojXhFAJzZGcIq2X0EbRKkZQql7Gcapp2upBkyZKxWslNSE03qo9Qd5EQhAxCBGJvNAiEr3PH8+zY1lZe/bez6yZtWbm87muda297+de9/qttVeuzXff87urtRYAAAAAAFipm8y6AAAAAAAAtkwCZgAAAAAABhEwAwAAAAAwiIAZAAAAAIBBBMwAAAAAAAwiYAYAAAAAYBABMwAAzKGqenpVtap60qxrYWlVdW5VXT3rOgAANjcBMwDAHKmql/ShYququ866nq1FVd2lf08v2sCcVf2c6zdnbRtrJIhe7m1uX9/mCmmraqdJ70tVXV5Vp1XV4zd1DQAAW4tVsy4AAIBOVVWSpyVpSSrJM5L8yUyLYktwdpI/Gxu7c5InJ/lakreOXfvvzVHUFuLaJGv7r7dPco8kByV5ZFW9vLX2yhWsdXCSX5hyfQAAc0/ADAAwPx6ZZM8kJyR5VJIjquro1tpPZloVc621dna6kPkGVfXwdAHzxa21V8yiri3Ej8ffn6o6JMn7kry0qt7YWrtiOQu11tZPvzwAgPmnRQYAwPx4Rn//liRvT3KbJIeMT6qq4/p/0v/oSYtU1X799XeMjd+iqo6uqs9V1X9V1X9W1X9U1RMnrPHwfo2XVtW+VXVqVV3Zj92xn/Owqvr7qvpiVX2/qn5YVedX1cuqavtFartDVZ3YtyL4UVWdU1VPGn2+CY/ZpapeV1UX9o+5uqo+0oeom1xVbV9Vz+trvap/79ZX1fur6qET5t+9qt5aVZdU1U+q6jtV9faq2muR9feqqvf0a/9nVf17VT1q07+yG57/iP5z8IP+Z3huVf1RVa0amXPz/ud/WVVN3KVbVW/rf4YPGxt/bFWd3v/cftx/Xl5RVbcYmbN3VbUk90qy41jrivePzDuwqv6h/yws1Pu5qnrRYnWtVGvtn5Ncmm438r1H66uqY6rq16vqn6vqin5s737Oou09quq3qupD/WOurapv9D/z/SbMPbj/fF/Zz/1yVb1q9P0CAJgndjADAMyBqrpdkt9K8uXW2n9U1feT/HGSI5O8c2z6CUmemuSIJKdOWO4p/f2JI+vvnORj6QK8s5Icn26zwYFJTqqquy2y03W/JH+a5JNJjkty2yTX9ddenK4VwxlJ/iXJLyZ5QJJXJnlwVR3QWvvpSA23T/L/kvxSko/3j9styZuTnLbI+7JnX/ed+hpOTXLLJI9J8uGqelpr7R8mPXaK/jHJoUnOS/ee/jjJ7kkemG7X+UdH6j0oyXuSbJfuPflqkj2SPCHJQVX14Nba50bm/2qSf09y6yTr+ufYq3/spJ/tVFXVG5P8fpLv9K/t2iSPTfKGJA+tqse11v67tfajqjohyR+lawXx7rF1dk73Gi/Kz78fL0zyuiRXJ3lXkquSPCLJy/Oz9+OH/fP/WZJnJdkpP2tbkSQXjnz9iiS7JPlMkpOT7JDkQf38B/T1to17V7rS+/vxtX493ef27HTv145JfrjBhar+Kslz0r0HJ6cLrxc+P7+d5FMjc9+Q7j2+rJ97RZJ9krwkyQFV9aDW2o825oUBAExda83Nzc3Nzc3NzW3GtyRr0oVZLx4ZOytdv9y7TJh/Ubqgc6ex8ZulC7K+nWS7kfG39ev/8dj8myf5SP88vz4y/vB+fkvytEVqvnOSmjD+2v5xTxgbP7Eff/XY+G8k+Ul/7aVj1z7V13bo2PjOST6f5L+S7LqM9/cu/foXbWDOqn7O9SNjt+6f/4wkN5nwmF1Gv+7f+8uT/OrYvHv2tX52bPyj/XMeNTb+hJH3/0kDPk8LP79/3cCcR/VzvpTk1iPj26f7A0BL8gcj43v178WN1kzyvH7+C0bGfi3JT/v3404j4zdJt0O/JfnfY+ucm+TqDdT8yxPGKsmx/XoHLPP92amff6PnSvL4/tpPFn6+SfYe+Xm8aJE1b1R7kv/ZP+b88c9pX/fuI98f3M/9cJIdFnl/X77Sz4Kbm5ubm5ub26a+aZEBADBjVVVJnp4uvBs9kO2EdCHU0yc87K3pgsDx9hYHp9tV+bbW7x6uqtsmOTzJGa21N4xObt1uyDX98xw+4XnObK0dN6nu1trFrbVJu0X/sr8/YGGgqm7W13pVkteMrXN2usDx51TVfdLtiH5na+3dY4+5Kt1u1l/MhDYiU7Rw4OK1rbUbHY7XWvveyLe/m+69f2lr7cKxeeel2zW+T1X9SpJU1Z2SPCTdHwv+bmz+ezOys3UTeWp//7LW2pUjz31tkuf33z59ZPwrSU5Pt7P5LmNrHZkukD1hZOyIdGHy61trXx9Z57+TvKCf/9T+878srbWvThhrSY7pvz1g/PoSbta363hFVb2mqk7Oz3Znv2rs55t0O9L/zwrW/8OF+9ba5eN1t9a+NTL03P7+qa21/xybe0y6Axt/ZwXPDQCwWWiRAQAwew9N8stJThsLnP4pXZj1u1X1stbadSPXTkwXsB6R5E0j40eMXF9w33RBX1XVKyY8/0K/5LtNuPaZxYquqh3S7aw8OMmvpGtXMBoW7j7y9d365/mP1tp/TVjuU+kC2lH37+93XqTu222g7qlorV1VVR9M8qiqOifd4W//luTT7catChbqvfci9S6EsndL8uV0O7eT5N8mhddJPpGuRcmmsvD8Hx2/0Fo7q2/Tcs+q2q79rNXJG9Ptjj4yyQuTpKoemO41vWMsRN3Q+t+uqgvT7ez+pSRfH58zSVXtmK51zG+lez9vkcU/c8uxfbp2HUn3B56r+nrf1Fp7z4T5Z428F0vVWun+2/tRuh3hS9k3yQ+SPH2RzL0l2auqVrXWrl9ODQAAm4OAGQBg9o7s708YHWytfa+q/iVdu4THpevtu3Dt61X18SQPqapfaa19uap2S9ff9szW2gUjS+3S39+vvy1mhwlj35k0sapumi40u0+6VhUnpWuFcF26MPtl+VlwnXQ7e5Out+wkk8YX6j4gG96ZOqnucQsB7ob+Bd/CtfGw97fT7fI+PF1/6ST5UVW9O8mfjISqC/U+c4laFupd6j2Z+N5P0Y7p2oFcscj1S5PcNV291/RjpyS5JN0fPV7aWvtJfvZ63zT2+IXXd+kG1r9nunYVSwbMVfWL6fpV3yPJOel2vV+R5Pp0rWFelJ//zC3HNa21nVYwfyU/k19MctMki+30v0F/gN/N+tvLNzQ3Xah+zRJzAAA2Gy0yAABmqKp2TbcDOEneUVVt9JYuXE5+FkKPWtilvHCo35PSHS534ti8hTDq9a212sDtEROeY7Fg7PHpwuXjWmv3bK0d2Vp7SesOCnzLhPnf7+9vN+HaYuMLdR+1RN3PWGTNSWvdegNzbtPfXz062Fr7YWvtT1tre6U7bPDJ6Q4rfEq6g+vGn+MeS9T79rH5i70nt1/G69oY1yRZVVW7LHL99ul6KN/QrqHfvfuWJLsmefzI4X5faq19YsL6C+tMstvYvKX8r3Th8l+11n6jtfas1tpL+8/c+Gd+U1nJAYI/TNcGZLdltAH5Ybo/znxtic9OtdaEywDAXBEwAwDM1hHpdjmeleS4RW6XJ3l4Ve059tj3pAv/ntwHWE9JF2i9Y2zep9MFYw+cYt0L7R7eO+HagyeMfSHJtUn27ndrjpvUCuKM/n6j6+576X4ryY5VdfdFpi20uPjcBtb5RmvtbUkema4n7v5924Yh9Z7d3+9XVZP+d/mk93Gazunv9x+/UFW/kW4H8nkTWkK8Jd2u4Wem+/zeLDfevbzU+rul2x19ZX5+9/JP0/2RZJKVfuZmqt+1/Jl0B2nuv8y5q6tqj01fHQDA9AiYAQBma+EQtT9orT190i1deHejw/76XsbvSdfD9vlJfi3JB8YPJmutXZquhcW+VfXiqrpRgFdVd+kPnVuu9f39/mPr/HKS145Pbq39ON3haTsnOXrsMffOhMPLWmtnpNsp/D+r6ojx6/1j71VVt5l0bYIT+vvX9y0+RtfZOV1P69F5qarbVdX/mLDWLfrbdenC1qT7Y8D3k7yyqvaZUOt2VbX/wvf9wXcfS7JXkt8fm/uEbNr+y0l36GDS1bsQki+0P3l9/+2NDnjsP0/vT/ezf0GSH2fyDuIT0rUbeUFV3XFk/UryunTtLI4fax/xvSQ7VNWknebr+/v9Rwer6m5J/mzC/HlwbH//1+Of0+rcYWToDen+Oz++/5cNGZt/q0U+iwAAM6UHMwDAjPRh412TfL61tuhheulCvpck+b2qevnYAV8npjsc7zUj30/y++l2gL4mXf/cT6XbGb1bkrsn2SfJoVnmYWtJTk63g/eFVXWvdLt+75TkMUk+kOSJEx7zwnTh4NFV9ZvpwuPd+rnr0rUKGe9/fFiS05OcUFXPS7fL8+okd0yyd1/7/0jXi3cpr0630/XRSb5cVaem20G7W7oe17skeVu6wxUX7JHkM1X1hXQ7ji9Jt7P3MUlum+QNC4cWttYur6pD0+2w/UxV/Wu6ndutX+cBSW6Zn+8Z/QdJ/iPJ31TVo5Kcly5wPiTJvyR57DJe1yCttVOr6i1JnpHkC1X13nQ74B+b7tDGDyb5v4s8/I3pelPfIck/ttaunLD++VX1snTv+3lV9a50P7tHpDsA8Jz8LNRfcHp//dT+/ftxuvYb707XjuRlSf6squ6X5IIke/b1npzJn7mZaq29u6r+OskfJvlKVf1zuj7Ot0/3WfyXdAdlprX2vqp6bZIXJ7moqj6ULlTfMcnqfv7J6f6bAACYGwJmAIDZWegd/PcbmtRaW9+HbY9IF6b988jlT6QLevdMFxh/cJE1rqmqB6Zra3B4unBw+3QHzH0lXcj10eUW3lr7QR+Qr00XGj84ycXpAsO/zoSwr7V2aVXdP13I/egk+ya5sK/punQB8/fHHvONqrpPkuek6/v8O+n+Fd530oW3x/T3y6n5R1X1sP75DkvX03fhwLRz0u2mHW8v8tX+Ne2f5KHp+jRf2df9gvx8D+a01j7cB+5/kq6NxoPStQa5NMmHM9beobV2YVXtm27X98OSPCRdWP/YJLtnEwbM/fMfWVVnpOvx/dR07Sm+3Nd/7IT2GAuP+1hVLXzuJrXHWJj3mqq6IN3n6/B07TTWJ3lVktcthPMjjknXk/oJ6Q7tW5UuVH13a+3KqnpQut3P+6X7eVyU7g8Xb88cBsxJ0lp7TlV9It0feR6f7j24LF3rmvHPz9FVdXqSZ6f7b+qQdKH8N9Pthn57AADmTC1xoDEAAGxyVfW6dEHhw1trp8+6Hjasqm6bLvT8cmvt12ddDwAAs6MHMwAAm81Yz9mFsXslOSpdm4tPbfaiGOJ56Q6n/JtZFwIAwGxpkQEAwOZ0blV9Mcn5SX6Yrtfvo9NtfHhaa+3aWRbH4vpdy09N1w/4aenah5www5IAAJgDWmQAALDZVNUrk/xWugMBd0jXX/aMJK9vrX1ylrWxYVW1d7pe1T9K1z/4qNbasvpfAwCw9RIwAwAAAAAwiBYZE9zmNrdpq1evnnUZAAAAAAAzcdZZZ13RWtt1qXkC5glWr16dM888c9ZlAAAAAADMRFV9fTnzbrKpCwEAAAAAYOskYAYAAAAAYBABMwAAAAAAgwiYAQAAAAAYRMAMAAAAAMAgAmYAAAAAAAYRMAMAAAAAMIiAGQAAAACAQQTMAAAAAAAMImAGAAAAAGAQATMAAAAAAIMImAEAAAAAGETADAAAAADAIAJmAAAAAAAGETADAAAAADCIgBkAAAAAgEEEzAAAAAAADCJgBgAAAABgEAEzAAAAAACDCJgBAAAAABhEwAwAAAAAwCACZgAAAAAABhEwAwAAAAAwyEwD5qrao6o+VlVfrKoLquq5/fgrqupbVXVuf3v0yGNeXFUXVdWXquqAkfED+7GLqmrNyPieVfXpqvpKVb2zqm66eV8lAAAAAMDWadY7mK9P8vzW2t2S7JvkqKq6e3/tL1tre/e3U5Okv3ZYknskOTDJG6tqu6raLsnfJnlUkrsnOXxkndf1a+2V5KokT9tcLw4AAAAAYGs204C5tXZpa+3s/usfJPlikt038JDHJTmptXZta+1rSS5Kct/+dlFr7eLW2k+SnJTkcVVVSR6a5D39409McvCmeTUAAAAAANuWWe9gvkFVrU5y7ySf7oeeXVXnVdXxVbVzP7Z7km+OPOySfmyx8V2SXN1au35sfNLzH1lVZ1bVmZdffvkUXhEAAAAAwNZtLgLmqtohyXuTPK+19v0kf5fkl5PsneTSJH+xMHXCw9uA8RsPtvbm1to+rbV9dt111xW+AgAAAACAbc+qWRdQVb+QLlx+e2vtfUnSWrts5Ppbknyg//aSJHuMPPyOSb7dfz1p/IokO1XVqn4X8+h8AAAAAAA2wkx3MPc9ko9L8sXW2htGxncbmXZIkvP7r09JclhVbV9VeybZK8lnknw2yV5VtWdV3TTdQYCntNZako8l+e3+8UckOXlTviYAAAAAgG3FrHcwPyDJk5N8vqrO7ceOTnJ4Ve2drp3F+iTPTJLW2gVV9a4kX0hyfZKjWms/TZKqenaS05Jsl+T41toF/XovSnJSVb0qyTnpAm0AAAAAADZSdZt8GbXPPvu0M888c9ZlAAAAAADMRFWd1VrbZ6l5c3HIHwAAAAAAWx4BMwAAAAAAgwiYAQAAAAAYRMAMAAAAAMAgq2ZdAAAAAADANK1es26q661fe9BU19ua2MEMAAAAAMAgAmYAAAAAAAYRMAMAAAAAMIiAGQAAAACAQQTMAAAAAAAMImAGAAAAAGAQATMAAAAAAIMImAEAAAAAGETADAAAAADAIAJmAAAAAAAGETADAAAAADCIgBkAAAAAgEEEzAAAAAAADCJgBgAAAABgEAEzAAAAAACDCJgBAAAAABhEwAwAAAAAwCACZgAAAAAABhEwAwAAAAAwiIAZAAAAAIBBBMwAAAAAAAwiYAYAAAAAYBABMwAAAAAAgwiYAQAAAAAYRMAMAAAAAMAgq2ZdAAAAAPNj9Zp1U11v/dqDproeADBf7GAGAAAAAGAQATMAAAAAAIMImAEAAAAAGETADAAAAADAIAJmAAAAAAAGETADAAAAADCIgBkAAAAAgEEEzAAAAAAADCJgBgAAAABgEAEzAAAAAACDCJgBAAAAABhEwAwAAAAAwCACZgAAAAAABlk16wIAAAAAgG3L6jXrprbW+rUHTW0tVs4OZgAAAAAABhEwAwAAAAAwiIAZAAAAAIBBqrU26xrmzj63vGU78z73mXUZAAAAm90ZF39vquvte+ddproeAFuHaf6+mfS7xu+zjVef+MRZrbV9lppnBzMAAAAAAIOsmnUBc+mud00+/vFZVwEAALDZHbZm3VTXW7/2oKmuB8DWYZq/byb9rvH7bAqqljXNDmYAAAAAAAYRMAMAAAAAMIiAGQAAAACAQQTMAAAAAAAMImAGAAAAAGAQATMAAAAAAIMImAEAAAAAGETADAAAAADAIAJmAAAAAAAGETADAAAAADCIgBkAAAAAgEEEzAAAAAAADCJgBgAAAABgEAEzAAAAAACDCJgBAAAAABhEwAwAAAAAwCACZgAAAAAABlk16wJgWlavWTe1tdavPWhqawEAAADA1soOZgAAAAAABhEwAwAAAAAwiIAZAAAAAIBBBMwAAAAAAAwiYAYAAAAAYBABMwAAAAAAgwiYAQAAAAAYRMAMAAAAAMAgq2ZdAAAAMD2r16yb2lrr1x40tbUAANg62cEMAAAAAMAgAmYAAAAAAAYRMAMAAAAAMIiAGQAAAACAQQTMAAAAAAAMImAGAAAAAGAQATMAAAAAAIMImAEAAAAAGETADAAAAADAIAJmAAAAAAAGETADAAAAADDIqlkXAAAwLavXrJvqeuvXHjTV9QAAALY2AmYAANiMpvmHEH8EAQBg1rTIAAAAAABgEDuYAQAAYI5o+QTAlsQOZgAAAAAABhEwAwAAAAAwiIAZAAAAAIBBBMwAAAAAAAwiYAYAAAAAYBABMwAAAAAAgwiYAQAAAAAYRMAMAAAAAMAgq2ZdAAAAAABbltVr1k1trfVrD5raWsDmZwczAAAAAACDCJgBAAAAABhEwAwAAAAAwCACZgAAAAAABhEwAwAAAAAwiIAZAAAAAIBBBMwAAAAAAAwiYAYAAAAAYBABMwAAAAAAgwiYAQAAAAAYZNWsCwAAAAA2n9Vr1k11vfVrD5rqegBsWexgBgAAAABgEAEzAAAAAACDCJgBAAAAABhED2Y2Cz2+AAAAAGDrYwczAAAAAACDCJgBAAAAABhEwAwAAAAAwCACZgAAAAAABnHIH2wjHLQIAACwPNP8/0/+vxOwtbODGQAAAACAQQTMAAAAAAAMImAGAAAAAGAQATMAAAAAAIMImAEAAAAAGETADAAAAADAIAJmAAAAAAAGETADAAAAADCIgBkAAAAAgEEEzAAAAAAADCJgBgAAAABgEAEzAAAAAACDCJgBAAAAABhEwAwAAAAAwCACZgAAAAAABhEwAwAAAAAwiIAZAAAAAIBBBMwAAAAAAAwiYAYAAAAAYJBVsy4AAAAAAFiZ1WvWTW2t9WsPmtpabHsEzAAAAABbkWkGj4nwcQg/A7YlM22RUVV7VNXHquqLVXVBVT23H791VX2kqr7S3+/cj1dVHVtVF1XVeVX1GyNrHdHP/0pVHTEyfp+q+nz/mGOrqjb/KwUAAAAA2PrMugfz9Ume31q7W5J9kxxVVXdPsibJ6a21vZKc3n+fJI9Ksld/OzLJ3yVdIJ3k5Unul+S+SV6+EEr3c44cedyBm+F1AQAAAABs9WYaMLfWLm2tnd1//YMkX0yye5LHJTmxn3ZikoP7rx+X5K2tc0aSnapqtyQHJPlIa+3K1tpVST6S5MD+2q1aa/+vtdaSvHVkLQAAAAAANsKsdzDfoKpWJ7l3kk8nuV1r7dKkC6GT3LaftnuSb4487JJ+bEPjl0wYn/T8R1bVmVV15uWXX76xLwcAAAAAYKs3FwFzVe2Q5L1Jntda+/6Gpk4YawPGbzzY2ptba/u01vbZddddlyoZAAAAAGCbt2rWBVTVL6QLl9/eWntfP3xZVe3WWru0b3Px3X78kiR7jDz8jkm+3Y/vPzb+8X78jhPmA2x1nFIMAAAAbG4z3cFcVZXkuCRfbK29YeTSKUmO6L8+IsnJI+NPqc6+Sa7pW2icluSRVbVzf7jfI5Oc1l/7QVXt2z/XU0bWAgAAAABgI8x6B/MDkjw5yeer6tx+7Ogka5O8q6qeluQbSQ7tr52a5NFJLkrywyS/lySttSur6s+TfLaf98rW2pX917+f5IQkN0/ywf4GAAAAAMBGmmnA3Fr7VCb3SU6Sh02Y35Ictchaxyc5fsL4mUl+bSPKBAAAAGAzmmYLQO3/YNOai0P+AAAAAADY8sy6RQYAALAFcagsAACjBMwAANATngIAwMpokQEAAAAAwCACZgAAAAAABtEiAwC4gdO6AQAAWAkBMwDANsQfEQAAgGnSIgMAAAAAgEHsYAZgm2HnJgAAAEyXHcwAAAAAAAwiYAYAAAAAYBAtMgCYG1pYAMDWb5q/7xO/8wFg1gTMAAAAAJuRP7QAWxMtMgAAAAAAGETADAAAAADAIFpkAAAAAFPlbA2AbYcdzAAAAAAADCJgBgAAAABgEAEzAAAAAACDCJgBAAAAABjEIX8AAMDcmObBYMnkw8EcPgYAMD12MAMAAAAAMIiAGQAAAACAQbTIAAAAYKuiDQoAbD52MAMAAAAAMIiAGQAAAACAQbTIAABYpmn+k+vEP7sGAAC2fHYwAwAAAAAwiIAZAAAAAIBBBMwAAAAAAAyiBzMs0zT7buq5CQAAAMDWwA5mAAAAAAAGETADAAAAADCIgBkAAAAAgEH0YAaALYh+8AAAAMwTO5gBAAAAABjEDmYAAIAp8q9NAIBtiR3MAAAAAAAMImAGAAAAAGAQATMAAAAAAIMImAEAAAAAGMQhfwAAbDGmeXha4gA1AADYWHYwAwAAAAAwiIAZAAAAAIBBBMwAAAAAAAwiYAYAAAAAYBCH/AEAm800D2hzOBsAAMDs2cEMAAAAAMAgdjADAMwRu7wBAIAtiR3MAAAAAAAMYgczzAk71mbPzwAAAABgZexgBgAAAABgEAEzAAAAAACDCJgBAAAAABhEwAwAAAAAwCACZgAAAAAABhEwAwAAAAAwiIAZAAAAAIBBVs26AAAAAABgvqxes25qa61fe9DU1mL+2MEMAAAAAMAgdjCTZLp/lUr8ZQoAAAAAtgV2MAMAAAAAMIiAGQAAAACAQQTMAAAAAAAMImAGAAAAAGAQh/wBbCYO0wQAAAC2NnYwAwAAAAAwiIAZAAAAAIBBtMgAAADYgkyz7ZaWWwDAxrKDGQAAAACAQexgBoApcZAjAAAA2xo7mAEAAAAAGETADAAAAADAIAJmAAAAAAAG0YMZmBonmgMAAABsW+xgBgAAAABgEAEzAAAAAACDCJgBAAAAABhED2YAAAAAtinOEILpsYMZAAAAAIBBBMwAAAAAAAwiYAYAAAAAYBABMwAAAAAAgwiYAQAAAAAYZNWsCwAAAIAtyeo166a21vq1B01tLQCYBTuYAQAAAAAYRMAMAAAAAMAgAmYAAAAAAAYRMAMAAAAAMIiAGQAAAACAQQTMAAAAAAAMImAGAAAAAGAQATMAAAAAAIOsmnUBAABsPVavWTe1tdavPWhqawEAAJuGHcwAAAAAAAwiYAYAAAAAYBABMwAAAAAAgwiYAQAAAAAYRMAMAAAAAMAgAmYAAAAAAAYRMAMAAAAAMMiqWRcAAAAAsBKr16yb2lrr1x40tbUAtkV2MAMAAAAAMMiKdzBX1Q5JHpPkbkl2aK09vx+/VZLbJ/laa+26qVYJAAAAAMDcWVHAXFWHJnlTkh2TVJKW5Pn95bsk+WyS30vy1imRbIuCAAAgAElEQVTWCAAAAADAHFp2i4yqemCSf0pyRboQ+R9Gr7fWzk7y5SSHTLNAAAAAAADm00p2MB+d5Mok+7bWrqyqPSfMOTvJfadSGQAAAAAAc20lh/zdL8kprbUrNzDnkiS7bVxJAAAAAABsCVYSMN88ydVLzLllur7MAAAAAABs5VYSMH8jyb2WmLNPkouGlwMAAAAAwJZiJQHzuiQPq6oDJ12sqkPTBczvn0ZhAAAAAADMt5Uc8rc2yWFJTqmqf0hy+ySpqt9J8qAkRyT5epJjpl0kAAAAAADzZ9kBc2vtu1X10CTvSPKMkUtvTVJJPpfk0NbaNdMtEQAAAACAebSSHcxprV2Y5N5V9aAk90+yS5JrkpyR5KOtNQf8AQAAAABsI1YUMC9orX0yySenXAsAAAAAAFuQZR/yV1XbVdWtqmriY0aubze98gAAAAAAmFcr2cH8p0nWJNkjyXcnXN8lyTeSvDrJn298aQA/b/WadVNba/3ag6a2FgAAAMC2atk7mJM8Jl2f5Unhcvrx05M8dhqFAQAAAAAw31YSMO+Z5MIl5nwpyZ2HlwMAAAAAwJZiJS0ybpbkJ0vMuS7JLYaXA8A806YEAAAAGLWSHczrkzxgiTn7Jfnm4GoAAAAAANhirCRgXpfk/lX1zEkXq+pZSfZN8oFpFAYAAAAAwHxbSYuM/53kSUneWFVPTPKhJN9KsnuSA5M8OMllSdZOu0gAAAAAAObPsgPm1trlVfWwJO9Msn+6QDlJqr8/P8kTW2vfnWqFAAAAAADMpZXsYE5r7QtVdc8kD0nXDmOnJFcnOSPJx1prbfolAgAAAAAwj1YUMCdJHyJ/tL8BAAAAALCNWskhfwAAAAAAcINFdzBX1XP6L09srV0z8v2SWmvHbnRlAAAAAADMtQ21yDgmSUvyoSTXjHxfG3hM+jkCZgAAAACArdyGAuZD+vtLxr4HAAAAAIDFA+bW2skb+h4AAAAAgG3bsg/5q6r3VdXRm7IYAAAAAAC2HMsOmJM8KskOm6oQAAAAAAC2LCsJmC9OcodNVQgAAAAAAFuWlQTMJyZ5dFXdblMVAwAAAADAlmPRQ/4m+Psk+yX5t6p6ZZLPJvlOkjY+sbX2/emUBwAAAADAvFpJwHxFujC50u1mXkxb4boAAAAAAGyBVhIEn5IJu5UBAAAAANg2LTtgbq0dvCkLAQAAAABgy7KSQ/4AAAAAAOAGS+5grqrbJXlhkvuma5FxRpK/aK1dtolrAwAAAABgjm0wYK6q2yb5bJLd0x3ulyQPSHJYVd2ntXb5Jq4PAAAAAIA5tVSLjDVJ7pguZH5mkmclOasfW7NpSwMAAAAAYJ4tFTAfmGR9kge21t7SWntzkv2SfD3Jozf2yavq+Kr6blWdPzL2iqr6VlWd298ePXLtxVV1UVV9qaoOGBk/sB+7qKrWjIzvWVWfrqqvVNU7q+qmG1szAAAAAACdpQLmOyU5tbV23cJAa+0nSdb11zbWCelC7HF/2Vrbu7+dmiRVdfckhyW5R/+YN1bVdlW1XZK/TfKoJHdPcng/N0le16+1V5KrkjxtCjUDAAAAAJClA+abJ/nuhPHLk2y/sU/eWvtkkiuXOf1xSU5qrV3bWvtakovSHTx43yQXtdYu7sPvk5I8rqoqyUOTvKd//IlJDt7YmgEAAAAA6CwVMM/Ks6vqvL6Fxs792O5Jvjky55J+bLHxXZJc3Vq7fmx8oqo6sqrOrKozL7/c2YUAAAAAAEtZtYw5+1bVc8bHkqSq/jBJjT+gtXbsRtT0d0n+PEnr7/8iyVMnPU8/Z1JI3jYwf6K+v/Sbk2SfffZZdB4AAAAAAJ3lBMwH9LdRC+HtMRPGW5LBAXNr7bIbFqt6S5IP9N9ekmSPkal3TPLt/utJ41ck2amqVvW7mEfnAwAAAACwkZYKmP9qs1Qxoqp2a61d2n97SJLz+69PSfJPVfWGJHdIsleSz6QLtfeqqj2TfCvdQYD/q7XWqupjSX47XV/mI5KcvPleCQAAAADA1m2DAXNr7Y825ZNX1TuS7J/kNlV1SZKXJ9m/qvZOtxN6fZJn9rVcUFXvSvKFJNcnOaq19tN+nWcnOS3JdkmOb61d0D/Fi5KcVFWvSnJOkuM25esBAAAAANiWLKdFxibTWjt8wvCiIXBr7dVJXj1h/NQkp04YvzjJfTemRgAAAAAAJpt0QB4AAAAAACxJwAwAAAAAwCACZgAAAAAABhEwAwAAAAAwiIAZAAAAAIBBBMwAAAAAAAwiYAYAAAAAYJBVQx5UVbdMcock20+63lo7b2OKAgAAAABg/q0oYK6q+yf5P0nul6Q2MHW7jSkKAAAAAID5t+yAuar2TvLRJD9M8vYkT07y6SRfT7Jvkl9K8qEkX5p+mQAAAAAAzJuV9GB+SZKW5L6ttSP6sQ+21g5LsleSY9MFzX8z3RIBAAAAAJhHKwmY90tySmvtqyNjlSStteuS/HGSbyZ51fTKAwAAAABgXq0kYL51kotHvr8uyS0Wvmmt/XeSTyR5yHRKAwAAAABgnq0kYL4iyY4j31+eZPWEeTtsTEEAAAAAAGwZVhIwfyXJniPffzbJI6pqjySpqlsnOSTJVyc8FgAAAACArcxKAuYPJ9m/qm7Vf/836XY0n1tVH0nyhSR3SPLG6ZYIAAAAAMA8WknA/KZ0O5RvkiSttdOT/F6SHyV5WJKW5MWttTdNu0gAAAAAAObPquVObK19L8lpY2MnJjmxqrZvrV077eIAAAAAAJhfy97BXFX3rKrbTrq2EC5X1a5Vdc9pFQcAAAAAwPxaSYuMc5I8a4k5R/bzAAAAAADYyq0kYK4pzQEAAAAAYCuwkoB5Oe6Q5D+nvCYAAAAAAHNog4f8VdVzxob2nTCWJNsl+aUkT05y9pRqAwAAAABgjm0wYE5yTJKWrvVFS3Jgf1vMVUleMp3SAAAAAACYZ0sFzIf095XkfUlOSvLOCfN+muR7Sc5prf14euUBAAAAADCvNhgwt9ZOXvi6qk5O8v7RMQAAAAAAtl1L7WC+QWvtkKVnAQAAAACwrVh2wLygqnZJcniSeyfZKck16Q72O6m1dsV0ywMAAAAAYF6tKGCuqicmeUuSW6Try7zgiCSvraojW2vvmGJ9AAAAAADMqWUHzFX1m0neluT6JH+b5KNJLk2yW5KHJnl6krdW1Tdaa/++CWoFAAAAAGCOrGQH84uTXJvk/q21z49de39VvTnJGUnWJHnslOoDAAAAAGBO3WQFc++f5F0TwuUkSWvt/CTv7ucBAAAAALCVW0nAvEO6lhgbcmk/DwAAAACArdxKAuZLkjxwiTm/2c8DAAAAAGArt5KA+ZQkD6iq11bVzUcvVNX2VfXKdAH0KdMsEAAAAACA+bSSQ/5eneTgJC9M8tSq+nS6lhi3T3K/JLsm+Xo/DwAAAACArdyyA+bW2veq6v5Jjk3y+CSPGbn80yTvSfLc1tr3plsiAAAAAADzaCU7mNNauyzJE6vqVknumWTHJNckOa+19v1NUB8AAAAAAHNqRQHzgj5M/tSUawEAAAAAYAuy7EP+quoTVXV4Vd10UxYEAAAAAMCWYdkBc5IHJnlbkm9V1euraq9NVBMAAAAAAFuAlQTMeyX5i3QH+j0/yYVV9a9VdWhVDWq1AQAAAADAlmvZAXNr7auttRcm2SPJ4Uk+nuQhSU5KcklVvaaq7rxJqgQAAAAAYO6sZAdzkqS1dl1r7Z2ttYcl+ZV0u5qT5EVJvlxVH6qqg6tqxWsDAAAAALDl2KgQeGRX85OSfLtf75FJ3pvk4qr63Y2uEAAAAACAuTQ4YK6qnarquVV1QZLTkuye5JNJfjfJXyfZOclxVbVmGoUCAAAAADBfVhwwV9VvVtWJSb6V5C/TBctvTPJrrbX9W2v/n707j7f2nO/F//mSmtLWPKTGlrToQIlEDDVLONRQY0uihlC0+PUUhx5zlWqrVeTH7whRNeQYTpRUBFU1x3RaQxFKhJgaYh4i398f9/2wbc+w17XXfvZ6Hu/367Vee697Xeu6vmu6131/1rXu9cLufmiSKyf5YJIHLbNgAAAAAABWwwEbbVhVD05y/yRXT1JJ/m+SY5P8Q3d/c3377v5yVb0iyWOXVCsAAAAAACtkwwFzkmck+W6SFyc5trvfvoHr/HuSV48UBgAAAADAalskYP4fSZ7X3V/e6BW6+1VJXrVwVQAAAAAArLwNB8zd/dStLAQAAAAAgH3LIjOYkyRVdUCSI5P8ZpKLJDk7yfuSvK67z1lueQAAAAAArKqFAuaq+q0kf5/kcpl+6G+HTnJGVR3V3f+yxPoAAAAAAFhRGw6Yq+pXk5yU5EJJXpPkTUnOTHJQkpsmuU2Sk6rqsO7+4BbUCgAAAADACllkBvP/THK+JEd09ynrLvubqrp5pgD60UnuvqT6AAAAAABYUedZoO2Nk7xiJ+FykqS735DklUlusoS6AAAAAABYcYsEzBdN8sk9tPnE3A4AAAAAgP3cIgHzF5JcYw9tfmNuBwAAAADAfm6RgPnkJLeqqgfs7MKquk+SW8/tAAAAAADYzy3yI39PTHL7JM+qqgcl+eckZya5TJIbJfn1JGfN7QAAAAAA2M9tOGDu7tOr6kZJjktyaJJfXdfk1CT37u7Tl1gfAAAAAAArapEZzOnuDye5blVdPcm1klw4ydlJ3t/dH9qC+gAAAAAAWFG7DZir6lFJ3tLdb127fA6aP7yVhQEAAAAAsNr29CN/T0py071RCAAAAAAA+5Y9BcwAAAAAALBTAmYAAAAAAIYImAEAAAAAGLLbH/mbXaGqrrdIp9399sF6AAAAAADYR2wkYP79+bRRvcF+AQAAAADYh20kCD4jyelbXQgAAAAAAPuWjQTMz+vuJ2x5JQAAAAAA7FP8yB8AAAAAAEMEzAAAAAAADBEwAwAAAAAwZE8B82eTfG1vFAIAAAAAwL5ltz/y192X31uFAAAAAACwb3GIDAAAAAAAhgiYAQAAAAAYImAGAAAAAGCIgBkAAAAAgCECZgAAAAAAhgiYAQAAAAAYcsCiV6iqiye5Q5KrJTmwux+wZvkVk3y4u7+z1CoBAAAAAFg5CwXMVXV0kmcmuVCSStJJHjBffNkkpya5X5LjllgjAAAAAAAraMOHyKiqm2UKjv8zyZ2TPGft5d39b0k+kuT2yywQAAAAAIDVtMgM5kck+XySG3b32VX16ztp84Ek111KZQAAAAAArLRFfuTvOkle091n76bNGUkus7mSAAAAAADYFywSMJ8/ydf30OYiSc4dLwcAAAAAgH3FIgHzp5Ncew9tDk3ysfFyAAAAAADYVywSML86yW9V1R13dmFVHZXkGkleuYzCAAAAAABYbYv8yN9Tk9w1yQlV9bIkF02SqnpAkhsmuUuS05I8Y9lFAgAAAACwejYcMHf3WVV14yQvSnL3NRc9e/77jiR36+5vLK88AAAAAABW1SIzmNPdn0pyg6q6VpLDk1w8ydlJ3tnd71p+eQAAAAAArKqFAuYduvt9Sd635FoAAAAAANiHLPIjfwAAAAAA8EMbnsFcVY/aQLNzk3wtyUeSvLW7vz9aGAAAAAAAq22RQ2Q8KUmvOV9r/l+/vJN8qaoe3N0v30R9AAAAAACsqEUOkXGLJCcmOSfJ8Unum+S2898Xzsv/T5K7J/nLJAcmeUlVXX+ZBQMAAAAAsBoWmcF8mSS3THJYd39g3WXHVdUzkrw1ySu6+xFV9eIkpyb5kyRvW0q1AAAAAACsjEVmMP9xkhN2Ei4nSbr7/UlOmNulu/9vkpOSHL7ZIgEAAAAAWD2LBMxXTXLmHtp8bm63w8eSXGTRogAAAAAAWH2LBMzfSHLYHtocnuSba85faL4eAAAAAAD7mUUC5n9KcpOqekJVXXDtBVV1wap6YpIbZTosxg6/luTTmy8TAAAAAIBVs8iP/D0yyY2TPDrJA6vqA0m+kOTSSa6Z5GJJzkjyqCSpqoOSXC3JsUusFwAAAACAFbHhgLm7z6yqQ5P8RZK7JLnpmou/m+RFSR7e3Z/f0T5T+AwAAAAAwH5okRnM6e4vJDm6qo7JNDv5wkm+luTD3f3dLagPAAAAAIAVtVDAvMMcJn9gybUAAAAAALAPWeRH/gAAAAAA4IcWmsFcVZXk9kmOSHLZJOffSbPu7iOWUBsAAAAAACtswwFzVZ0vyWuS3CxJJen57w69ZjkAAAAAAPu5RQ6R8fAkN0/ylCSXyRQmPyHJFZIcleSzSV6a5IJLrhEAAAAAgBW0SMB81yTv7+5Hd/cX52XndvcZ3f2iJDdJctskD1p2kQAAAAAArJ5FAuZfSvK2Nec7yc/88Ez3J5K8Nsm9l1MaAAAAAACrbJGA+Zwk31pz/htJLrmuzacyBdEAAAAAAOznFgmYP5vkcmvOfyzJdde1uUaSr2y2KAAAAAAAVt8iAfPb8uOB8olJfqOqnlNVR1TVnye5ZZI3L7E+AAAAAABW1AELtH1JkitV1ZW6+1NJnp7k9knul+S+SSrJfyZ55LKLBAAAAABg9Ww4YO7uNyV505rz36yqw5PcMclVMh1/+cTu/sayiwQAAAAAYPVsOGCuql9I8v3u/tKOZd39/SQv24rCAAAAAABYbYscg/kzSf5iqwoBAAAAAGDfskjA/NUkX9yqQgAAAAAA2LcsEjC/K8lvblUhAAAAAADsWxYJmB+f5EZVda8tqgUAAAAAgH3Ihn/kL8nNkrwpyfOq6gFJTk3y+SS9rl13958vqT4AAAAAAFbUIgHzk9b8f+h82plOImAGAAAAANjPLRIw32LLqgAAAAAAYJ+z4YC5u9+4lYUAAAAAALBvWeRH/gAAAAAA4IcWOURGkqSqfjXJ3ZNcLcmB3X3kvPwKSQ5J8qbu/upSqwQAAAAAYOUsFDBX1WOSPCY/mvncay7+mST/O8lDkjxzKdUBAAAAALCyNnyIjKq6S5LHJXlTppnKT117eXd/Isl7k/z2EusDAAAAAGBFLXIM5ock+USS23b3+5J8ZydtPpzk4GUUBgAAAADAalskYP6NJK/r7u/ups2ZSS69uZIAAAAAANgXLBIwV5Jz99Dmkkl2F0ADAAAAALCfWCRgPi3J4bu6sKrOk+QGmQ6TAQAAAADAfm6RgPmEJNeuqofs4vKHZzr+8ks2XRUAAAAAACvvgAXa/k2SuyT566q6S6ZDZqSqnpLkhkmum+TUJM9ZdpEAAAAAAKyeDQfM3f2tqrpxkmcmuVt+NPv54Uk6yUuT/EF3f3/ZRQIAAAAAsHoWmcGc7v5qkntU1cOSHJrk4knOTvKu7v78FtQHAAAAAMCKWihg3qG7v5TktUuuBQAAAACAfciGf+Svqv6hqm5RVbWVBQEAAAAAsG/YcMCc5O5JXpfkM1X151V1tS2qCQAAAACAfcAiAfMNkzwvyYFJHpHkg1X1zqr6g6q66JZUBwAAAADAytpwwNzdb+vuY5JcJsnvJnl9kmsneWaSz1XVCVV1m6o670b7rKrjquqLVfXBNcsuVlWnVNXH578XnZdXVT2jqk6rqn+rqmutuc7Rc/uPV9XRa5Zfu6r+fb7OMxzeAwAAAABgeRaZwZwk6e7vdvdLu/tWSS6f5JFJTktypyQnJjljge5ekOTIdcsemeSN3X1wkjfO55PkVkkOnk/HJDk2mQLpJI9NcliSQ5M8ds2M6mPntjuut34sAAAAAAAGLRwwr9Xdn+/up3X3ryf5kyTnJLnUAtd/S5Kz1i2+XZLj5/+PT3L7Nctf2JN3JrlIVR2U5Igkp3T3Wd39lSSnJDlyvuznu/sd3d1JXrimLwAAAAAANumAzVy5qq6S5Kgk90xyhSSV5JObrOnS3X1mknT3mVW1I7C+bJLPrGl3xrxsd8vP2MnynaqqYzLNds4VrnCFTd4EAAAAAID938IzmKvq56vqflX11iQfTfKnSS6eabbxTbr7Kkuu8YdD72RZDyzfqe5+bncf0t2HXPKSlxwsEQAAAADgp8eGZzBX1ZFJjs50qIrzz4vfnClYfnl3f2tJNX2hqg6aZy8flOSL8/IzMh3zeYfLJfncvPzG65a/eV5+uZ20BwAAAABgCRaZwXxSkrsm+WySxyX5xe6+WXe/cInhcpK8OlOQnfnviWuWH1WT6yY5ez6UxslJbllVF51/3O+WSU6eL/t6VV23qirToTxODAAAAAAAS7HIMZiPS/KC7n7rsgavqpdkmn18iao6I8ljkzwlyQlVdZ8kpye589z8pCS3TnJakm8l+f0k6e6zquqJSU6d2z2hu3f8cOAfJHlBkgsm+af5BAAAAADAEmw4YO7u++6pTVWdJ8ltu3tDM4W7++67uOhmO2nbSR60i36OyxSAr1/+niS/tpFaAAAAAABYzCIzmHepqq6Y5L6ZZhUflOS8y+gXAAAAAIDVNRwwV9V5M/3g3zFJbp7peM6d5A3LKQ0AAAAAgFW2cMBcVb+UabbyvZJcel785STPSfK87v700qoDAAAAAGBlbShgrqoDktwh02zlm2Sarfy9JK9M8jtJTuzux2xVkQAAAAAArJ7dBsxVdXCS+yU5OsklklSS9yV5QZIXd/dZVXXuVhcJAAAAAMDq2dMM5o9mOq7yF5M8Pcnzu/tDW14VAAAAAAAr7zwbaNNJTkrycuEyAAAAAAA77Clg/p9JPp3k95O8rao+XFUPr6qDtr40AAAAAABW2W4D5u7+s+6+cpJbJXlVkisneUqS06vqtVV1l71QIwAAAAAAK2gjh8hId5/c3XdKcvkkj8o0q/lWSV6S6RAa16yqa29ZlQAAAAAArJwNBcw7dPcXu/sp3X2VJLdI8vIk309ySJJ3V9X7q+pBW1AnAAAAAAArZqGAea3ufmN33zXJ5ZI8PMnHklwjyTOWVBsAAAAAACtsOGDeobu/3N1/2d1XS3LTTIfNAAAAAABgP3fAMjvr7jcnefMy+wQAAAAAYDVtegYzAAAAAAA/nQTMAAAAAAAMETADAAAAADBEwAwAAAAAwBABMwAAAAAAQwTMAAAAAAAMETADAAAAADBEwAwAAAAAwBABMwAAAAAAQwTMAAAAAAAMETADAAAAADBEwAwAAAAAwBABMwAAAAAAQwTMAAAAAAAMETADAAAAADBEwAwAAAAAwBABMwAAAAAAQwTMAAAAAAAMETADAAAAADBEwAwAAAAAwBABMwAAAAAAQwTMAAAAAAAMETADAAAAADBEwAwAAAAAwBABMwAAAAAAQwTMAAAAAAAMETADAAAAADBEwAwAAAAAwBABMwAAAAAAQwTMAAAAAAAMETADAAAAADBEwAwAAAAAwBABMwAAAAAAQwTMAAAAAAAMETADAAAAADBEwAwAAAAAwBABMwAAAAAAQwTMAAAAAAAMETADAAAAADBEwAwAAAAAwBABMwAAAAAAQwTMAAAAAAAMETADAAAAADBEwAwAAAAAwBABMwAAAAAAQwTMAAAAAAAMETADAAAAADBEwAwAAAAAwBABMwAAAAAAQwTMAAAAAAAMETADAAAAADBEwAwAAAAAwBABMwAAAAAAQwTMAAAAAAAMETADAAAAADBEwAwAAAAAwBABMwAAAAAAQwTMAAAAAAAMETADAAAAADBEwAwAAAAAwBABMwAAAAAAQwTMAAAAAAAMETADAAAAADBEwAwAAAAAwBABMwAAAAAAQwTMAAAAAAAMETADAAAAADBEwAwAAAAAwBABMwAAAAAAQwTMAAAAAAAMETADAAAAADBEwAwAAAAAwBABMwAAAAAAQwTMAAAAAAAMETADAAAAADBEwAwAAAAAwBABMwAAAAAAQwTMAAAAAAAMETADAAAAADBEwAwAAAAAwBABMwAAAAAAQwTMAAAAAAAMETADAAAAADBEwAwAAAAAwBABMwAAAAAAQwTMAAAAAAAMETADAAAAADBEwAwAAAAAwBABMwAAAAAAQwTMAAAAAAAMETADAAAAADBEwAwAAAAAwBABMwAAAAAAQwTMAAAAAAAMETADAAAAADBEwAwAAAAAwBABMwAAAAAAQwTMAAAAAAAMETADAAAAADBEwAwAAAAAwBABMwAAAAAAQwTMAAAAAAAMETADAAAAADBEwAwAAAAAwBABMwAAAAAAQwTMAAAAAAAMETADAAAAADBEwAwAAAAAwBABMwAAAAAAQwTMAAAAAAAMETADAAAAADBEwAwAAAAAwBABMwAAAAAAQwTMAAAAAAAMETADAAAAADBEwAwAAAAAwBABMwAAAAAAQwTMAAAAAAAMETADAAAAADBEwAwAAAAAwBABMwAAAAAAQwTMAAAAAAAMETADAAAAADBEwAwAAAAAwBABMwAAAAAAQwTMAAAAAAAMETADAAAAADBEwAwAAAAAwBABMwAAAAAAQ1Y2YK6qT1XVv1fVB6rqPfOyi1XVKVX18fnvReflVVXPqKrTqurfqupaa/o5em7/8ao6ertuDwAAAADA/mZlA+bZTbr7mt19yHz+kUne2N0HJ3njfD5JbpXk4Pl0TJJjkymQTvLYJIclOTTJY3eE0gAAAAAAbM6qB8zr3S7J8fP/xye5/ZrlL+zJO5NcpKoOSnJEklO6+6zu/kqSU5IcubeLBgAAAADYH61ywNxJXl9V762qY+Zll+7uM5Nk/nupefllk3xmzXXPmJftavlPqKpjquo9VfWeL33pS0u8GQAAAAAA+6cDtruA3bh+d3+uqi6V5JSq+o/dtK2dLOvdLP/Jhd3PTfLcJDnkkEN22gYAAAAAgB9Z2RnM3f25+e8Xk7wq0zGUvzAf+iLz3y/Ozc9Icvk1V79cks/tZjkAAAAAAJu0kgFzVR1YVT+34/8kt0zywSSvTnL03OzoJCfO/786yVE1uW6Ss+dDaJyc5JZVddH5x/1uOS8DAAAAAGCTVvUQGZdO8qqqSqYaX9zdr6uqU5OcUFX3SXJ6kjvP7U9KcuskpyX5VpLfT78kqMYAACAASURBVJLuPquqnpjk1LndE7r7rL13MwAAAAAA9l8rGTB39yeTXGMny/8ryc12sryTPGgXfR2X5Lhl1wgAAAAA8NNuJQ+RAQAAAADA6hMwAwAAAAAwRMAMAAAAAMAQATMAAAAAAEMEzAAAAAAADBEwAwAAAAAwRMAMAAAAAMAQATMAAAAAAEMEzAAAAAAADBEwAwAAAAAwRMAMAAAAAMAQATMAAAAAAEMEzAAAAAAADBEwAwAAAAAwRMAMAAAAAMAQATMAAAAAAEMEzAAAAAAADBEwAwAAAAAwRMAMAAAAAMAQATMAAAAAAEMEzAAAAAAADBEwAwAAAAAwRMAMAAAAAMAQATMAAAAAAEMEzAAAAAAADBEwAwAAAAAwRMAMAAAAAMAQATMAAAAAAEMEzAAAAAAADBEwAwAAAAAwRMAMAAAAAMAQATMAAAAAAEMEzAAAAAAADBEwAwAAAAAwRMAMAAAAAMAQATMAAAAAAEMEzAAAAAAADBEwAwAAAAAwRMAMAAAAAMAQATMAAAAAAEMEzAAAAAAADBEwAwAAAAAwRMAMAAAAAMAQATMAAAAAAEMEzAAAAAAADBEwAwAAAAAwRMAMAAAAAMAQATMAAAAAAEMEzAAAAAAADBEwAwAAAAAwRMAMAAAAAMAQATMAAAAAAEMEzAAAAAAADBEwAwAAAAAwRMAMAAAAAMAQATMAAAAAAEMEzAAAAAAADBEwAwAAAAAwRMAMAAAAAMAQATMAAAAAAEMEzAAAAAAADBEwAwAAAAAwRMAMAAAAAMAQATMAAAAAAEMEzAAAAAAADBEwAwAAAAAwRMAMAAAAAMAQATMAAAAAAEMEzAAAAAAADBEwAwAAAAAwRMAMAAAAAMAQATMAAAAAAEMEzAAAAAAADBEwAwAAAAAwRMAMAAAAAMAQATMAAAAAAEMEzAAAAAAADBEwAwAAAAAwRMAMAAAAAMAQATMAAAAAAEMEzAAAAAAADBEwAwAAAAAwRMAMAAAAAMAQATMAAAAAAEMEzAAAAAAADBEwAwAAAAAwRMAMAAAAAMAQATMAAAAAAEMEzAAAAAAADBEwAwAAAAAwRMAMAAAAAMAQATMAAAAAAEMEzAAAAAAADBEwAwAAAAAwRMAMAAAAAMAQATMAAAAAAEMEzAAAAAAADBEwAwAAAAAwRMAMAAAAAMAQATMAAAAAAEMEzAAAAAAADBEwAwAAAAAwRMAMAAAAAMAQATMAAAAAAEMEzAAAAAAADBEwAwAAAAAwRMAMAAAAAMAQATMAAAAAAEMEzAAAAAAADBEwAwAAAAAwRMAMAAAAAMAQATMAAAAAAEMEzAAAAAAADBEwAwAAAAAwRMAMAAAAAMAQATMAAAAAAEMEzAAAAAAADBEwAwAAAAAwRMAMAAAAAMAQATMAAAAAAEMEzAAAAAAADBEwAwAAAAAwRMAMAAAAAMAQATMAAAAAAEMEzAAAAAAADBEwAwAAAAAwRMAMAAAAAMAQATMAAAAAAEMEzAAAAAAADBEwAwAAAAAwRMAMAAAAAMAQATMAAAAAAEMEzAAAAAAADBEwAwAAAAAwRMAMAAAAAMAQATMAAAAAAEMEzAAAAAAADBEwAwAAAAAwRMAMAAAAAMAQATMAAAAAAEMEzAAAAAAADBEwAwAAAAAwRMAMAAAAAMCQn4qAuaqOrKqPVtVpVfXI7a4HAAAAAGB/sN8HzFV13iTPSnKrJFdPcvequvr2VgUAAAAAsO/b7wPmJIcmOa27P9nd30vy0iS32+aaAAAAAAD2edXd213DlqqqOyU5srvvO5+/Z5LDuvvB69odk+SY+eyvJPnoXi1033GJJF/W/7aOof/t7X9vjKH/7R9D/9vb/94YQ//bP4b+t7f/vTGG/re3/70xhv63fwz9b2//e2MM/W//GPrf3v73xhh74zbsq67Y3ZfcU6MD9kYl26x2suwnUvXufm6S5259Ofu2qnpPdx+i/+0bQ//b2//eGEP/2z+G/re3/70xhv63fwz9b2//e2MM/W9v/3tjDP1v/xj6397+98YY+t/+MfS/vf3vjTH2xm3Y3/00HCLjjCSXX3P+ckk+t021AAAAAADsN34aAuZTkxxcVb9YVedLcrckr97mmgAAAAAA9nn7/SEyuvucqnpwkpOTnDfJcd39oW0ua1+21YcR2df73xtj6H97+98bY+h/+8fQ//b2vzfG0P/2j6H/7e1/b4yh/+3tf2+Mof/tH0P/29v/3hhD/9s/hv63t/+9MYZD5m7Sfv8jfwAAAAAAbI2fhkNkAAAAAACwBQTMAAAAAAAMETADAAAAADBEwMyPqaqLLdD2bltZC7D1qupC210DAACbV1U/u8X9n38r+2f/V1WX3O4a+OlUVbfd7hr2dwJm1julqn5+T42q6l5J/n6riqiqm1fVv21h/+evqocMXO8KVXXABtr9XFX91lh1G6rjwKo6uqretIk+zltVd66qY6vqNfPp2Kq6U1Wdd5P1/aCqDt1MH0yq6oBFPvhZoN8bV9Xzk3x+2X3vbVV1oao6arvrGFVV16iqZ2x3Hduhqg7c7hpgf1dVb6qqq253HcCYqrrPBttdJMkpW1TDBarqYUk+uRX9rxvrels9xqLmfcc/rKrDd9PmenObn9nkWL9YVfeoqj+pqv9eVb9XVVfaZJ9HLXIa6P/NVXXlDbS7V5KPDN6Gx1TVL4xcd1mq6vpV9dzB636yqq6x7JoG6rhSVT1m4HrnWeQ0WNtjquqKI9fdoBOr6kVbsW/NpLp7u2tghVTVWUn+I8ktu/sbu2hzTJJjk/xTd99mi+r4nSQndPdw0FlVl0jyX73mSV5VF0zywCT/PcmlFu2/qs5NcmqSO3f36btpd1iSt2+m/l30e7MkRye5Q5IDk5ze3Vca6OfXkrw8yS8nOTfJl5JUkktk+uDpY0nu0t1DIf98P123u989cv0NjnGZJM9Kclx3v3YXbW6d5D5J7t/dX16w/99O8i/dffaaZRdL8tXuPnddHb/b3X89cDM2UsemXwtr+jo4yVFJ7pnk8km+m+SV3X2Pzfa9Harqppluzx2THLjZ+2jeGLp4kk5y1trHeSst8zFetnkn6YLd/bV1yy+Z5E+SXD3J55I8u7s/MND/p5Lcr7u3ZId4gTqulOSo7n7CKvdfVZdLclCm5+iZ3f3ZzVe3tRbdydhbr7sR8/r+RpnWn0nymUzvE1v6Qd28PXN2d39/8Ppb+p48z2g8Jsl7uvsdu2hzvSTXTvL/jt6OuZ9fTHL9rHkdJHlbd39qE33+fJKvr91e3EW7CyW5ane/b3SsrVJVv7TBpp3pvf/zq/RamydMvCDJK7r7m1s0xl8leXR3f2cL+j430327Ed3de5yssq7/H2R6D/mH3bS5WKZw+ardvfCHt1V1hSR3S3KFJKcleX53n11V50vyh5ne8y+Vaf/mBov2v4Hxr5hp+/SoJFdetW2iqvrDJI9L8svd/V+7aHPxJB/N9Dx7zsAYF09yXJLbZNovW6uTvCrJMd191kDfG3m973gOjzxHT8+0Df3YJH+9fv0ybwc9N8nNk7yqu39nkf7nPn6Q5PCt3L/cxbhXyo/2n66c5NuDr7Et3z/ezdg/m+QumW7HDTLlgCM5yJat59aN8a9Jjk/y8u7++qL97Kb/o5P8VZJzkjy4u1++rL6ZLPygs987ItPGyWur6sju/vbaC6vqj5L8TZITM62kVsq8k/MXmULFCyY5u6oe3d3HVtU9kjwtyaUzhcSjMx5/M8n7q+pe3f2Py6h7d6rqVzKFyvdIctl58clJ/jbJ6wf6+4Ukb0zytSR3TfLa7v7WfNmFMm3UPDnJG6rqN1c4wHhIkl9L8k+7aXNykr9M8kdJFv2k9lVJDk/y7mSa8Z0piL9OkrU7l1fM9LzakoB5s6rqwpl2GI5OclimDdZO8tQkT10boC/Y700Xad/dw7Pt1437y/nRRt7lknwvyf9J8rxN9HmHJA9NcmiS882Lv1dV70jy9L3xOh9RC35LorvfMjDM0zKtE66yZtwLZ3oNXDbJV5JcOMnvVdX1B0LmTyR5XU2z6f+f9UH2VtrZxnaSpQXMy+y/plljD830nF+7/PQkf9Xdz9xEne9Lcs/u/tB8vjK9v/xFd5+xpt0hSd7U3Xv8ltM652SBHZIsuG266Eyr7n7hIu3nMX42031yz/xkfedU1YuSPHT0+Tvft4d197PWLb9HpveWiyf5dlU9o7sfNTLGFjsmc/CymzYfTfLqTOvspQcvVTUcvGRaj619vz9Pkg8kuWt3r51p9+tJ3p5k4eCrqo5boHl394ZmrK5xWjb+OkuS71bVK5M8YFcTStaqqnsvUkx3L3J7kym0eUGSZ811Hb+s7YY1/iDJbavqPt39r0vu+8n58fv/PEn+R6bn7JlL6P9FSZ5fVd/p7lesv3D+0PeNSX4pye0W7byqrp/ktUnWrt/vP0+2eGWSX830vn/v7j5poP5djXtgkjtn2ka9Yab77b1JHjTY31Zum945yXN3FS7P/f3XPLv1d7Pgem7+QP8NSa6a6f3mpCSnZ1rfXT7Tuu+YJCdX1eHdfc4i/Sc5eA+XH5Tk0ZmygK8s2HcyTTh4Wqb9i7tU1b27+4PzNsXDkjw+077nnbr7lQP9Jz+57t8yu9iG+2CmD1t2+UHPKpnv+1tkug23z5SNfCHT47ToOjqZtmG3enbqVTKtD34v077d383v7y9M8oY9fRC8J919fFWdlOSZSU6Y328e2N1f3GTd7NDdTk4/dkpyvUxvAKckOf+a5Q/PNNv1pUnOu8U1/E6SHwxc78/mGl+f5ClJXpZpZ+bv5uX/keS2m6jr3EwbGO9K8oNMb6Ln2Um7w0bqX3P9i2aaaf3OeZxzk7wj08zrHyT5rU30/axMOyIX3U2biyX5eJJnbeJ+us4WP0f+LVMgtad2D0vygcHbcOia8+edl11rmY/1BupY+LWQaQP9vyU5Icm35ro/k+TPM+1En7uZ59Ca+2fHc3NXpx2Xb+r+SXKRJA+YXwM7+nzf/P/NN9n3jnXGmZl24J48308vynT4kB8kedwWP5dH13c77uOdnc5dd/k5g7W9J8nj1y177Nz3A+fzB2X6uuPLBse4b5KzkpyR5DZbfF9XklvOj+835vvmc/NjfvAq9p9pBse5mXa6n5RpB/P+8//vn8d43iZq3tm67gfLWtdlCh4fu9HTYP17Og2/DpJcINN7/ncyvX8ekeRXMoUARyR59nzZu5NcYPAxeEmS169bdp1M4fwZmWbbnDTfhvts9jFe9inJW5L8+QbaPTnTjO9F+/+Z+bn+7UyB+80zhdm/Mv//N5ne605NcsCSXgNLfb+fH8fPrDv9INP7zPrlpw/0f69MO+UbOT1gvh+/kuQ5C9xH699fdvl6G7yPbpLk+UnOnsc5PdN79FWX9Dz95fm5ek6mcOHALXxN7PQ5tIn+al5PfDfr9mMyvQd/ONO+29C2Xab9pk9k2ge8QJKrJXlzpokV30xy9JLvn5tnOtTijvfJL89/77bJfrds2zTJV5McuYF2Ryb5ykDt98n0XnLYbtocnmk9eK8lPhYXybSN8vX59KQkF95EfzfKtA/53UxB5rvn+/v/20y/ax7frXwvW78Nt2P/4NnZ5P73mvq3dP94HufqmXKQM+a6v51pMs5mM4Srb3Xt68a7YaZZ72fNtZ8xP1eXUkeS3870nvvlud8nrDs9fhnj/LSdzGDmJ3T322s6APpJSV5ZVbdP8qhMO38vyvSmtjJfq1vnrpm+qv3gHQvmWRf/K1Ngftvu/t4mx/h0pk8yn57p62KHV9Vdu3sZMxRSVS/PFA6eL9OK9CmZZnJ8bJ45+BebHOLWSZ7c3bv8dLq7z6qqp2WafTHquVW1ka+0dHffaKD/K2fa4dyTD2TaWPpp8tlMX2P8VpJXZM2nvvNzaBlusqR+dqmqbpNpZ/g2Sc6f6fXw1EyB2xcybXAMv56r6rqZnuN/m+Thve5r2/Nskqcl+dOqem13nzo61ha5xR4uv2CmWUBHZNqhHnHFTK+htW6T5D+7+9lJ0t1nVtVfZwoSF9bd/6uqXpNpA/7EqnpJptfsTzy23T107MequnqmGRz3yLQz/r1M33C4baYd2pHZ3Vvef1XdMtOs2Yd199/upMmfzrOb/7KqXtLdbxi6ATsZekn9pLsft6y+dmGrZ2U9LFPYcoPufs+6y/4j02yy52eaefawTDspi7pOphB5rftn2hm9cXefliRV9dIk987YNzaOmdepe9Ld/dgF+/6NTOHxnrwl0yzSRR2V6TG4UXe/a91lH830jauXJXlTptfgCwbG2FLdvf7bBwdkWk/cupdwyI3ufsGi16mqD2Wx9fY3Mh1e7e+T/Oei4+1Jd/9zkn+uqgdmOhTcUZkmtzyyqk7N9N7/0t1tv+6h/48l+a2q+oNMr9P/VlX3W+J6c8vM22/3yDRx4ISqul13v34+rMUbk1wyyRG9i0PUbMB1kvxRd799Pv+R+XH4YJKHdPfxm70NVXW1/Oh98rKZAsh/zPS4vivJFzN9ILsZW7lteoFMYfuefDPT9tei7pjkhTtZx/1Qd7+jqv4+yZ2yyfXcPHv8YUn+ONNte06SP+vuL22m3+7+l/lbOe+d+z43yR26+8TN9LvGIbXBH7LsBWaoV9VT8uPbcK/O9Nw8OcnPZfpgbhkeX1UbOWxjd/fRi3RcVQ/OtN90rUzbce/IFJS+bD4/8g2ftT441/6W+fSvmSZxbcms5p6+afKv8+26fab1xx8nefj87bvjexPf4Mv0rY3rZXqfecTOSsiUf7EAATM7Nb853D7TyvVDmcK852X6+uHwSqQ2foy4ywwOcflMhzZY65WZAua/XkK4nCSZg6gHV9VbM32y9v6quseSNlLvmGmFdlKmY5Mu+9iOO2Yb7slH5rajdswS2CqLPA+3+us8q+bS8993Z/rE+s3LfvPv7n9ZZn+78OpMj93rMwW9/7zjdiwpKL9vpmMJPmxnF86v84fOG8rHZJodtzK6+407Wz4fzuW+Sf4002v4xVn8EDE7HJg1G6TzYXSumelDi7U+mukY7kPm9dwdq+oRmXb8776LposeL25LN7b3wsb80Zl+72Bn4XKSpLufXlU3zzSDceWCkq0+nE53f2IX414k0w7Djg+cn5xpPbKouyd52k7C5bU1nFrT8V3vnrGA+TKZfvtgrSOTvGtHuDx7SaYd3hEbPcTByA7VfhW87CVLfU+uxX6wqbv7iZnWVx/f4HV+MT86PNXRSd6W6bn4v3uJx8eci/t2pvetF9d03PN7zKdnJXl6Vb2mu++0if6Prap/zPR7MifP4fX6/YPRyQ9bprt/UFV3zbSf86qqelCmDwh+LsnNuvu9m+j+wvnJ58KO88s6XuyHMj3vT830IfLLuvurydK26Ta8bVrTIRUfkGSRbdnPZ/pAc0+HVzk4Yz+g/RvZ2Lrr9ZkmOQ2p6ZjaD0ryyEzfWD0+00zNz4z2ua7/QzNlBlfM9K3n22Q69E2WFDL/XXb/IXjnR4cDXGSb8eH50f737/ea3+6pqmWur6+Z6cOVPRkZ8xn50W146P/f3pnH7TqVe/x72Wg3GtJWmbZKTuKcFEkZGkk4NrUlw8YRkZCURBrQaadBmjSap9BWkoyVsThp+FDaEaLSJELsivc6f/zW47nfez/Tve573e+w1/fzeT7s572fa93zWuu3rqE4PmroGTsAeRVvSleveMDMrkWC85WoFkOj8/+g33QW11ZCjo8HobF3lMBsZi9G+tAL0fvo6LKjUSaOLDBnxlESgH+DJmefBi5EnrRrKp2PiPAmGzVHXKdjqMoyKLynSOfftVZke+HuZ5vZz5GX6MVmdgzKMVWHD6AB/NbAXWZ2KRJzmlr5vR8YpQLvs1CYYiz7edoiBneggkHfH7LdBsCdCfcjigr5DDeIML8pmgDORR3y/cG761QiKzeXiZzMVuU3aHHr1cC/gRXN7IKmFopQqOFnR9judDSoqoSZ3c1o77EYwaVfm7uiCedzkED/fne/uYbJu1EYemcStgkasF9T2u5JKDw3ipAn7hD0/rsV5U5v4jqnHmyntr8howmW51Ev4iQll9N9DvpNCmMnhIuRwCvruWjiNIyr6O0BMwr/ROMXAMxsNdRPn1na7l50TDGkLCw0LYSXKc6HRtim2B8d7e6/RP3r8B+6/xY4GjjaVLBxHlqw+ayZXYDGF5c0HeEYFh8/YWYnoPH1wci7uS4zUKSg0U39Melx90dNhYEvQCLeX1GUw00NmC+fg861bGrM9TAaK8xGKYZms3iEVGPYCMXeUQTbqHwf2NfMTu53n5vyt++Loimq8nRG8+C+J2xbieB8sBdyPlgFOBc40t1HXWQaZn8mEuoOQilbNnb3H5uKN34JRUWfBxzg9fLd7k9Dc5kSpyLRdGvgFyGa7tQmIkxKzEnYF38PeCWKVp5tZqcAZzQVZe2qE/F5ADN7HkqHshmad74B9TEPm9mPUDqsxiKIzeypaF67W2jPGa4B9LLzBOQIcjCK0Hipu/+8qf3MZIE5szj9BOBt0Au3Q+xEcM/I/arCKiWhfEbh+/uLG8aGW5ds3BI8HL+CxJGXM5po1c/eMcAxYQDfEQnfgMTe76DzXmcl9Ro0+Dmn3wZB7NmXxUWkycSFwEFmdpL3r+a8EhroVC7qFCiGFHfu+f3MrNhRr7L4z0biqxW2rXS93f1a4FpTUc7t0X20Nwq5vivYW6GKzR58qFfT9BaQHE1MK+Hua4XnYA/0HGyDxPJz0OSqLqsgz9thLKRUXG1ErqAl73lTocKj0Er894CdGxrAXoJC0a5DaUkOQ5PN75S2exm6typjZuuhifL6aEHzSHdfFL3H40k62G7B/jMZLRT9dupFnCwVJsbQ7TOL3xW/j+FBtBD7DUbzdK1MQq+sfyFRZBhPRAthMdyGQrsvDv/uTNTKHumrojDyycaUFl4CxbDrpdD53zB4wndYJ9J2Gywz5O8vQuLPlozutdyTkEbhujDG2BaNMS5AgtXOdWwXCWPR1yAxe3sUUXMr8WO6jt0D0bn4C/C6ftFADdHIGMDMysf8IBpv3Q68p+j8Q0RofaAcut8xerSZFaNxYu3PQmO5eaj49oFm9kv0ri6PKaKwtMXej0X1P84xs8WKgpnZLJTqaz30TFRlJqP1IY+itHFV+RVyPrgUpRv4GTz+bl6MiMWim1Ak8VEoJ/+jwc5vgdeb2e4oFdQtZvauGmlXfpJCoHX3PUJamDeh6/cO4IBwj57PFIiGdffXmtmqdKNNjgU+amZXoIjWxo4hRFfdRkjZZWarIMF5R9QvvJqaKSrDvbklOp7/Rs/0QuBI4DQvFKKuwM3oPv0wML9pb+sMWKKUKZkpSnj5j0wTObn67MfmqKBEparVZjZG75dn2SPa0ACparj1GAO8gEK42ifRqv8TqtrvY/MJaCCwO8q5OgN55J6Icg9Vmjyb2YaoCvoCeqwim9nKSCCfg3JOVu7Eh52nJjBVlP858oh4LwojXxT+NhPYCuXrfSLwX16xsnw4hlGJuZfWqLJ9GKBFY2bPQoON3ZAIOYYKuJzo7mUvuVHslY93aVREYiM0AB9H3Q48PAcdsfy1SAAA+CJwbMz5MbPHkIfFwPvUzDYCrnX3Sbcoa8rRewzydL8eOKJqioEh9meh8NjVOl8BHyh6JYR74XbgPHc/pKL9Y1Au+1tRSGLjaUhKg+21kZdWZ7D9eeBVXiMHc0r7o75Lwz16XUyf06ff7BtFFPGu2xydnzei5/Z81Hc1cp+24JX1A+BWd997yHZfBZ7n7q+MaGNPlG7reLSQ8x6U73btYshmEJlmufvrK9pP2iebcqv+BIlEg4SXrVHRs0reZ6mfg8IzMFLYdUNjuxlITNoggYdcsZ21kOAzF9VnOBo4qYlJdRhX7Iye7/WAz7n7gQ3YXRe9T3ehG013DnpvxOYY7uTK/yoap3wBOMzdG1nw6iEAG9r/i1g8VVJlgdbM7mR0ccjdfdSUhK3Y79Heamg8txuKbBhD5+xIlNIwapHZzD6ConkuR++kNdHY8UtoAfLXwHvc/duR9uciQXwGEqk7Y8810DhsDJjn7udF2B5Douavhmy6DnB85Huuw7Br7VXHvMERYa9B7/fQF3we2KHGeCXp/LLQ1qp079Hnh6+vRft/vruPkuaibLO1/Q/tvQwdw47IschRRPSn3L0RJzJTHvjNCp/no/HLD919y0ib66N+5S0ov/z9KPXcKT4gVdaItv8KbFp1HJIZnSwwZ6KIFYCH2Hwe3Un6GsDD7j5SEv+CjaQC+SgdQxBwzwVWa2ISUrK9Ml2RcD1gLEb0MrPd0GR2KeDHdFNIzEYDJAfeFruAYGZ3Bfvf9D7h+cFrcXbsIC/YWAd5xK2NVvQ7IdDPQILnQjSImXSdiCkv6Q3u/tAEtL0BGnDsBKw4lSbLoa1n0n0O1kUD+u+5+xYV7Yyhat0DRc0aokWlCVjViIogfG2KvEaOrPMsDWhjRXRd56LB6Q2uohvFbVZG+TGXdfdK+WfDNfgIcJQPyX1mZju5+9lV7PewkXSw3bT9cH5ezvAcmC8Dro6csFXKt+vuUWmgwsLfDui5fS3yNj0DhaBGv6PN7Fa6XllHMCTkuqpXlpntFPbzIO9TTMbMDkCpGXaNuUeDp+YnUej2sshrfefiRCpMzO9Ci0jlgoDD7Lex6DuVhZdKuXY9ogaBLZ6LfCkUIfJ2engU112ACQLeB9G4+j6UaucLXjPFlCnFQPE5/h3d53iUiKB+dlemK1b/J7pfLkX31LdixJwebSxC9+VeTYkrBdt30qJAO52w8RGby6MFhbPc/e0Rtm4DLvaExd7DfPVdyLu+s/h+NxK1j/PxefOr2E260GVmH6KCB2tsXz/ivmznEfmY2xZoC+1uTHdstzxwn7vHpCkZQwtbxza8moU7jAAAEsBJREFUi8PaXRbYDr1ft0T99G3uvnaEreczXlBeHUVWXYPSZF0D/LTqWKtg/ybUlz+G+shTgMbSI4Zr0ClUeHX4b7JChUsiWWDOjEwTAnAPm8sBbw52Nw5f/xytNJ/l7tE5PYe027hAXrI/BwkKlQeQIRxka+COIeLs9sBKsd4ioYM4GIWwdAZIv0Oed8e7+7CJ3CDb8whhYu7eM7zbzGajMJW93f2sGm3NQJ5xvQZ6Cxry0pmJJsjPQoOzP6AQregw/rL3bLjuP0ATn0Y873q0WQ6DWxpVsP9mA7ZbE5hL7b4YpdDYyd1nVfztGBoUDRu0LAs8o4ZX3EjU8Eb5A91ciQPMeyWv+dDGjcgDd+C72Mz2AL7i7sPCtMu/GwNWcPeB+d5j7Q+w19hge4j93YEtYu2nvocmipLn47rACUVBoKKtpF5ZoY0voTRDNwPfZvyi7LYoKuQkd39rVduldmYCT/YeaZ/MbGlUiOuBYYsxPX67FxKnR+oPY8XN4C17MFNMeGmDto4hLEQcgQrTLkILF8fV9dQ1FRLdDY09HUXBnerulXNg9rH/b/SevBkJCqe7+5+asF1o4+OoLkFtsXoiCY4sxbH7XWiRvW8h0slkP7SxEvBQcRxt4yM2X+vuy0bY/Sca115R+G555EW+lbtfUnvnE9HGQldKzOx2YHtPmM829GX3o0WzMo8Cf4pd6DKzE4GTfUDEWRjbzUGLpdv0227A7/+BUqHchVL9nBbbL/axv44rt/6gbWYhp5B57v6iivbvQalufoO8ua9Gzg2NzVvN7FEUxXWG18vV3c/+/nQLFXbm9Q+g40lWqHBJIgvMmYGkEICDyPV6uvl0ZiKBZAEKX6oVrjyg3cYF8gH2VwceibFfQZy9CXkZV0pvUEHAjvYuNhUmXOjuAwujmdnxKAS4UrhvDztlAfge4MY6AnCw28nltjfKd9aZGDqauJ0AHB6zqlpehW9SoA0evl9DFbpPLdgv7+dDwPObmMSlEJgregCbFwqsjWj/ZKqJd5VyyFv6iIqTSbj/oY2/Ia/BLbyPt72Z7YPeWRdXHXBXsH8CSoNTeUA/wj7MQvUBdnX39RLZjx3MJ/cu7uFZOayN2qktwiRtW9Rnbo3eVbtE2mrLA3sPlI6pvEiwEPi4u58YYzfYTnoNSgsVQwstTjaBNrXwYtWK1uLuR1XZPrSR+hiWQ/fnAeg6fg74mLv3EmIqE+6hB9BYfQFKT9aXiHv00yj8+afROzm8jeTXObSTRKA15Tg9FeX9Lz/HjoSReR6Xl7QN+zNQCox3Ak9FC17fRo4V95e2XTlmbNrLw7UNB4jw/K0F/DH2/KQmtQDchnfxgIW64lj4HuB97n5aRdtJxd/QxlPo5iHfLHz9Q7Sods4wZ4sR7He8czueuY165wb7DyNntKvD50YP+bYbbKPjYdzxMk7iYWyLFyqcTShUCDReqHBJIQvMmcVIKQCb2SdQTrJZSKD7JnqpXg48Da0wv7IpgTm1h3QiAT6pONuGd7Epv9GewwRqM9sWeX2tVLWN8PuyAFykrgBsKDzz1SjE/SI06DA0adgGCSSXuPsbIuynFJiPQufkOe7+SMn+V9DzbOjePSt2ElVqM4XAPC29N6cSYaJ8GXqvvb5zPxX+fiAqzPctYMcIz8qk9ivsxxvR4L6qF3nr4mzTtCk+mtkr0CLsXPTO/haayF3mkeGUbRO8r1dD5+Nudx+l+Nwwm0mvQUEcHKnQ4mQUaFNS8oLvx+N90WTsa8Ji3XJo3HIMEln64tVTMvWLFLDS97H3aBsif9LrnFKgDV64/4cKmM5HRRXvDH+ejSJmDkWenRuWBduJth/a2B/VePlBaOs5yCP+tJgF8D5tjKGoxqKIOgMtBG4H/KK4fZXnwMy2RHPgw0rfH4GKvHeiY76OrnOTolttATu1ANySwDxooW4G8GxUpG9bYDt3v7CC7aTib4/2VkPjoV2B/0Dz1s6Y6JKYMVFq79zgMFFMj7Fu2O/r6QrOP3T3gQuQQ9p4O13Bt1UPY1u8UOGk7O8nO1lgzowjtQBcmERdBOzhhTDQ0HneV8d+sJPUQ7oF+0nF2Ta8i00haq/xITnuzGwT4Ap3r1wNuQUBeC5wFjDX3c/vs80OqPDMju6+oKL9lALzDcib9AOF7zoezBt27IeByDx33yiijbJ3cd8BPFSfzIY2UnsAJ82RnJq29t+UH/FiNIDcxkN4sZkdiiai5wC71BiwJrU/4j7ECsyphcHkAnYL4uPz6E6iZqMJwqnAud5ADvoWvH+nwzVIXWgxtXCXVHy0xYvWlnkREm23RAUfY/JWpj6GKqliYot1jkzEPZpc5E95nVsQgOejdGAbeZ+ixma2JhLETi6LoBNtP/z+Z8D17v62wndvQ972T45xBunRRj/HhJ6Fa6vcR2Z2vn7iOxS+ex3KE3sTyvP8AuBtwKFePVd+PwH7cJRPvZaA3ZLAPLSuSRuY2TnAyu5e6b1V+H3j4u+Q9l6K+ugdgaej9H1nuPu7a9hM7p0btJuO/c2AF4c//RS4yt3fU9N+Kx7GlqBQ4ZJMFpgz40gtAJuqrL+Jrlh9NsrhdkND9lML5Mk9sFOLs214F5vZ79Hg6owh2+2MQotXiWgjtQC8AFjk7jsP2e4sVNzsjRXtl70sGhNozezvwJvd/eLCd4sJ2GFgfK67L19l3wv7X+5Aeg7gYXKuAE91D+k29z+ICxchz6M5QGfCczrqK2oNtlPbH6H9OgJzSmEwuXdxS+JjJ7T+NLrF33oS6VmZ2vu3l/1imO6kvgaFdlIVWkwq0E6Uh7Epp/RRyKvt98DRaFxUebGrBRE+6YJsatoQ+Qe0Xfs6tyAAL0S56j89ZLuDgX0jnrGk9sNvH0CFty8vfNfJj7y2N5DHNeVzYCrkeLS7f63w3ZlozPIcd/9j+O4L6D54SZV9aUHATioAB/sXo/QGw3B3r3StKu7L9ug5W64BW42LvwPaWgYVZD0Ymp13tOGdayp0fVhC+40cgyUuVLikU7nQSWbacyISgLcGFprZ4wJwE8bd/a1m9g40wdkd2BfYz8x+jSZUdVc83kV/gbyJ1ZTU9kEd8xro5TaI1RmtEy/zVHoXRyhzX9g2hmvQ9R0oMKPBeGwl77cgQainuAzg7gvM7Fy0KFBJYAbWB94/wnYXoklPDOf1+K5fwb0qHehMtPL6OO7+mCm0u3jPLArbxtBIOOMEM9WPobX9d/crTcVLL0ALIM9Feb738QZWqlPbT8ir6AqDc0kjDD7IiAJ2DEH0vjJENHTEx0tMxVxqi4+Bp6H3/SgTypgJSdJzlNp+S9cAV12CM4EzbXyhxUPNLLrQYj8hrodwtw9wUkQTw4p7jhMfI+yPI3ivfRCdm/uAdwNfqOlhmfQYUgvGqT2wW7iHetlu8jpvD8zvJy4DuPsdZvYxNPep6gG8OnDjCNvdGLatSmr7AE9Bi41FHgz/jZ1vjCPxc9ApblbkdcA1HXE58B30Dq/K+mhxo8ieaKy+ZUHABr27KwnMgQ8HR6NhxArALwJGKaKZelz3ICrQXZuggdwQFlc64u/B6H3RCNat47Qr0gAeBM5tyHZf79yadpdCHssdu5sAK6DF9j+jaLVGaPIYbPFChUfRcKHCJZ0sMGfG0YIA3GuCMw91xJ3B1vyw+nueVy/SllQgb8E+pBdnUwvYoJyp15jZccB7y4P1sEL7CZTeYpPINlILwM9AKTeGcRfqqKqSUhz8M8ptN+4a++IFU9YE/hLTwGTzfophqh9DG/tv49Nw/AYVkfo0eq7mA2uGyU5nn6p6n7ZpfxDPrGK3QwvCYBsCNpBOfCT9QkjqczQdrkEv7kUh/HcCL0QTw0ZoWqBtS3w05Zc8IthZFGwf5+61FxUmQkBtmA+NsE1xjlArz3Yikb9jO8V1Ti3Q/gOl3xjGCgwpwDhB9jusUuqXZxS+H5c2pGp/3wIPAk/u/CM8u09HofpFHiBuoTS1gA3pBeA5Dc+JY9mIIdFSo5JK/DWzFenWcXopOueXo3fT+REaSMfuIO/cE6jhnRuipzt2N0aLRgb8DnmvX4XSViyM2fc2jgFYGb3DbkEOLb8AetakykTi7vmTP30/KLn6e1HBt7HwuQ69ZGc23NaGKA/XX0I790XamYkmZZcAj6IqxbcA/xv+f7Oa+5na/sbBznEo9UL578sAx4e2XxZh/+vApSNsdynw9RrH8c5wHH9GYe4fCZ/TgT+F/T+ohv2HgE1H2G5T4B8R9seAl46w3UbAY3WuedMflDrkshG2uxw4e6L3N38m7yc8B4+VPmN9vq/8HEyQ/V6fsaae49BvHoLS3zwGfK4Bm51+57so1c1dyJPmBYmu+7JIUP1WeFefMdH34kSfo+lyDYBXAF9EAvNDaCFkS2CpBmzPQuOTR5Ao+H6UW7Xpc7MaChf/VxhPvJMe46UK9pZDY7gHwzmZD6yQ+H5t9BhSf5BgNujzkvBsjKE6H5PuHkp5nZFDxnYjbLcdcG+E/YuQ482w7b4BfHey2Q+/7dcfN9Lfp/6g4mJfLvz73WFfNyltNw+4I8L+n4CtC/9eK5ybo0rbbQo8HHn+h85rapyfpPZH3Iel0WL/A+XzVtHOisB+yEP2MdQHX4yiZ6P1DzSH3x4tVC8K5+xmlJ/92Q0c/z1hf3+NFir/B1ir4Ws8BtyGogx3B9Zs+BqmPoZZyFnwM8DPwrV9CLgCLaS+BnjSRNy/0+WTczBnRsbMNkQvkjejFdu/u3tjHi+FdpZBeXXmufucmraKHtLrhK9/BMR6SLdi38zeiUKf7kVCb2cVdg20mv104BB3Pz7C9sZo5e8zDPYu3h8Nmsor81Xa2gx5pm8OPDF8/QjKszrf3a+uYXukYhVmthFwncfl3SxXou7F+kTkbk1J4RofBxzmpUIgZrY0cCxwIBLpa4VJZaYvqfN6TnX7fdpcltCHoWiXr7v7LnXtFuwXPVvXRXkzG/FsNbNXoP5sLvAEukVtLvMplIsu5TlKbT/FNbD0hRaXQ84IByBvps8BH3P3UdJxVWmn7Hn6SRrwMDazvyHx8VIU8XTPoO29hmdlqmOYKJrKU93GPZTyOpvZRUj0e9OQ7b6BxIutRrUdfrcFErg+BRzeY+y+LBLPDwa2cvdLJ5P9YGOq5wmfg9LtLUBi8B4onc36XhBUQi5lqzqHNbMr0eLMPuHf7wY+Bmzuhbo8ZjYP+LC7r1nR/kjzplhS2w9t3E1/7+oZwEpIZL4c2LZ8Hw+xvQwqED8P2Aot8v4S9ZWnu/sfaux6p417gU7e8bNRNNSP69ot2B9D3rlXoFzCVwM3lueBNezvhDyUB747a7aR9Bh6tJe0UOGSSBaYM5VpUgBuk9QCedP2E4uzyQTsPu0thTp9kOdG5QI5PWwmFYBt9AJq0YWdUmJmhyAR+S/AZXTTfayOrvFKwPvc/eMTs4eZzPSiLXG2aQE7tfg4EbQg8k+pa2DpCy0mFWhTi482vgDf0H4/pr9vS4Rvix4pLD5KjRQWbYj8Ka9zSwLt4UjAvxeN6+4Mf5pNd+z+QXePqguS2v50wMwORBFKKwI3oIKHtxb+virBI9Xdv1zRdmoBezoIzCfT/9l9FEXNft8LhSQr2E4q/oY2vgmcAlzo7v9u0nawP4vxqSXWRQuZ19MVa3/o7nXS3CRloo/BEhcqXBLIAnNmiSO1QN60/RTibLCbTMBug9QC8FT3tAAws1ehCe1mdIv5LULixbGeIIdoJrMk0aY4m0rATi0+tklqkX+qXoPUAmoL9lML2Mn7+za9pFOS0Iu8DZE/dcRMcoE2jOsOReO64tj9KuDjdcd1qe1nBpNYwE4uAE9lUou/E8F08M5NeQw2QqFCd98xfu+XTLLAnMks4aQSsFMzHQTgtjCzGWhiY8Bfp8o1zmQmOy0Ig8kF7DaEnZS04P075a/BVE9FM9XvUZj6x9CCF/m0GNO1JdCmHtflcWMmM/2YDt65dY/BBhcqvIqGChUuyWSBOZPJZDKZTCaCljxDk3oXT3VhpyXv33wNJpDpcH6m+jFMFw/stsgCbSaTmUimg3duimMojNtvR4U7rwp27mhqv5d0ssCcyWQymUwmE0H23Jx4pnr6h0xmKpCfg0wmk5ncTAfv3NTH0EahwiWdpSd6BzKZTCaTyWSmIi14Ge6Z2P50IPU5ytcgk8nPQSaTyUx2rgr/vR04j6npnZv0GNz97CbsZPqTPZgzmUwmk8lkMplMJpPJZDKZKch08M6dDsewpJMF5kwmk8lkMplMJpPJZDKZTCaTyUSx1ETvQCaTyWQymUwmk8lkMplMJpPJZKYmWWDOZDKZTCaTyWQymUwmk8lkMplMFFlgzmQymUwmk8lkMplMJpPJZDKZTBRZYM5kMplMJpPJZDKZTCaTyWQymUwU/w9bf9lq6nnaHw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 name="Content Placeholder 14"/>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155576" y="1915886"/>
            <a:ext cx="6489064" cy="3918857"/>
          </a:xfrm>
        </p:spPr>
      </p:pic>
    </p:spTree>
    <p:extLst>
      <p:ext uri="{BB962C8B-B14F-4D97-AF65-F5344CB8AC3E}">
        <p14:creationId xmlns:p14="http://schemas.microsoft.com/office/powerpoint/2010/main" val="6438504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Wish List</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What are the top car sales?</a:t>
            </a:r>
          </a:p>
          <a:p>
            <a:pPr>
              <a:buFont typeface="Wingdings" panose="05000000000000000000" pitchFamily="2" charset="2"/>
              <a:buChar char="Ø"/>
            </a:pPr>
            <a:r>
              <a:rPr lang="en-US" dirty="0" smtClean="0"/>
              <a:t>How many luxury car sales versus non luxury car sales by state?</a:t>
            </a:r>
          </a:p>
          <a:p>
            <a:pPr>
              <a:buFont typeface="Wingdings" panose="05000000000000000000" pitchFamily="2" charset="2"/>
              <a:buChar char="Ø"/>
            </a:pPr>
            <a:r>
              <a:rPr lang="en-US" dirty="0" smtClean="0"/>
              <a:t>What state is it more expensive to purchase a car?</a:t>
            </a:r>
          </a:p>
          <a:p>
            <a:pPr>
              <a:buFont typeface="Wingdings" panose="05000000000000000000" pitchFamily="2" charset="2"/>
              <a:buChar char="Ø"/>
            </a:pPr>
            <a:r>
              <a:rPr lang="en-US" dirty="0" smtClean="0"/>
              <a:t>Are cars cheaper in metropolitan areas as there are more options for public transportation and parking costs are higher?</a:t>
            </a:r>
          </a:p>
          <a:p>
            <a:pPr>
              <a:buFont typeface="Wingdings" panose="05000000000000000000" pitchFamily="2" charset="2"/>
              <a:buChar char="Ø"/>
            </a:pPr>
            <a:r>
              <a:rPr lang="en-US" dirty="0" smtClean="0"/>
              <a:t>If I want to buy a used luxury car how much would it cost me?</a:t>
            </a:r>
          </a:p>
          <a:p>
            <a:pPr>
              <a:buFont typeface="Wingdings" panose="05000000000000000000" pitchFamily="2" charset="2"/>
              <a:buChar char="Ø"/>
            </a:pPr>
            <a:r>
              <a:rPr lang="en-US" dirty="0" smtClean="0"/>
              <a:t>Are there more convertibles in California and Florida?</a:t>
            </a:r>
          </a:p>
          <a:p>
            <a:pPr>
              <a:buFont typeface="Wingdings" panose="05000000000000000000" pitchFamily="2" charset="2"/>
              <a:buChar char="Ø"/>
            </a:pPr>
            <a:r>
              <a:rPr lang="en-US" dirty="0" smtClean="0"/>
              <a:t>Are there more SUVs in the mountain states?</a:t>
            </a:r>
          </a:p>
          <a:p>
            <a:pPr>
              <a:buFont typeface="Wingdings" panose="05000000000000000000" pitchFamily="2" charset="2"/>
              <a:buChar char="Ø"/>
            </a:pPr>
            <a:endParaRPr lang="en-US" dirty="0" smtClean="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20144775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cars are the Top Luxury and Non-Luxury Car Models</a:t>
            </a:r>
            <a:endParaRPr lang="en-US" dirty="0"/>
          </a:p>
        </p:txBody>
      </p:sp>
      <p:sp>
        <p:nvSpPr>
          <p:cNvPr id="3" name="Text Placeholder 2"/>
          <p:cNvSpPr>
            <a:spLocks noGrp="1"/>
          </p:cNvSpPr>
          <p:nvPr>
            <p:ph type="body" idx="1"/>
          </p:nvPr>
        </p:nvSpPr>
        <p:spPr/>
        <p:txBody>
          <a:bodyPr/>
          <a:lstStyle/>
          <a:p>
            <a:r>
              <a:rPr lang="en-US" dirty="0" smtClean="0"/>
              <a:t>Mercedes-Benz</a:t>
            </a:r>
            <a:endParaRPr lang="en-US" dirty="0"/>
          </a:p>
        </p:txBody>
      </p:sp>
      <p:sp>
        <p:nvSpPr>
          <p:cNvPr id="4" name="Content Placeholder 3"/>
          <p:cNvSpPr>
            <a:spLocks noGrp="1"/>
          </p:cNvSpPr>
          <p:nvPr>
            <p:ph sz="half" idx="2"/>
          </p:nvPr>
        </p:nvSpPr>
        <p:spPr/>
        <p:txBody>
          <a:bodyPr/>
          <a:lstStyle/>
          <a:p>
            <a:pPr>
              <a:buFont typeface="Wingdings" panose="05000000000000000000" pitchFamily="2" charset="2"/>
              <a:buChar char="Ø"/>
            </a:pPr>
            <a:r>
              <a:rPr lang="en-US" dirty="0" smtClean="0"/>
              <a:t>E-Class E350</a:t>
            </a:r>
          </a:p>
          <a:p>
            <a:pPr>
              <a:buFont typeface="Wingdings" panose="05000000000000000000" pitchFamily="2" charset="2"/>
              <a:buChar char="Ø"/>
            </a:pPr>
            <a:r>
              <a:rPr lang="en-US" dirty="0" smtClean="0"/>
              <a:t>C-Class C300</a:t>
            </a:r>
          </a:p>
          <a:p>
            <a:pPr>
              <a:buFont typeface="Wingdings" panose="05000000000000000000" pitchFamily="2" charset="2"/>
              <a:buChar char="Ø"/>
            </a:pPr>
            <a:r>
              <a:rPr lang="en-US" dirty="0" smtClean="0"/>
              <a:t>M-Class ML350</a:t>
            </a:r>
          </a:p>
          <a:p>
            <a:pPr>
              <a:buFont typeface="Wingdings" panose="05000000000000000000" pitchFamily="2" charset="2"/>
              <a:buChar char="Ø"/>
            </a:pPr>
            <a:r>
              <a:rPr lang="en-US" dirty="0" smtClean="0"/>
              <a:t>GLK-Class GLK350</a:t>
            </a:r>
          </a:p>
          <a:p>
            <a:pPr>
              <a:buFont typeface="Wingdings" panose="05000000000000000000" pitchFamily="2" charset="2"/>
              <a:buChar char="Ø"/>
            </a:pPr>
            <a:r>
              <a:rPr lang="en-US" dirty="0" smtClean="0"/>
              <a:t>C-Class C</a:t>
            </a:r>
            <a:endParaRPr lang="en-US" dirty="0"/>
          </a:p>
        </p:txBody>
      </p:sp>
      <p:sp>
        <p:nvSpPr>
          <p:cNvPr id="5" name="Text Placeholder 4"/>
          <p:cNvSpPr>
            <a:spLocks noGrp="1"/>
          </p:cNvSpPr>
          <p:nvPr>
            <p:ph type="body" sz="quarter" idx="3"/>
          </p:nvPr>
        </p:nvSpPr>
        <p:spPr/>
        <p:txBody>
          <a:bodyPr/>
          <a:lstStyle/>
          <a:p>
            <a:r>
              <a:rPr lang="en-US" dirty="0" smtClean="0"/>
              <a:t>Ford</a:t>
            </a:r>
            <a:endParaRPr lang="en-US" dirty="0"/>
          </a:p>
        </p:txBody>
      </p:sp>
      <p:sp>
        <p:nvSpPr>
          <p:cNvPr id="6" name="Content Placeholder 5"/>
          <p:cNvSpPr>
            <a:spLocks noGrp="1"/>
          </p:cNvSpPr>
          <p:nvPr>
            <p:ph sz="quarter" idx="4"/>
          </p:nvPr>
        </p:nvSpPr>
        <p:spPr/>
        <p:txBody>
          <a:bodyPr/>
          <a:lstStyle/>
          <a:p>
            <a:pPr>
              <a:buFont typeface="Wingdings" panose="05000000000000000000" pitchFamily="2" charset="2"/>
              <a:buChar char="Ø"/>
            </a:pPr>
            <a:r>
              <a:rPr lang="en-US" dirty="0" smtClean="0"/>
              <a:t>F-150 4WD</a:t>
            </a:r>
          </a:p>
          <a:p>
            <a:pPr>
              <a:buFont typeface="Wingdings" panose="05000000000000000000" pitchFamily="2" charset="2"/>
              <a:buChar char="Ø"/>
            </a:pPr>
            <a:r>
              <a:rPr lang="en-US" dirty="0" smtClean="0"/>
              <a:t>Fusion SE</a:t>
            </a:r>
          </a:p>
          <a:p>
            <a:pPr>
              <a:buFont typeface="Wingdings" panose="05000000000000000000" pitchFamily="2" charset="2"/>
              <a:buChar char="Ø"/>
            </a:pPr>
            <a:r>
              <a:rPr lang="en-US" dirty="0" smtClean="0"/>
              <a:t>Super</a:t>
            </a:r>
          </a:p>
          <a:p>
            <a:pPr>
              <a:buFont typeface="Wingdings" panose="05000000000000000000" pitchFamily="2" charset="2"/>
              <a:buChar char="Ø"/>
            </a:pPr>
            <a:r>
              <a:rPr lang="en-US" dirty="0" smtClean="0"/>
              <a:t>F-150 XLT</a:t>
            </a:r>
          </a:p>
          <a:p>
            <a:pPr>
              <a:buFont typeface="Wingdings" panose="05000000000000000000" pitchFamily="2" charset="2"/>
              <a:buChar char="Ø"/>
            </a:pPr>
            <a:r>
              <a:rPr lang="en-US" dirty="0" smtClean="0"/>
              <a:t>Explorer XLT</a:t>
            </a:r>
            <a:endParaRPr lang="en-US" dirty="0"/>
          </a:p>
        </p:txBody>
      </p:sp>
    </p:spTree>
    <p:extLst>
      <p:ext uri="{BB962C8B-B14F-4D97-AF65-F5344CB8AC3E}">
        <p14:creationId xmlns:p14="http://schemas.microsoft.com/office/powerpoint/2010/main" val="21203634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state has the most &amp; least luxury car sales? # of Luxury Car sales per state</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4103" y="1846263"/>
            <a:ext cx="10633165" cy="4354240"/>
          </a:xfrm>
        </p:spPr>
      </p:pic>
    </p:spTree>
    <p:extLst>
      <p:ext uri="{BB962C8B-B14F-4D97-AF65-F5344CB8AC3E}">
        <p14:creationId xmlns:p14="http://schemas.microsoft.com/office/powerpoint/2010/main" val="20293010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state has the most non-Luxury car sales? # of Non-Luxury </a:t>
            </a:r>
            <a:r>
              <a:rPr lang="en-US" dirty="0"/>
              <a:t>Car </a:t>
            </a:r>
            <a:r>
              <a:rPr lang="en-US" dirty="0" smtClean="0"/>
              <a:t>sales </a:t>
            </a:r>
            <a:r>
              <a:rPr lang="en-US" dirty="0"/>
              <a:t>per state</a:t>
            </a:r>
          </a:p>
        </p:txBody>
      </p:sp>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t="-210"/>
          <a:stretch/>
        </p:blipFill>
        <p:spPr>
          <a:xfrm>
            <a:off x="1180090" y="1847272"/>
            <a:ext cx="10058400" cy="4396509"/>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9963746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it cheaper to purchase a car in DC? DC Used Car Sales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99658" y="1846263"/>
            <a:ext cx="6791308" cy="4241028"/>
          </a:xfrm>
        </p:spPr>
      </p:pic>
    </p:spTree>
    <p:extLst>
      <p:ext uri="{BB962C8B-B14F-4D97-AF65-F5344CB8AC3E}">
        <p14:creationId xmlns:p14="http://schemas.microsoft.com/office/powerpoint/2010/main" val="16646078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Texas Used Car Sales</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88274" y="1985554"/>
            <a:ext cx="9501052" cy="4023360"/>
          </a:xfrm>
        </p:spPr>
      </p:pic>
    </p:spTree>
    <p:extLst>
      <p:ext uri="{BB962C8B-B14F-4D97-AF65-F5344CB8AC3E}">
        <p14:creationId xmlns:p14="http://schemas.microsoft.com/office/powerpoint/2010/main" val="16819616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Average Mileage per State</a:t>
            </a:r>
            <a:endParaRPr lang="en-US" dirty="0"/>
          </a:p>
        </p:txBody>
      </p:sp>
      <p:pic>
        <p:nvPicPr>
          <p:cNvPr id="4" name="Content Placeholder 3"/>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304800" y="1845735"/>
            <a:ext cx="5730875" cy="4139429"/>
          </a:xfrm>
        </p:spPr>
      </p:pic>
      <p:sp>
        <p:nvSpPr>
          <p:cNvPr id="5" name="Content Placeholder 4"/>
          <p:cNvSpPr>
            <a:spLocks noGrp="1"/>
          </p:cNvSpPr>
          <p:nvPr>
            <p:ph sz="half" idx="2"/>
          </p:nvPr>
        </p:nvSpPr>
        <p:spPr/>
        <p:txBody>
          <a:bodyPr/>
          <a:lstStyle/>
          <a:p>
            <a:pPr>
              <a:buFont typeface="Wingdings" panose="05000000000000000000" pitchFamily="2" charset="2"/>
              <a:buChar char="Ø"/>
            </a:pPr>
            <a:r>
              <a:rPr lang="en-US" dirty="0" smtClean="0"/>
              <a:t>Lowest Miles</a:t>
            </a:r>
          </a:p>
          <a:p>
            <a:pPr lvl="1">
              <a:buFont typeface="Wingdings" panose="05000000000000000000" pitchFamily="2" charset="2"/>
              <a:buChar char="Ø"/>
            </a:pPr>
            <a:r>
              <a:rPr lang="en-US" dirty="0" smtClean="0"/>
              <a:t>DE: 42,107</a:t>
            </a:r>
          </a:p>
          <a:p>
            <a:pPr lvl="1">
              <a:buFont typeface="Wingdings" panose="05000000000000000000" pitchFamily="2" charset="2"/>
              <a:buChar char="Ø"/>
            </a:pPr>
            <a:r>
              <a:rPr lang="en-US" dirty="0" smtClean="0"/>
              <a:t>RI: 42,336 </a:t>
            </a:r>
          </a:p>
          <a:p>
            <a:pPr lvl="1">
              <a:buFont typeface="Wingdings" panose="05000000000000000000" pitchFamily="2" charset="2"/>
              <a:buChar char="Ø"/>
            </a:pPr>
            <a:r>
              <a:rPr lang="en-US" dirty="0" smtClean="0"/>
              <a:t>MA: 43,152</a:t>
            </a:r>
          </a:p>
          <a:p>
            <a:pPr lvl="1">
              <a:buFont typeface="Wingdings" panose="05000000000000000000" pitchFamily="2" charset="2"/>
              <a:buChar char="Ø"/>
            </a:pPr>
            <a:r>
              <a:rPr lang="en-US" dirty="0" smtClean="0"/>
              <a:t>WV: 44,550</a:t>
            </a:r>
          </a:p>
          <a:p>
            <a:pPr lvl="1">
              <a:buFont typeface="Wingdings" panose="05000000000000000000" pitchFamily="2" charset="2"/>
              <a:buChar char="Ø"/>
            </a:pPr>
            <a:r>
              <a:rPr lang="en-US" dirty="0" smtClean="0"/>
              <a:t>NY: 45,152</a:t>
            </a:r>
          </a:p>
          <a:p>
            <a:pPr>
              <a:buFont typeface="Wingdings" panose="05000000000000000000" pitchFamily="2" charset="2"/>
              <a:buChar char="Ø"/>
            </a:pPr>
            <a:r>
              <a:rPr lang="en-US" dirty="0" smtClean="0"/>
              <a:t>Highest Miles</a:t>
            </a:r>
          </a:p>
          <a:p>
            <a:pPr lvl="1">
              <a:buFont typeface="Wingdings" panose="05000000000000000000" pitchFamily="2" charset="2"/>
              <a:buChar char="Ø"/>
            </a:pPr>
            <a:r>
              <a:rPr lang="en-US" dirty="0" smtClean="0"/>
              <a:t>DC: 122,420</a:t>
            </a:r>
          </a:p>
          <a:p>
            <a:pPr lvl="1">
              <a:buFont typeface="Wingdings" panose="05000000000000000000" pitchFamily="2" charset="2"/>
              <a:buChar char="Ø"/>
            </a:pPr>
            <a:r>
              <a:rPr lang="en-US" dirty="0" smtClean="0"/>
              <a:t>SD: 68,072</a:t>
            </a:r>
          </a:p>
          <a:p>
            <a:pPr lvl="1">
              <a:buFont typeface="Wingdings" panose="05000000000000000000" pitchFamily="2" charset="2"/>
              <a:buChar char="Ø"/>
            </a:pPr>
            <a:r>
              <a:rPr lang="en-US" dirty="0" smtClean="0"/>
              <a:t>ND: 68,012</a:t>
            </a:r>
          </a:p>
          <a:p>
            <a:pPr lvl="1">
              <a:buFont typeface="Wingdings" panose="05000000000000000000" pitchFamily="2" charset="2"/>
              <a:buChar char="Ø"/>
            </a:pPr>
            <a:r>
              <a:rPr lang="en-US" dirty="0" smtClean="0"/>
              <a:t>ID: 64,364</a:t>
            </a:r>
          </a:p>
          <a:p>
            <a:pPr lvl="1">
              <a:buFont typeface="Wingdings" panose="05000000000000000000" pitchFamily="2" charset="2"/>
              <a:buChar char="Ø"/>
            </a:pPr>
            <a:r>
              <a:rPr lang="en-US" dirty="0" smtClean="0"/>
              <a:t>MT: 64,077</a:t>
            </a:r>
          </a:p>
        </p:txBody>
      </p:sp>
    </p:spTree>
    <p:extLst>
      <p:ext uri="{BB962C8B-B14F-4D97-AF65-F5344CB8AC3E}">
        <p14:creationId xmlns:p14="http://schemas.microsoft.com/office/powerpoint/2010/main" val="5385181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the top car models listed?</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Silverado – 36,174</a:t>
            </a:r>
          </a:p>
          <a:p>
            <a:pPr>
              <a:buFont typeface="Wingdings" panose="05000000000000000000" pitchFamily="2" charset="2"/>
              <a:buChar char="Ø"/>
            </a:pPr>
            <a:r>
              <a:rPr lang="en-US" dirty="0" smtClean="0"/>
              <a:t>Grand – 25,418</a:t>
            </a:r>
          </a:p>
          <a:p>
            <a:pPr>
              <a:buFont typeface="Wingdings" panose="05000000000000000000" pitchFamily="2" charset="2"/>
              <a:buChar char="Ø"/>
            </a:pPr>
            <a:r>
              <a:rPr lang="en-US" dirty="0" smtClean="0"/>
              <a:t>Altima 2.5 – 16,824</a:t>
            </a:r>
          </a:p>
          <a:p>
            <a:pPr>
              <a:buFont typeface="Wingdings" panose="05000000000000000000" pitchFamily="2" charset="2"/>
              <a:buChar char="Ø"/>
            </a:pPr>
            <a:r>
              <a:rPr lang="en-US" dirty="0" smtClean="0"/>
              <a:t>Sierra – 16,471</a:t>
            </a:r>
          </a:p>
          <a:p>
            <a:pPr>
              <a:buFont typeface="Wingdings" panose="05000000000000000000" pitchFamily="2" charset="2"/>
              <a:buChar char="Ø"/>
            </a:pPr>
            <a:r>
              <a:rPr lang="en-US" dirty="0" smtClean="0"/>
              <a:t>Accord – 14,946</a:t>
            </a:r>
          </a:p>
        </p:txBody>
      </p:sp>
    </p:spTree>
    <p:extLst>
      <p:ext uri="{BB962C8B-B14F-4D97-AF65-F5344CB8AC3E}">
        <p14:creationId xmlns:p14="http://schemas.microsoft.com/office/powerpoint/2010/main" val="10069762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92500" lnSpcReduction="20000"/>
          </a:bodyPr>
          <a:lstStyle/>
          <a:p>
            <a:pPr lvl="1">
              <a:buFont typeface="Wingdings" panose="05000000000000000000" pitchFamily="2" charset="2"/>
              <a:buChar char="Ø"/>
            </a:pPr>
            <a:r>
              <a:rPr lang="en-US" dirty="0" smtClean="0"/>
              <a:t> We recommend to research wisely when purchasing a car</a:t>
            </a:r>
          </a:p>
          <a:p>
            <a:pPr lvl="2">
              <a:buFont typeface="Wingdings" panose="05000000000000000000" pitchFamily="2" charset="2"/>
              <a:buChar char="Ø"/>
            </a:pPr>
            <a:r>
              <a:rPr lang="en-US" dirty="0" smtClean="0"/>
              <a:t>Know how many of a particular car is sold in other similar city types in order to get the best deal</a:t>
            </a:r>
          </a:p>
          <a:p>
            <a:pPr lvl="1">
              <a:buFont typeface="Wingdings" panose="05000000000000000000" pitchFamily="2" charset="2"/>
              <a:buChar char="Ø"/>
            </a:pPr>
            <a:r>
              <a:rPr lang="en-US" dirty="0" smtClean="0"/>
              <a:t>Cars appear cheaper in DC as there are not many cars sold in DC and the miles are higher</a:t>
            </a:r>
          </a:p>
          <a:p>
            <a:pPr lvl="1">
              <a:buFont typeface="Wingdings" panose="05000000000000000000" pitchFamily="2" charset="2"/>
              <a:buChar char="Ø"/>
            </a:pPr>
            <a:r>
              <a:rPr lang="en-US" dirty="0" smtClean="0"/>
              <a:t>Even though metropolitan cities have the most variety of public transportation, cars are most expensive there. </a:t>
            </a:r>
          </a:p>
          <a:p>
            <a:pPr lvl="1">
              <a:buFont typeface="Wingdings" panose="05000000000000000000" pitchFamily="2" charset="2"/>
              <a:buChar char="Ø"/>
            </a:pPr>
            <a:r>
              <a:rPr lang="en-US" dirty="0" smtClean="0"/>
              <a:t>We believe you might get a better deal in a particular state where there are more car sales for your desired car therefore we recommend purchasing luxury and non-luxury cars in:</a:t>
            </a:r>
          </a:p>
          <a:p>
            <a:pPr lvl="2">
              <a:buFont typeface="Wingdings" panose="05000000000000000000" pitchFamily="2" charset="2"/>
              <a:buChar char="Ø"/>
            </a:pPr>
            <a:r>
              <a:rPr lang="en-US" dirty="0" smtClean="0"/>
              <a:t>Texas</a:t>
            </a:r>
          </a:p>
          <a:p>
            <a:pPr lvl="2">
              <a:buFont typeface="Wingdings" panose="05000000000000000000" pitchFamily="2" charset="2"/>
              <a:buChar char="Ø"/>
            </a:pPr>
            <a:r>
              <a:rPr lang="en-US" dirty="0" smtClean="0"/>
              <a:t>California</a:t>
            </a:r>
          </a:p>
          <a:p>
            <a:pPr lvl="2">
              <a:buFont typeface="Wingdings" panose="05000000000000000000" pitchFamily="2" charset="2"/>
              <a:buChar char="Ø"/>
            </a:pPr>
            <a:r>
              <a:rPr lang="en-US" dirty="0" smtClean="0"/>
              <a:t>Florida</a:t>
            </a:r>
          </a:p>
          <a:p>
            <a:pPr lvl="1">
              <a:buFont typeface="Wingdings" panose="05000000000000000000" pitchFamily="2" charset="2"/>
              <a:buChar char="Ø"/>
            </a:pPr>
            <a:r>
              <a:rPr lang="en-US" dirty="0" smtClean="0"/>
              <a:t>The cars in these states have lower miles than the average</a:t>
            </a:r>
          </a:p>
          <a:p>
            <a:pPr lvl="3">
              <a:buFont typeface="Wingdings" panose="05000000000000000000" pitchFamily="2" charset="2"/>
              <a:buChar char="Ø"/>
            </a:pPr>
            <a:r>
              <a:rPr lang="en-US" dirty="0" smtClean="0"/>
              <a:t>Remember to not purchase in the metropolitan area of these States.</a:t>
            </a:r>
          </a:p>
          <a:p>
            <a:pPr lvl="1">
              <a:buFont typeface="Wingdings" panose="05000000000000000000" pitchFamily="2" charset="2"/>
              <a:buChar char="Ø"/>
            </a:pPr>
            <a:r>
              <a:rPr lang="en-US" dirty="0" smtClean="0"/>
              <a:t>A used luxury car will cost you between $23k-215k with a average price $30,172 with an average mileage of 49,894</a:t>
            </a:r>
          </a:p>
          <a:p>
            <a:pPr lvl="1">
              <a:buFont typeface="Wingdings" panose="05000000000000000000" pitchFamily="2" charset="2"/>
              <a:buChar char="Ø"/>
            </a:pPr>
            <a:r>
              <a:rPr lang="en-US" dirty="0" smtClean="0"/>
              <a:t>A used non luxury has an average prices of $19,274 with an average mileage 53,463</a:t>
            </a:r>
          </a:p>
          <a:p>
            <a:pPr lvl="1">
              <a:buFont typeface="Wingdings" panose="05000000000000000000" pitchFamily="2" charset="2"/>
              <a:buChar char="Ø"/>
            </a:pPr>
            <a:r>
              <a:rPr lang="en-US" dirty="0" smtClean="0"/>
              <a:t>Lastly, we recommend staying away from South Dakota and Montana as their cars have higher miles and higher than average cost. Purchase cars from Delaware and Massachusetts as cars in these states have lower miles and about average cost. </a:t>
            </a:r>
          </a:p>
          <a:p>
            <a:pPr lvl="1">
              <a:buFont typeface="Wingdings" panose="05000000000000000000" pitchFamily="2" charset="2"/>
              <a:buChar char="Ø"/>
            </a:pPr>
            <a:endParaRPr lang="en-US" dirty="0" smtClean="0"/>
          </a:p>
          <a:p>
            <a:pPr lvl="1">
              <a:buFont typeface="Wingdings" panose="05000000000000000000" pitchFamily="2" charset="2"/>
              <a:buChar char="Ø"/>
            </a:pPr>
            <a:endParaRPr lang="en-US" dirty="0" smtClean="0"/>
          </a:p>
          <a:p>
            <a:pPr marL="201168" lvl="1" indent="0">
              <a:buNone/>
            </a:pPr>
            <a:endParaRPr lang="en-US" dirty="0" smtClean="0"/>
          </a:p>
          <a:p>
            <a:pPr lvl="2">
              <a:buFont typeface="Wingdings" panose="05000000000000000000" pitchFamily="2" charset="2"/>
              <a:buChar char="Ø"/>
            </a:pPr>
            <a:endParaRPr lang="en-US" dirty="0" smtClean="0"/>
          </a:p>
        </p:txBody>
      </p:sp>
    </p:spTree>
    <p:extLst>
      <p:ext uri="{BB962C8B-B14F-4D97-AF65-F5344CB8AC3E}">
        <p14:creationId xmlns:p14="http://schemas.microsoft.com/office/powerpoint/2010/main" val="21349900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Encountered</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Data doesn’t include date of purchase so we were limited in trending data over a specified time</a:t>
            </a:r>
          </a:p>
          <a:p>
            <a:pPr>
              <a:buFont typeface="Wingdings" panose="05000000000000000000" pitchFamily="2" charset="2"/>
              <a:buChar char="Ø"/>
            </a:pPr>
            <a:r>
              <a:rPr lang="en-US" dirty="0" smtClean="0"/>
              <a:t>Data set did not include vehicle type in order to know the type of car people are driving in certain areas across the country</a:t>
            </a:r>
          </a:p>
          <a:p>
            <a:pPr>
              <a:buFont typeface="Wingdings" panose="05000000000000000000" pitchFamily="2" charset="2"/>
              <a:buChar char="Ø"/>
            </a:pPr>
            <a:r>
              <a:rPr lang="en-US" dirty="0" smtClean="0"/>
              <a:t>Relating median household income to areas where car prices are higher</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13233864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Sources</a:t>
            </a:r>
            <a:endParaRPr lang="en-US" dirty="0"/>
          </a:p>
        </p:txBody>
      </p:sp>
      <p:sp>
        <p:nvSpPr>
          <p:cNvPr id="3" name="Content Placeholder 2"/>
          <p:cNvSpPr>
            <a:spLocks noGrp="1"/>
          </p:cNvSpPr>
          <p:nvPr>
            <p:ph sz="half" idx="1"/>
          </p:nvPr>
        </p:nvSpPr>
        <p:spPr/>
        <p:txBody>
          <a:bodyPr>
            <a:normAutofit/>
          </a:bodyPr>
          <a:lstStyle/>
          <a:p>
            <a:pPr>
              <a:buFont typeface="Wingdings" panose="05000000000000000000" pitchFamily="2" charset="2"/>
              <a:buChar char="Ø"/>
            </a:pPr>
            <a:r>
              <a:rPr lang="en-US" dirty="0" err="1" smtClean="0"/>
              <a:t>Kaggle</a:t>
            </a:r>
            <a:r>
              <a:rPr lang="en-US" dirty="0" smtClean="0"/>
              <a:t> - data of Used Car Sales </a:t>
            </a:r>
          </a:p>
          <a:p>
            <a:pPr lvl="1">
              <a:buFont typeface="Wingdings" panose="05000000000000000000" pitchFamily="2" charset="2"/>
              <a:buChar char="Ø"/>
            </a:pPr>
            <a:r>
              <a:rPr lang="en-US" dirty="0" smtClean="0"/>
              <a:t>Each row represents one used car sale</a:t>
            </a:r>
          </a:p>
          <a:p>
            <a:pPr lvl="1">
              <a:buFont typeface="Wingdings" panose="05000000000000000000" pitchFamily="2" charset="2"/>
              <a:buChar char="Ø"/>
            </a:pPr>
            <a:r>
              <a:rPr lang="en-US" dirty="0" smtClean="0"/>
              <a:t>Data from September 24 2017</a:t>
            </a:r>
          </a:p>
          <a:p>
            <a:pPr lvl="1">
              <a:buFont typeface="Wingdings" panose="05000000000000000000" pitchFamily="2" charset="2"/>
              <a:buChar char="Ø"/>
            </a:pPr>
            <a:r>
              <a:rPr lang="en-US" dirty="0" smtClean="0"/>
              <a:t>Columns of data include:</a:t>
            </a:r>
          </a:p>
          <a:p>
            <a:pPr lvl="2">
              <a:buFont typeface="Wingdings" panose="05000000000000000000" pitchFamily="2" charset="2"/>
              <a:buChar char="Ø"/>
            </a:pPr>
            <a:r>
              <a:rPr lang="en-US" dirty="0" smtClean="0"/>
              <a:t>ID – Car identification</a:t>
            </a:r>
          </a:p>
          <a:p>
            <a:pPr lvl="2">
              <a:buFont typeface="Wingdings" panose="05000000000000000000" pitchFamily="2" charset="2"/>
              <a:buChar char="Ø"/>
            </a:pPr>
            <a:r>
              <a:rPr lang="en-US" dirty="0" smtClean="0"/>
              <a:t>Price – Car Price</a:t>
            </a:r>
          </a:p>
          <a:p>
            <a:pPr lvl="2">
              <a:buFont typeface="Wingdings" panose="05000000000000000000" pitchFamily="2" charset="2"/>
              <a:buChar char="Ø"/>
            </a:pPr>
            <a:r>
              <a:rPr lang="en-US" dirty="0" smtClean="0"/>
              <a:t>Year - Car Year</a:t>
            </a:r>
          </a:p>
          <a:p>
            <a:pPr lvl="2">
              <a:buFont typeface="Wingdings" panose="05000000000000000000" pitchFamily="2" charset="2"/>
              <a:buChar char="Ø"/>
            </a:pPr>
            <a:r>
              <a:rPr lang="en-US" dirty="0" smtClean="0"/>
              <a:t>Mileage – Car Mileage</a:t>
            </a:r>
          </a:p>
          <a:p>
            <a:pPr lvl="2">
              <a:buFont typeface="Wingdings" panose="05000000000000000000" pitchFamily="2" charset="2"/>
              <a:buChar char="Ø"/>
            </a:pPr>
            <a:r>
              <a:rPr lang="en-US" dirty="0" smtClean="0"/>
              <a:t>City </a:t>
            </a:r>
          </a:p>
          <a:p>
            <a:pPr lvl="2">
              <a:buFont typeface="Wingdings" panose="05000000000000000000" pitchFamily="2" charset="2"/>
              <a:buChar char="Ø"/>
            </a:pPr>
            <a:r>
              <a:rPr lang="en-US" dirty="0" smtClean="0"/>
              <a:t>State</a:t>
            </a:r>
          </a:p>
          <a:p>
            <a:pPr lvl="2">
              <a:buFont typeface="Wingdings" panose="05000000000000000000" pitchFamily="2" charset="2"/>
              <a:buChar char="Ø"/>
            </a:pPr>
            <a:r>
              <a:rPr lang="en-US" dirty="0" smtClean="0"/>
              <a:t>VIN Number</a:t>
            </a:r>
          </a:p>
          <a:p>
            <a:pPr lvl="2">
              <a:buFont typeface="Wingdings" panose="05000000000000000000" pitchFamily="2" charset="2"/>
              <a:buChar char="Ø"/>
            </a:pPr>
            <a:r>
              <a:rPr lang="en-US" dirty="0" smtClean="0"/>
              <a:t>Make – Car Manufacturer</a:t>
            </a:r>
          </a:p>
          <a:p>
            <a:pPr lvl="2">
              <a:buFont typeface="Wingdings" panose="05000000000000000000" pitchFamily="2" charset="2"/>
              <a:buChar char="Ø"/>
            </a:pPr>
            <a:r>
              <a:rPr lang="en-US" dirty="0" smtClean="0"/>
              <a:t>Model – Car Model</a:t>
            </a:r>
          </a:p>
          <a:p>
            <a:pPr lvl="2">
              <a:buFont typeface="Wingdings" panose="05000000000000000000" pitchFamily="2" charset="2"/>
              <a:buChar char="Ø"/>
            </a:pPr>
            <a:endParaRPr lang="en-US" dirty="0" smtClean="0"/>
          </a:p>
        </p:txBody>
      </p:sp>
      <p:sp>
        <p:nvSpPr>
          <p:cNvPr id="4" name="Content Placeholder 3"/>
          <p:cNvSpPr>
            <a:spLocks noGrp="1"/>
          </p:cNvSpPr>
          <p:nvPr>
            <p:ph sz="half" idx="2"/>
          </p:nvPr>
        </p:nvSpPr>
        <p:spPr/>
        <p:txBody>
          <a:bodyPr>
            <a:normAutofit/>
          </a:bodyPr>
          <a:lstStyle/>
          <a:p>
            <a:pPr>
              <a:buFont typeface="Wingdings" panose="05000000000000000000" pitchFamily="2" charset="2"/>
              <a:buChar char="Ø"/>
            </a:pPr>
            <a:r>
              <a:rPr lang="en-US" dirty="0" err="1" smtClean="0"/>
              <a:t>GoogleMaps</a:t>
            </a:r>
            <a:r>
              <a:rPr lang="en-US" dirty="0" smtClean="0"/>
              <a:t> API</a:t>
            </a:r>
          </a:p>
          <a:p>
            <a:pPr lvl="1">
              <a:buFont typeface="Wingdings" panose="05000000000000000000" pitchFamily="2" charset="2"/>
              <a:buChar char="Ø"/>
            </a:pPr>
            <a:r>
              <a:rPr lang="en-US" dirty="0" smtClean="0"/>
              <a:t>Used to create </a:t>
            </a:r>
            <a:r>
              <a:rPr lang="en-US" dirty="0" err="1" smtClean="0"/>
              <a:t>heatmap</a:t>
            </a:r>
            <a:endParaRPr lang="en-US" dirty="0"/>
          </a:p>
        </p:txBody>
      </p:sp>
    </p:spTree>
    <p:extLst>
      <p:ext uri="{BB962C8B-B14F-4D97-AF65-F5344CB8AC3E}">
        <p14:creationId xmlns:p14="http://schemas.microsoft.com/office/powerpoint/2010/main" val="222220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Jupyter</a:t>
            </a:r>
            <a:r>
              <a:rPr lang="en-US" dirty="0" smtClean="0"/>
              <a:t> Notebook</a:t>
            </a:r>
            <a:endParaRPr lang="en-US" dirty="0"/>
          </a:p>
        </p:txBody>
      </p:sp>
      <p:pic>
        <p:nvPicPr>
          <p:cNvPr id="6" name="Content Placeholder 5"/>
          <p:cNvPicPr>
            <a:picLocks noGrp="1" noChangeAspect="1"/>
          </p:cNvPicPr>
          <p:nvPr>
            <p:ph idx="1"/>
          </p:nvPr>
        </p:nvPicPr>
        <p:blipFill>
          <a:blip r:embed="rId2"/>
          <a:stretch>
            <a:fillRect/>
          </a:stretch>
        </p:blipFill>
        <p:spPr>
          <a:xfrm>
            <a:off x="2055223" y="1828800"/>
            <a:ext cx="8516983" cy="4354286"/>
          </a:xfrm>
          <a:prstGeom prst="rect">
            <a:avLst/>
          </a:prstGeom>
        </p:spPr>
      </p:pic>
    </p:spTree>
    <p:extLst>
      <p:ext uri="{BB962C8B-B14F-4D97-AF65-F5344CB8AC3E}">
        <p14:creationId xmlns:p14="http://schemas.microsoft.com/office/powerpoint/2010/main" val="29485034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Cleansing</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Data was downloaded </a:t>
            </a:r>
          </a:p>
          <a:p>
            <a:pPr lvl="1">
              <a:buFont typeface="Wingdings" panose="05000000000000000000" pitchFamily="2" charset="2"/>
              <a:buChar char="Ø"/>
            </a:pPr>
            <a:r>
              <a:rPr lang="en-US" dirty="0" err="1" smtClean="0"/>
              <a:t>Str.strip</a:t>
            </a:r>
            <a:r>
              <a:rPr lang="en-US" dirty="0" smtClean="0"/>
              <a:t>() – used to strip characters from the beginning and end of the string</a:t>
            </a:r>
          </a:p>
          <a:p>
            <a:pPr lvl="1">
              <a:buFont typeface="Wingdings" panose="05000000000000000000" pitchFamily="2" charset="2"/>
              <a:buChar char="Ø"/>
            </a:pPr>
            <a:r>
              <a:rPr lang="en-US" dirty="0" err="1" smtClean="0"/>
              <a:t>error_bad_lines</a:t>
            </a:r>
            <a:r>
              <a:rPr lang="en-US" dirty="0" smtClean="0"/>
              <a:t> – used to drop bad lines in our data</a:t>
            </a:r>
          </a:p>
          <a:p>
            <a:pPr lvl="1">
              <a:buFont typeface="Wingdings" panose="05000000000000000000" pitchFamily="2" charset="2"/>
              <a:buChar char="Ø"/>
            </a:pPr>
            <a:r>
              <a:rPr lang="en-US" dirty="0" err="1" smtClean="0"/>
              <a:t>Str.upper</a:t>
            </a:r>
            <a:r>
              <a:rPr lang="en-US" dirty="0" smtClean="0"/>
              <a:t>() – used to make all our values for State uppercase</a:t>
            </a:r>
          </a:p>
          <a:p>
            <a:pPr lvl="1">
              <a:buFont typeface="Wingdings" panose="05000000000000000000" pitchFamily="2" charset="2"/>
              <a:buChar char="Ø"/>
            </a:pPr>
            <a:r>
              <a:rPr lang="en-US" dirty="0" err="1" smtClean="0"/>
              <a:t>Dropna</a:t>
            </a:r>
            <a:r>
              <a:rPr lang="en-US" dirty="0" smtClean="0"/>
              <a:t>() – used to drop null values</a:t>
            </a:r>
          </a:p>
          <a:p>
            <a:pPr lvl="1">
              <a:buFont typeface="Wingdings" panose="05000000000000000000" pitchFamily="2" charset="2"/>
              <a:buChar char="Ø"/>
            </a:pPr>
            <a:r>
              <a:rPr lang="en-US" dirty="0" err="1"/>
              <a:t>str.title</a:t>
            </a:r>
            <a:r>
              <a:rPr lang="en-US" dirty="0" smtClean="0"/>
              <a:t>() – used to convert the first character of each word to uppercase and the remaining to lowercase</a:t>
            </a:r>
            <a:endParaRPr lang="en-US" dirty="0"/>
          </a:p>
        </p:txBody>
      </p:sp>
    </p:spTree>
    <p:extLst>
      <p:ext uri="{BB962C8B-B14F-4D97-AF65-F5344CB8AC3E}">
        <p14:creationId xmlns:p14="http://schemas.microsoft.com/office/powerpoint/2010/main" val="26087287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average price of a used car in each state?</a:t>
            </a:r>
            <a:endParaRPr lang="en-US" dirty="0"/>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846263"/>
            <a:ext cx="10058400" cy="4314392"/>
          </a:xfrm>
        </p:spPr>
      </p:pic>
    </p:spTree>
    <p:extLst>
      <p:ext uri="{BB962C8B-B14F-4D97-AF65-F5344CB8AC3E}">
        <p14:creationId xmlns:p14="http://schemas.microsoft.com/office/powerpoint/2010/main" val="18799970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Luxury Vehicles Sales in Data Set</a:t>
            </a:r>
            <a:endParaRPr lang="en-US" dirty="0"/>
          </a:p>
        </p:txBody>
      </p:sp>
      <p:sp>
        <p:nvSpPr>
          <p:cNvPr id="6" name="Content Placeholder 5"/>
          <p:cNvSpPr>
            <a:spLocks noGrp="1"/>
          </p:cNvSpPr>
          <p:nvPr>
            <p:ph sz="half" idx="1"/>
          </p:nvPr>
        </p:nvSpPr>
        <p:spPr/>
        <p:txBody>
          <a:bodyPr>
            <a:normAutofit fontScale="55000" lnSpcReduction="20000"/>
          </a:bodyPr>
          <a:lstStyle/>
          <a:p>
            <a:pPr>
              <a:buFont typeface="Wingdings" panose="05000000000000000000" pitchFamily="2" charset="2"/>
              <a:buChar char="Ø"/>
            </a:pPr>
            <a:r>
              <a:rPr lang="en-US" sz="2200" dirty="0" smtClean="0"/>
              <a:t>Mercedes-Benz</a:t>
            </a:r>
          </a:p>
          <a:p>
            <a:pPr>
              <a:buFont typeface="Wingdings" panose="05000000000000000000" pitchFamily="2" charset="2"/>
              <a:buChar char="Ø"/>
            </a:pPr>
            <a:r>
              <a:rPr lang="en-US" sz="2200" dirty="0" smtClean="0"/>
              <a:t>BMW</a:t>
            </a:r>
          </a:p>
          <a:p>
            <a:pPr>
              <a:buFont typeface="Wingdings" panose="05000000000000000000" pitchFamily="2" charset="2"/>
              <a:buChar char="Ø"/>
            </a:pPr>
            <a:r>
              <a:rPr lang="en-US" sz="2200" dirty="0" smtClean="0"/>
              <a:t>Lexus</a:t>
            </a:r>
          </a:p>
          <a:p>
            <a:pPr>
              <a:buFont typeface="Wingdings" panose="05000000000000000000" pitchFamily="2" charset="2"/>
              <a:buChar char="Ø"/>
            </a:pPr>
            <a:r>
              <a:rPr lang="en-US" sz="2200" dirty="0" smtClean="0"/>
              <a:t>Infiniti</a:t>
            </a:r>
          </a:p>
          <a:p>
            <a:pPr>
              <a:buFont typeface="Wingdings" panose="05000000000000000000" pitchFamily="2" charset="2"/>
              <a:buChar char="Ø"/>
            </a:pPr>
            <a:r>
              <a:rPr lang="en-US" sz="2200" dirty="0" smtClean="0"/>
              <a:t>Cadillac</a:t>
            </a:r>
          </a:p>
          <a:p>
            <a:pPr>
              <a:buFont typeface="Wingdings" panose="05000000000000000000" pitchFamily="2" charset="2"/>
              <a:buChar char="Ø"/>
            </a:pPr>
            <a:r>
              <a:rPr lang="en-US" sz="2200" dirty="0" smtClean="0"/>
              <a:t>Porsche</a:t>
            </a:r>
          </a:p>
          <a:p>
            <a:pPr>
              <a:buFont typeface="Wingdings" panose="05000000000000000000" pitchFamily="2" charset="2"/>
              <a:buChar char="Ø"/>
            </a:pPr>
            <a:r>
              <a:rPr lang="en-US" sz="2200" dirty="0" smtClean="0"/>
              <a:t>Jaguar</a:t>
            </a:r>
          </a:p>
          <a:p>
            <a:pPr>
              <a:buFont typeface="Wingdings" panose="05000000000000000000" pitchFamily="2" charset="2"/>
              <a:buChar char="Ø"/>
            </a:pPr>
            <a:r>
              <a:rPr lang="en-US" sz="2200" dirty="0" smtClean="0"/>
              <a:t>Maserati</a:t>
            </a:r>
          </a:p>
          <a:p>
            <a:pPr>
              <a:buFont typeface="Wingdings" panose="05000000000000000000" pitchFamily="2" charset="2"/>
              <a:buChar char="Ø"/>
            </a:pPr>
            <a:r>
              <a:rPr lang="en-US" sz="2200" dirty="0" smtClean="0"/>
              <a:t>Bentley</a:t>
            </a:r>
          </a:p>
          <a:p>
            <a:pPr>
              <a:buFont typeface="Wingdings" panose="05000000000000000000" pitchFamily="2" charset="2"/>
              <a:buChar char="Ø"/>
            </a:pPr>
            <a:r>
              <a:rPr lang="en-US" sz="2200" dirty="0" smtClean="0"/>
              <a:t>Audi</a:t>
            </a:r>
          </a:p>
          <a:p>
            <a:pPr>
              <a:buFont typeface="Wingdings" panose="05000000000000000000" pitchFamily="2" charset="2"/>
              <a:buChar char="Ø"/>
            </a:pPr>
            <a:r>
              <a:rPr lang="en-US" sz="2200" dirty="0" err="1" smtClean="0"/>
              <a:t>LandRover</a:t>
            </a:r>
            <a:endParaRPr lang="en-US" sz="2200" dirty="0" smtClean="0"/>
          </a:p>
          <a:p>
            <a:pPr>
              <a:buFont typeface="Wingdings" panose="05000000000000000000" pitchFamily="2" charset="2"/>
              <a:buChar char="Ø"/>
            </a:pPr>
            <a:r>
              <a:rPr lang="en-US" sz="2200" dirty="0" smtClean="0"/>
              <a:t>Lotus</a:t>
            </a:r>
          </a:p>
          <a:p>
            <a:pPr>
              <a:buFont typeface="Wingdings" panose="05000000000000000000" pitchFamily="2" charset="2"/>
              <a:buChar char="Ø"/>
            </a:pPr>
            <a:r>
              <a:rPr lang="en-US" sz="2200" dirty="0" smtClean="0"/>
              <a:t>Acura</a:t>
            </a:r>
          </a:p>
          <a:p>
            <a:pPr marL="0" indent="0">
              <a:buNone/>
            </a:pPr>
            <a:endParaRPr lang="en-US" dirty="0" smtClean="0"/>
          </a:p>
        </p:txBody>
      </p:sp>
      <p:sp>
        <p:nvSpPr>
          <p:cNvPr id="7" name="Content Placeholder 6"/>
          <p:cNvSpPr>
            <a:spLocks noGrp="1"/>
          </p:cNvSpPr>
          <p:nvPr>
            <p:ph sz="half" idx="2"/>
          </p:nvPr>
        </p:nvSpPr>
        <p:spPr/>
        <p:txBody>
          <a:bodyPr>
            <a:noAutofit/>
          </a:bodyPr>
          <a:lstStyle/>
          <a:p>
            <a:pPr>
              <a:buFont typeface="Wingdings" panose="05000000000000000000" pitchFamily="2" charset="2"/>
              <a:buChar char="Ø"/>
            </a:pPr>
            <a:r>
              <a:rPr lang="en-US" sz="1200" dirty="0" smtClean="0"/>
              <a:t>Ferrari</a:t>
            </a:r>
          </a:p>
          <a:p>
            <a:pPr>
              <a:buFont typeface="Wingdings" panose="05000000000000000000" pitchFamily="2" charset="2"/>
              <a:buChar char="Ø"/>
            </a:pPr>
            <a:r>
              <a:rPr lang="en-US" sz="1200" dirty="0" smtClean="0"/>
              <a:t>Aston</a:t>
            </a:r>
          </a:p>
          <a:p>
            <a:pPr>
              <a:buFont typeface="Wingdings" panose="05000000000000000000" pitchFamily="2" charset="2"/>
              <a:buChar char="Ø"/>
            </a:pPr>
            <a:r>
              <a:rPr lang="en-US" sz="1200" dirty="0" smtClean="0"/>
              <a:t>Genesis</a:t>
            </a:r>
          </a:p>
          <a:p>
            <a:pPr>
              <a:buFont typeface="Wingdings" panose="05000000000000000000" pitchFamily="2" charset="2"/>
              <a:buChar char="Ø"/>
            </a:pPr>
            <a:r>
              <a:rPr lang="en-US" sz="1200" dirty="0" smtClean="0"/>
              <a:t>Lamborghini</a:t>
            </a:r>
          </a:p>
          <a:p>
            <a:pPr>
              <a:buFont typeface="Wingdings" panose="05000000000000000000" pitchFamily="2" charset="2"/>
              <a:buChar char="Ø"/>
            </a:pPr>
            <a:r>
              <a:rPr lang="en-US" sz="1200" dirty="0" smtClean="0"/>
              <a:t>Rolls-Royce</a:t>
            </a:r>
          </a:p>
          <a:p>
            <a:pPr>
              <a:buFont typeface="Wingdings" panose="05000000000000000000" pitchFamily="2" charset="2"/>
              <a:buChar char="Ø"/>
            </a:pPr>
            <a:r>
              <a:rPr lang="en-US" sz="1200" dirty="0" smtClean="0"/>
              <a:t>Alfa</a:t>
            </a:r>
          </a:p>
          <a:p>
            <a:pPr>
              <a:buFont typeface="Wingdings" panose="05000000000000000000" pitchFamily="2" charset="2"/>
              <a:buChar char="Ø"/>
            </a:pPr>
            <a:r>
              <a:rPr lang="en-US" sz="1200" dirty="0" smtClean="0"/>
              <a:t>Maybach</a:t>
            </a:r>
          </a:p>
          <a:p>
            <a:pPr>
              <a:buFont typeface="Wingdings" panose="05000000000000000000" pitchFamily="2" charset="2"/>
              <a:buChar char="Ø"/>
            </a:pPr>
            <a:r>
              <a:rPr lang="en-US" sz="1200" dirty="0" smtClean="0"/>
              <a:t>McLaren</a:t>
            </a:r>
          </a:p>
          <a:p>
            <a:pPr>
              <a:buFont typeface="Wingdings" panose="05000000000000000000" pitchFamily="2" charset="2"/>
              <a:buChar char="Ø"/>
            </a:pPr>
            <a:r>
              <a:rPr lang="en-US" sz="1200" dirty="0" smtClean="0"/>
              <a:t>Volvo</a:t>
            </a:r>
          </a:p>
          <a:p>
            <a:pPr>
              <a:buFont typeface="Wingdings" panose="05000000000000000000" pitchFamily="2" charset="2"/>
              <a:buChar char="Ø"/>
            </a:pPr>
            <a:r>
              <a:rPr lang="en-US" sz="1200" dirty="0" smtClean="0"/>
              <a:t>AM</a:t>
            </a:r>
          </a:p>
          <a:p>
            <a:pPr>
              <a:buFont typeface="Wingdings" panose="05000000000000000000" pitchFamily="2" charset="2"/>
              <a:buChar char="Ø"/>
            </a:pPr>
            <a:r>
              <a:rPr lang="en-US" sz="1200" dirty="0" smtClean="0"/>
              <a:t>Tesla</a:t>
            </a:r>
          </a:p>
          <a:p>
            <a:pPr>
              <a:buFont typeface="Wingdings" panose="05000000000000000000" pitchFamily="2" charset="2"/>
              <a:buChar char="Ø"/>
            </a:pPr>
            <a:r>
              <a:rPr lang="en-US" sz="1200" dirty="0" err="1" smtClean="0"/>
              <a:t>Fisker</a:t>
            </a:r>
            <a:endParaRPr lang="en-US" sz="1200" dirty="0"/>
          </a:p>
        </p:txBody>
      </p:sp>
    </p:spTree>
    <p:extLst>
      <p:ext uri="{BB962C8B-B14F-4D97-AF65-F5344CB8AC3E}">
        <p14:creationId xmlns:p14="http://schemas.microsoft.com/office/powerpoint/2010/main" val="16625988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Luxury vs. Non-Luxury Car Sales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67246" y="1898469"/>
            <a:ext cx="9788434" cy="4293325"/>
          </a:xfrm>
        </p:spPr>
      </p:pic>
    </p:spTree>
    <p:extLst>
      <p:ext uri="{BB962C8B-B14F-4D97-AF65-F5344CB8AC3E}">
        <p14:creationId xmlns:p14="http://schemas.microsoft.com/office/powerpoint/2010/main" val="16969441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Average Price of Luxury Cars by Make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83772" y="1846217"/>
            <a:ext cx="9365116" cy="4450080"/>
          </a:xfrm>
        </p:spPr>
      </p:pic>
    </p:spTree>
    <p:extLst>
      <p:ext uri="{BB962C8B-B14F-4D97-AF65-F5344CB8AC3E}">
        <p14:creationId xmlns:p14="http://schemas.microsoft.com/office/powerpoint/2010/main" val="2206726052"/>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8732</TotalTime>
  <Words>911</Words>
  <Application>Microsoft Office PowerPoint</Application>
  <PresentationFormat>Widescreen</PresentationFormat>
  <Paragraphs>162</Paragraphs>
  <Slides>28</Slides>
  <Notes>12</Notes>
  <HiddenSlides>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Wingdings</vt:lpstr>
      <vt:lpstr>Retrospect</vt:lpstr>
      <vt:lpstr>Car Analyzers &amp; Recommenders</vt:lpstr>
      <vt:lpstr>Wish List</vt:lpstr>
      <vt:lpstr>Data Sources</vt:lpstr>
      <vt:lpstr>Jupyter Notebook</vt:lpstr>
      <vt:lpstr>Data Cleansing</vt:lpstr>
      <vt:lpstr>What is the average price of a used car in each state?</vt:lpstr>
      <vt:lpstr>Luxury Vehicles Sales in Data Set</vt:lpstr>
      <vt:lpstr>Luxury vs. Non-Luxury Car Sales</vt:lpstr>
      <vt:lpstr>Average Price of Luxury Cars by Make</vt:lpstr>
      <vt:lpstr>Which of the 25 luxury brands make up the top luxury car sales? </vt:lpstr>
      <vt:lpstr>Luxury Car Sales Top 3</vt:lpstr>
      <vt:lpstr>Heat map</vt:lpstr>
      <vt:lpstr>Mercedes-Benz Used Car Sales Price</vt:lpstr>
      <vt:lpstr>BMW Used Car Sales Price</vt:lpstr>
      <vt:lpstr>Lexus Used Car Sales</vt:lpstr>
      <vt:lpstr>What are the top 3 car Makes sold?</vt:lpstr>
      <vt:lpstr>Ford Used Car Sales Price</vt:lpstr>
      <vt:lpstr>Chevrolet Used Sales Price</vt:lpstr>
      <vt:lpstr>Toyota Used Sales Price</vt:lpstr>
      <vt:lpstr>Which cars are the Top Luxury and Non-Luxury Car Models</vt:lpstr>
      <vt:lpstr>What state has the most &amp; least luxury car sales? # of Luxury Car sales per state</vt:lpstr>
      <vt:lpstr>What state has the most non-Luxury car sales? # of Non-Luxury Car sales per state</vt:lpstr>
      <vt:lpstr>Is it cheaper to purchase a car in DC? DC Used Car Sales</vt:lpstr>
      <vt:lpstr>Texas Used Car Sales</vt:lpstr>
      <vt:lpstr>Average Mileage per State</vt:lpstr>
      <vt:lpstr>What are the top car models listed?</vt:lpstr>
      <vt:lpstr>Conclusion</vt:lpstr>
      <vt:lpstr>Issues Encountered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Popular Car Recommender</dc:title>
  <dc:creator>Lebe Iwu</dc:creator>
  <cp:lastModifiedBy>Lebe Iwu</cp:lastModifiedBy>
  <cp:revision>53</cp:revision>
  <cp:lastPrinted>2019-04-26T21:12:51Z</cp:lastPrinted>
  <dcterms:created xsi:type="dcterms:W3CDTF">2019-04-23T23:44:18Z</dcterms:created>
  <dcterms:modified xsi:type="dcterms:W3CDTF">2019-04-30T01:16:31Z</dcterms:modified>
</cp:coreProperties>
</file>