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F646-A49D-449B-8D53-6F3C0D20A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8B918-DFD4-421D-9C34-986ADAD33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F5C80-65B1-44BF-95A9-D7990F258F5B}"/>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F36173F6-5DEF-4EF4-BD54-842B2049BD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59C80E-9C55-400E-9BD2-BBF672735DE2}"/>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180284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9AD9-02B4-48EA-AE44-5868C76A9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438854-39D8-4D7C-AF1C-A60B8CCA6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649E7-3271-4273-AA7F-CE31ABF0C496}"/>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B98C757A-2510-442B-A799-B971A10318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874D94-C8BB-4C11-B73B-7CCF1BC1DCAC}"/>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93491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01992-A08E-4F10-9EEA-F5C444DD1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029B9-7475-466D-BB1B-57FF46A49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C7C70-FD8F-4418-B12A-E8FC25013613}"/>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3AF54F1E-25DF-4E04-8DC5-AFCCA0B918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D7B89D-2A4D-4C89-AED5-D00B010F5B02}"/>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327776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F61-C866-4381-8A36-FB417A546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826C4-4F34-4400-9484-294E64ACA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CE558-7703-48E4-8304-41AC6418A75F}"/>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44607C6E-CA7A-4AC9-9975-C74D933BA5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74A731-618B-408B-822C-A1D12B7A33AF}"/>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81415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229A-9688-42B9-8A8A-00C083B3A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3BBE17-0DE1-4F96-AAF2-8B51E7B80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9A3F02-C3F5-47E8-8F97-35BF2F7B7C99}"/>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4AA70E59-ADBF-4E50-9461-8ED855166C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2E184A-907B-43A7-AAD6-5775AE02564E}"/>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396060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EE10-0460-4922-95C8-83CA81B3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DBDBB-B8F8-4B94-9BCD-19AB7CC50F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EDB6F-820D-4E9D-905A-B2443BC25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A5EDB-149F-4E14-840F-6B02D1F9E749}"/>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6" name="Footer Placeholder 5">
            <a:extLst>
              <a:ext uri="{FF2B5EF4-FFF2-40B4-BE49-F238E27FC236}">
                <a16:creationId xmlns:a16="http://schemas.microsoft.com/office/drawing/2014/main" id="{82F64DFF-EFA6-4C9E-9241-EBEE98F7EF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C3A44D-6EE1-4DE4-9202-E5F66DDA1C92}"/>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351293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6BB0-55FE-47C1-A55B-57462810D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BBA137-2C2F-4757-886C-48B6CFC66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3E2B8-B2DA-4CED-A50A-B53FD79EC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8E745-020F-4C38-A318-D970BA76A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BDBA-E2D6-4E25-98DF-5F0E8C531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C09C1D-2886-4713-82E3-1506FC320DBF}"/>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8" name="Footer Placeholder 7">
            <a:extLst>
              <a:ext uri="{FF2B5EF4-FFF2-40B4-BE49-F238E27FC236}">
                <a16:creationId xmlns:a16="http://schemas.microsoft.com/office/drawing/2014/main" id="{3AD75A75-E8C8-4D7A-B3BE-F9AE5B5C05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A9A909-1F5D-4886-9A09-C50E5B39B75D}"/>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246311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CD6F-7BAA-4382-B365-F654BD8B3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27B96-6002-45FA-B09F-24F72703310D}"/>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4" name="Footer Placeholder 3">
            <a:extLst>
              <a:ext uri="{FF2B5EF4-FFF2-40B4-BE49-F238E27FC236}">
                <a16:creationId xmlns:a16="http://schemas.microsoft.com/office/drawing/2014/main" id="{1C8B5ADD-574C-423B-8341-1974E5E413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AE659D-94D7-4BC9-A813-0575D74E3D3D}"/>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334006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378BA-27AB-4814-A39D-745705E88259}"/>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3" name="Footer Placeholder 2">
            <a:extLst>
              <a:ext uri="{FF2B5EF4-FFF2-40B4-BE49-F238E27FC236}">
                <a16:creationId xmlns:a16="http://schemas.microsoft.com/office/drawing/2014/main" id="{AAE8396B-690F-427C-A5D3-F851C4013C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516493-06F7-43F0-BC23-609E263DF835}"/>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76589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5669-70AD-41A9-AFE3-6B2B85927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446B9-4920-4119-833A-576D88F91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96A57-195F-4809-9648-0EF53362F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B501-DE00-4BDA-9282-188D3F4DCCC0}"/>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6" name="Footer Placeholder 5">
            <a:extLst>
              <a:ext uri="{FF2B5EF4-FFF2-40B4-BE49-F238E27FC236}">
                <a16:creationId xmlns:a16="http://schemas.microsoft.com/office/drawing/2014/main" id="{21A8353E-068E-4B43-838B-CD3BD24A9E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EEEC47-2617-43CA-8711-95A3BCCCB29D}"/>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13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8A64-232B-4223-BCC9-3085FEEC3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B0C44-4260-4156-838E-8BD15FD69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4D6C958-F89D-4C6D-B3E8-575A82E57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D3E24-7339-4E3A-BD2C-BAB5DB1BC847}"/>
              </a:ext>
            </a:extLst>
          </p:cNvPr>
          <p:cNvSpPr>
            <a:spLocks noGrp="1"/>
          </p:cNvSpPr>
          <p:nvPr>
            <p:ph type="dt" sz="half" idx="10"/>
          </p:nvPr>
        </p:nvSpPr>
        <p:spPr/>
        <p:txBody>
          <a:bodyPr/>
          <a:lstStyle/>
          <a:p>
            <a:fld id="{324167B7-6EE1-4CC8-8F8B-15D0D0EA1BA0}" type="datetimeFigureOut">
              <a:rPr lang="en-US" smtClean="0"/>
              <a:t>9/29/2019</a:t>
            </a:fld>
            <a:endParaRPr lang="en-US" dirty="0"/>
          </a:p>
        </p:txBody>
      </p:sp>
      <p:sp>
        <p:nvSpPr>
          <p:cNvPr id="6" name="Footer Placeholder 5">
            <a:extLst>
              <a:ext uri="{FF2B5EF4-FFF2-40B4-BE49-F238E27FC236}">
                <a16:creationId xmlns:a16="http://schemas.microsoft.com/office/drawing/2014/main" id="{D8E98266-DF0B-46B2-A430-2A66871C22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39259E-B1B6-4D81-B44C-6DD3485633B3}"/>
              </a:ext>
            </a:extLst>
          </p:cNvPr>
          <p:cNvSpPr>
            <a:spLocks noGrp="1"/>
          </p:cNvSpPr>
          <p:nvPr>
            <p:ph type="sldNum" sz="quarter" idx="12"/>
          </p:nvPr>
        </p:nvSpPr>
        <p:spPr/>
        <p:txBody>
          <a:bodyPr/>
          <a:lstStyle/>
          <a:p>
            <a:fld id="{A5974BAB-DC20-4B83-86FB-D0E4096DA620}" type="slidenum">
              <a:rPr lang="en-US" smtClean="0"/>
              <a:t>‹#›</a:t>
            </a:fld>
            <a:endParaRPr lang="en-US" dirty="0"/>
          </a:p>
        </p:txBody>
      </p:sp>
    </p:spTree>
    <p:extLst>
      <p:ext uri="{BB962C8B-B14F-4D97-AF65-F5344CB8AC3E}">
        <p14:creationId xmlns:p14="http://schemas.microsoft.com/office/powerpoint/2010/main" val="150241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403C-8312-43AF-9ACF-5ED19163B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DA4C6B-C366-4C1D-B34E-60D2ECA10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F2672-948F-4699-8B23-A72D3C913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167B7-6EE1-4CC8-8F8B-15D0D0EA1BA0}" type="datetimeFigureOut">
              <a:rPr lang="en-US" smtClean="0"/>
              <a:t>9/29/2019</a:t>
            </a:fld>
            <a:endParaRPr lang="en-US" dirty="0"/>
          </a:p>
        </p:txBody>
      </p:sp>
      <p:sp>
        <p:nvSpPr>
          <p:cNvPr id="5" name="Footer Placeholder 4">
            <a:extLst>
              <a:ext uri="{FF2B5EF4-FFF2-40B4-BE49-F238E27FC236}">
                <a16:creationId xmlns:a16="http://schemas.microsoft.com/office/drawing/2014/main" id="{CCDC0E8C-F9A7-41B5-A319-D16B8AD8E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071AAE-1D25-4921-9B97-800013A10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74BAB-DC20-4B83-86FB-D0E4096DA620}" type="slidenum">
              <a:rPr lang="en-US" smtClean="0"/>
              <a:t>‹#›</a:t>
            </a:fld>
            <a:endParaRPr lang="en-US" dirty="0"/>
          </a:p>
        </p:txBody>
      </p:sp>
    </p:spTree>
    <p:extLst>
      <p:ext uri="{BB962C8B-B14F-4D97-AF65-F5344CB8AC3E}">
        <p14:creationId xmlns:p14="http://schemas.microsoft.com/office/powerpoint/2010/main" val="251252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ebopedia.com/TERM/O/on-premis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ackoverflow.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0EC6E5-5A7F-41CC-8533-13F964C99E8C}"/>
              </a:ext>
            </a:extLst>
          </p:cNvPr>
          <p:cNvPicPr>
            <a:picLocks noChangeAspect="1"/>
          </p:cNvPicPr>
          <p:nvPr/>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0D9AF599-C63E-428E-9346-4913AB474A8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77" b="96731" l="22000" r="74778">
                        <a14:foregroundMark x1="55333" y1="83077" x2="55333" y2="83077"/>
                        <a14:foregroundMark x1="52333" y1="80192" x2="52333" y2="80192"/>
                        <a14:foregroundMark x1="63444" y1="84038" x2="63444" y2="84038"/>
                        <a14:foregroundMark x1="63000" y1="67885" x2="63000" y2="67885"/>
                        <a14:foregroundMark x1="68667" y1="75769" x2="68667" y2="75769"/>
                        <a14:foregroundMark x1="70778" y1="73654" x2="70778" y2="73654"/>
                        <a14:foregroundMark x1="71556" y1="73846" x2="71556" y2="73846"/>
                        <a14:foregroundMark x1="37667" y1="39808" x2="37667" y2="39808"/>
                        <a14:foregroundMark x1="54778" y1="55192" x2="54778" y2="55192"/>
                        <a14:foregroundMark x1="48444" y1="66923" x2="48444" y2="66923"/>
                        <a14:foregroundMark x1="52333" y1="74231" x2="52333" y2="74231"/>
                      </a14:backgroundRemoval>
                    </a14:imgEffect>
                  </a14:imgLayer>
                </a14:imgProps>
              </a:ext>
            </a:extLst>
          </a:blip>
          <a:stretch>
            <a:fillRect/>
          </a:stretch>
        </p:blipFill>
        <p:spPr>
          <a:xfrm>
            <a:off x="3713316" y="943387"/>
            <a:ext cx="1371565" cy="792460"/>
          </a:xfrm>
          <a:prstGeom prst="rect">
            <a:avLst/>
          </a:prstGeom>
        </p:spPr>
      </p:pic>
      <p:pic>
        <p:nvPicPr>
          <p:cNvPr id="7" name="Picture 6">
            <a:extLst>
              <a:ext uri="{FF2B5EF4-FFF2-40B4-BE49-F238E27FC236}">
                <a16:creationId xmlns:a16="http://schemas.microsoft.com/office/drawing/2014/main" id="{69F8FBF8-0101-4534-A046-8745E648370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98654" l="20889" r="79556">
                        <a14:foregroundMark x1="51333" y1="10769" x2="51333" y2="10769"/>
                        <a14:foregroundMark x1="28111" y1="35000" x2="28111" y2="35000"/>
                        <a14:foregroundMark x1="28667" y1="70962" x2="28667" y2="70962"/>
                        <a14:foregroundMark x1="40667" y1="87500" x2="40667" y2="87500"/>
                        <a14:foregroundMark x1="57222" y1="90192" x2="57222" y2="90192"/>
                        <a14:foregroundMark x1="73778" y1="70000" x2="73778" y2="70000"/>
                        <a14:foregroundMark x1="48889" y1="75000" x2="48889" y2="75000"/>
                        <a14:foregroundMark x1="49556" y1="50000" x2="49556" y2="50000"/>
                        <a14:foregroundMark x1="38556" y1="62692" x2="38556" y2="62692"/>
                        <a14:foregroundMark x1="41333" y1="68462" x2="41333" y2="68462"/>
                        <a14:foregroundMark x1="44778" y1="69808" x2="44778" y2="69808"/>
                        <a14:foregroundMark x1="49444" y1="65577" x2="49444" y2="65577"/>
                        <a14:foregroundMark x1="41889" y1="33654" x2="41889" y2="33654"/>
                        <a14:foregroundMark x1="58667" y1="33654" x2="58667" y2="33654"/>
                        <a14:foregroundMark x1="56556" y1="54423" x2="56556" y2="54423"/>
                        <a14:foregroundMark x1="42778" y1="45769" x2="42778" y2="45769"/>
                        <a14:foregroundMark x1="40000" y1="11154" x2="40000" y2="11154"/>
                        <a14:foregroundMark x1="66889" y1="15962" x2="66889" y2="15962"/>
                        <a14:foregroundMark x1="74778" y1="53846" x2="74778" y2="53846"/>
                      </a14:backgroundRemoval>
                    </a14:imgEffect>
                  </a14:imgLayer>
                </a14:imgProps>
              </a:ext>
            </a:extLst>
          </a:blip>
          <a:stretch>
            <a:fillRect/>
          </a:stretch>
        </p:blipFill>
        <p:spPr>
          <a:xfrm>
            <a:off x="7338331" y="981286"/>
            <a:ext cx="1240378" cy="716663"/>
          </a:xfrm>
          <a:prstGeom prst="rect">
            <a:avLst/>
          </a:prstGeom>
        </p:spPr>
      </p:pic>
      <p:sp>
        <p:nvSpPr>
          <p:cNvPr id="8" name="TextBox 7">
            <a:extLst>
              <a:ext uri="{FF2B5EF4-FFF2-40B4-BE49-F238E27FC236}">
                <a16:creationId xmlns:a16="http://schemas.microsoft.com/office/drawing/2014/main" id="{F26CB355-4858-402A-BBD8-3565FD167199}"/>
              </a:ext>
            </a:extLst>
          </p:cNvPr>
          <p:cNvSpPr txBox="1"/>
          <p:nvPr/>
        </p:nvSpPr>
        <p:spPr>
          <a:xfrm>
            <a:off x="204716" y="374510"/>
            <a:ext cx="11853855" cy="1323439"/>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BÁO CÁO CHUYÊN ĐỀ </a:t>
            </a:r>
          </a:p>
          <a:p>
            <a:pPr algn="ctr"/>
            <a:r>
              <a:rPr lang="en-US" sz="4000" b="1" dirty="0">
                <a:solidFill>
                  <a:schemeClr val="bg1"/>
                </a:solidFill>
                <a:latin typeface="Calibri" panose="020F0502020204030204" pitchFamily="34" charset="0"/>
                <a:cs typeface="Calibri" panose="020F0502020204030204" pitchFamily="34" charset="0"/>
              </a:rPr>
              <a:t>GIT \ GITHUB</a:t>
            </a:r>
          </a:p>
        </p:txBody>
      </p:sp>
      <p:sp>
        <p:nvSpPr>
          <p:cNvPr id="9" name="Rectangle 8">
            <a:extLst>
              <a:ext uri="{FF2B5EF4-FFF2-40B4-BE49-F238E27FC236}">
                <a16:creationId xmlns:a16="http://schemas.microsoft.com/office/drawing/2014/main" id="{CF7B516D-26F6-4250-95BB-F489AAD2BE5A}"/>
              </a:ext>
            </a:extLst>
          </p:cNvPr>
          <p:cNvSpPr/>
          <p:nvPr/>
        </p:nvSpPr>
        <p:spPr>
          <a:xfrm>
            <a:off x="6860274" y="3429000"/>
            <a:ext cx="3649415" cy="837473"/>
          </a:xfrm>
          <a:prstGeom prst="rect">
            <a:avLst/>
          </a:prstGeom>
        </p:spPr>
        <p:txBody>
          <a:bodyPr wrap="square">
            <a:spAutoFit/>
          </a:bodyPr>
          <a:lstStyle/>
          <a:p>
            <a:pPr algn="just">
              <a:lnSpc>
                <a:spcPct val="115000"/>
              </a:lnSpc>
              <a:spcAft>
                <a:spcPts val="1000"/>
              </a:spcAft>
            </a:pPr>
            <a:r>
              <a:rPr lang="en-US" b="1"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Giáo</a:t>
            </a:r>
            <a:r>
              <a:rPr lang="en-US"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b="1"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viên</a:t>
            </a:r>
            <a:r>
              <a:rPr lang="en-US"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Tôn</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Long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Phước</a:t>
            </a:r>
            <a:endParaRPr lang="en-US" sz="1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pPr>
            <a:r>
              <a:rPr lang="en-US"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endParaRPr lang="en-US" sz="1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D5728840-882E-4318-BA83-A7BEE452D952}"/>
              </a:ext>
            </a:extLst>
          </p:cNvPr>
          <p:cNvSpPr/>
          <p:nvPr/>
        </p:nvSpPr>
        <p:spPr>
          <a:xfrm>
            <a:off x="1682311" y="3400210"/>
            <a:ext cx="4891746" cy="1732526"/>
          </a:xfrm>
          <a:prstGeom prst="rect">
            <a:avLst/>
          </a:prstGeom>
        </p:spPr>
        <p:txBody>
          <a:bodyPr wrap="square">
            <a:spAutoFit/>
          </a:bodyPr>
          <a:lstStyle/>
          <a:p>
            <a:pPr algn="just">
              <a:lnSpc>
                <a:spcPct val="115000"/>
              </a:lnSpc>
              <a:spcAft>
                <a:spcPts val="1000"/>
              </a:spcAft>
            </a:pPr>
            <a:r>
              <a:rPr lang="en-US" b="1"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Sinh</a:t>
            </a:r>
            <a:r>
              <a:rPr lang="en-US"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b="1"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viên</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Nguyễn</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Anh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Thi</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 0306171199</a:t>
            </a:r>
            <a:endParaRPr lang="en-US" sz="1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pP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Nguyễn</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Hiếu</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Luân</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 0306171163</a:t>
            </a:r>
            <a:endParaRPr lang="en-US" sz="1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tabLst>
                <a:tab pos="1314450" algn="l"/>
              </a:tabLst>
            </a:pP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Lê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Đình</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Bảo</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 Duy – 0306171121</a:t>
            </a:r>
          </a:p>
          <a:p>
            <a:pPr algn="just">
              <a:lnSpc>
                <a:spcPct val="115000"/>
              </a:lnSpc>
              <a:spcAft>
                <a:spcPts val="1000"/>
              </a:spcAft>
              <a:tabLst>
                <a:tab pos="1314450" algn="l"/>
              </a:tabLst>
            </a:pPr>
            <a:r>
              <a:rPr lang="en-US" sz="1600" b="1" dirty="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b="1" dirty="0" err="1">
                <a:solidFill>
                  <a:schemeClr val="bg1"/>
                </a:solidFill>
                <a:latin typeface="Calibri" panose="020F0502020204030204" pitchFamily="34" charset="0"/>
                <a:ea typeface="Times New Roman" panose="02020603050405020304" pitchFamily="18" charset="0"/>
                <a:cs typeface="Calibri" panose="020F0502020204030204" pitchFamily="34" charset="0"/>
              </a:rPr>
              <a:t>Lớp</a:t>
            </a:r>
            <a:r>
              <a:rPr lang="en-US" sz="1600" dirty="0">
                <a:solidFill>
                  <a:schemeClr val="bg1"/>
                </a:solidFill>
                <a:latin typeface="Calibri" panose="020F0502020204030204" pitchFamily="34" charset="0"/>
                <a:ea typeface="Times New Roman" panose="02020603050405020304" pitchFamily="18" charset="0"/>
                <a:cs typeface="Calibri" panose="020F0502020204030204" pitchFamily="34" charset="0"/>
              </a:rPr>
              <a:t> : </a:t>
            </a: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CĐTH17PMB</a:t>
            </a:r>
            <a:endParaRPr lang="en-US"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Rectangle 10">
            <a:extLst>
              <a:ext uri="{FF2B5EF4-FFF2-40B4-BE49-F238E27FC236}">
                <a16:creationId xmlns:a16="http://schemas.microsoft.com/office/drawing/2014/main" id="{3EAF72EF-7128-4B2A-B9CD-29E0A241F472}"/>
              </a:ext>
            </a:extLst>
          </p:cNvPr>
          <p:cNvSpPr/>
          <p:nvPr/>
        </p:nvSpPr>
        <p:spPr>
          <a:xfrm>
            <a:off x="1215400" y="2154673"/>
            <a:ext cx="9761198" cy="692049"/>
          </a:xfrm>
          <a:prstGeom prst="rect">
            <a:avLst/>
          </a:prstGeom>
        </p:spPr>
        <p:txBody>
          <a:bodyPr wrap="none">
            <a:spAutoFit/>
          </a:bodyPr>
          <a:lstStyle/>
          <a:p>
            <a:pPr algn="just">
              <a:lnSpc>
                <a:spcPct val="115000"/>
              </a:lnSpc>
              <a:spcAft>
                <a:spcPts val="1000"/>
              </a:spcAft>
            </a:pPr>
            <a:r>
              <a:rPr lang="en-US" sz="3600" b="1" dirty="0" err="1">
                <a:solidFill>
                  <a:schemeClr val="bg1"/>
                </a:solidFill>
                <a:ea typeface="Times New Roman" panose="02020603050405020304" pitchFamily="18" charset="0"/>
                <a:cs typeface="Arimo"/>
              </a:rPr>
              <a:t>Môn</a:t>
            </a:r>
            <a:r>
              <a:rPr lang="en-US" sz="3600" b="1" dirty="0">
                <a:solidFill>
                  <a:schemeClr val="bg1"/>
                </a:solidFill>
                <a:ea typeface="Times New Roman" panose="02020603050405020304" pitchFamily="18" charset="0"/>
                <a:cs typeface="Arimo"/>
              </a:rPr>
              <a:t> </a:t>
            </a:r>
            <a:r>
              <a:rPr lang="en-US" sz="3600" dirty="0">
                <a:solidFill>
                  <a:schemeClr val="bg1"/>
                </a:solidFill>
                <a:ea typeface="Times New Roman" panose="02020603050405020304" pitchFamily="18" charset="0"/>
                <a:cs typeface="Arimo"/>
              </a:rPr>
              <a:t>:</a:t>
            </a:r>
            <a:r>
              <a:rPr lang="en-US" sz="3600" b="1"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Công</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cụ</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và</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môi</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trường</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phát</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triển</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phần</a:t>
            </a:r>
            <a:r>
              <a:rPr lang="en-US" sz="3600" dirty="0">
                <a:solidFill>
                  <a:schemeClr val="bg1"/>
                </a:solidFill>
                <a:ea typeface="Times New Roman" panose="02020603050405020304" pitchFamily="18" charset="0"/>
                <a:cs typeface="Arimo"/>
              </a:rPr>
              <a:t> </a:t>
            </a:r>
            <a:r>
              <a:rPr lang="en-US" sz="3600" dirty="0" err="1">
                <a:solidFill>
                  <a:schemeClr val="bg1"/>
                </a:solidFill>
                <a:ea typeface="Times New Roman" panose="02020603050405020304" pitchFamily="18" charset="0"/>
                <a:cs typeface="Arimo"/>
              </a:rPr>
              <a:t>mềm</a:t>
            </a:r>
            <a:endParaRPr lang="en-US" sz="3200" dirty="0">
              <a:solidFill>
                <a:schemeClr val="bg1"/>
              </a:solidFill>
              <a:effectLst/>
              <a:ea typeface="Times New Roman" panose="02020603050405020304" pitchFamily="18" charset="0"/>
              <a:cs typeface="Arimo"/>
            </a:endParaRPr>
          </a:p>
        </p:txBody>
      </p:sp>
    </p:spTree>
    <p:extLst>
      <p:ext uri="{BB962C8B-B14F-4D97-AF65-F5344CB8AC3E}">
        <p14:creationId xmlns:p14="http://schemas.microsoft.com/office/powerpoint/2010/main" val="91040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C37353E5-4EF4-458A-A5F4-26CB21A18239}"/>
              </a:ext>
            </a:extLst>
          </p:cNvPr>
          <p:cNvSpPr/>
          <p:nvPr/>
        </p:nvSpPr>
        <p:spPr>
          <a:xfrm>
            <a:off x="777922" y="1073708"/>
            <a:ext cx="11072883" cy="3295069"/>
          </a:xfrm>
          <a:prstGeom prst="rect">
            <a:avLst/>
          </a:prstGeom>
        </p:spPr>
        <p:txBody>
          <a:bodyPr wrap="square">
            <a:spAutoFit/>
          </a:bodyPr>
          <a:lstStyle/>
          <a:p>
            <a:pPr marL="342900" marR="0" lvl="0" indent="-342900" algn="just">
              <a:lnSpc>
                <a:spcPct val="115000"/>
              </a:lnSpc>
              <a:spcBef>
                <a:spcPts val="1200"/>
              </a:spcBef>
              <a:spcAft>
                <a:spcPts val="0"/>
              </a:spcAft>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Branch </a:t>
            </a:r>
          </a:p>
          <a:p>
            <a:pPr marR="0" indent="627063" algn="just">
              <a:lnSpc>
                <a:spcPct val="115000"/>
              </a:lnSpc>
              <a:spcBef>
                <a:spcPts val="0"/>
              </a:spcBef>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Branch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các nhánh phát triển của repo</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222222"/>
                </a:solidFill>
                <a:latin typeface="Segoe UI" panose="020B0502040204020203" pitchFamily="34" charset="0"/>
                <a:ea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được dùng để phát triển tính năng mới mà không làm ảnh hưởng đến code hiện tại.</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R="0" indent="573088"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Mỗi branch giống như một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gian</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khác nhau, branch có thể được chia tách cũng như sát nhập dễ dàng.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R="0" indent="573088"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Mỗi repo sẽ có một branch chính là master</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là nhánh “mặc định” khi tạo một repository. Nhánh master thông thường là nhánh chính của ứng dụng.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27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0B032034-F03B-4FBD-B992-1890EFA76D9A}"/>
              </a:ext>
            </a:extLst>
          </p:cNvPr>
          <p:cNvSpPr/>
          <p:nvPr/>
        </p:nvSpPr>
        <p:spPr>
          <a:xfrm>
            <a:off x="291152" y="1073708"/>
            <a:ext cx="11559653" cy="1339662"/>
          </a:xfrm>
          <a:prstGeom prst="rect">
            <a:avLst/>
          </a:prstGeom>
        </p:spPr>
        <p:txBody>
          <a:bodyPr wrap="square">
            <a:spAutoFit/>
          </a:bodyPr>
          <a:lstStyle/>
          <a:p>
            <a:pPr marL="395288" marR="0" indent="409575" algn="just">
              <a:lnSpc>
                <a:spcPct val="115000"/>
              </a:lnSpc>
              <a:spcBef>
                <a:spcPts val="0"/>
              </a:spcBef>
              <a:spcAft>
                <a:spcPts val="1000"/>
              </a:spcAft>
            </a:pPr>
            <a:r>
              <a:rPr lang="vi-VN" sz="2400" dirty="0">
                <a:latin typeface="Times New Roman" panose="02020603050405020304" pitchFamily="18" charset="0"/>
                <a:ea typeface="Times New Roman" panose="02020603050405020304" pitchFamily="18" charset="0"/>
                <a:cs typeface="Times New Roman" panose="02020603050405020304" pitchFamily="18" charset="0"/>
              </a:rPr>
              <a:t>Ví dụ</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bạn thử nghiệm một tính năng mới và muốn không ảnh hưởng đến code chính bạn có thể tạo một nhánh mới và sau khi xong sẽ hợp nhất lại với nhánh master. Việc hợp nhất 2 nhánh lại được gọi là merge.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57BC6A-D36B-4869-A7B4-4635DD1107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0519" y="2615419"/>
            <a:ext cx="8516202" cy="2674952"/>
          </a:xfrm>
          <a:prstGeom prst="rect">
            <a:avLst/>
          </a:prstGeom>
          <a:noFill/>
          <a:ln>
            <a:noFill/>
          </a:ln>
        </p:spPr>
      </p:pic>
    </p:spTree>
    <p:extLst>
      <p:ext uri="{BB962C8B-B14F-4D97-AF65-F5344CB8AC3E}">
        <p14:creationId xmlns:p14="http://schemas.microsoft.com/office/powerpoint/2010/main" val="145215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DD62CBC0-23B0-4E58-A8FC-ACD324602FDB}"/>
              </a:ext>
            </a:extLst>
          </p:cNvPr>
          <p:cNvSpPr/>
          <p:nvPr/>
        </p:nvSpPr>
        <p:spPr>
          <a:xfrm>
            <a:off x="655093" y="1073708"/>
            <a:ext cx="11220733" cy="2317366"/>
          </a:xfrm>
          <a:prstGeom prst="rect">
            <a:avLst/>
          </a:prstGeom>
        </p:spPr>
        <p:txBody>
          <a:bodyPr wrap="square">
            <a:spAutoFit/>
          </a:bodyPr>
          <a:lstStyle/>
          <a:p>
            <a:pPr marL="342900" marR="0" lvl="0" indent="-342900">
              <a:lnSpc>
                <a:spcPct val="115000"/>
              </a:lnSpc>
              <a:spcBef>
                <a:spcPts val="1200"/>
              </a:spcBef>
              <a:spcAft>
                <a:spcPts val="0"/>
              </a:spcAft>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Marge </a:t>
            </a:r>
          </a:p>
          <a:p>
            <a:pPr marL="395288" marR="0" indent="68263" algn="just">
              <a:lnSpc>
                <a:spcPct val="115000"/>
              </a:lnSpc>
              <a:spcBef>
                <a:spcPts val="0"/>
              </a:spcBef>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Marge l</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à hành động hợp nhất một nhánh phát triển vào nhánh khác</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53975" marR="0" indent="34131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Ví dụ</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ạn phát triển xong 1 tính năng, đã test/ kiểm và thấy nó hoàn chỉnh, có thể tích hợp vào phần mềm thì bạn sẽ tiến hành merge code. Sau khi merge có thể giữ lại 1 trong 2 branch hoặc cả 2. Yêu cầu trước khi merge: phải push hết các commit lên branch.</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E72FBA3-D148-4DCA-8E12-AA242BC90F9E}"/>
              </a:ext>
            </a:extLst>
          </p:cNvPr>
          <p:cNvSpPr/>
          <p:nvPr/>
        </p:nvSpPr>
        <p:spPr>
          <a:xfrm>
            <a:off x="655092" y="3466927"/>
            <a:ext cx="6045959" cy="2189125"/>
          </a:xfrm>
          <a:prstGeom prst="rect">
            <a:avLst/>
          </a:prstGeom>
        </p:spPr>
        <p:txBody>
          <a:bodyPr wrap="square">
            <a:spAutoFit/>
          </a:bodyPr>
          <a:lstStyle/>
          <a:p>
            <a:pPr marL="342900" marR="0" lvl="0" indent="-342900" algn="just">
              <a:lnSpc>
                <a:spcPct val="115000"/>
              </a:lnSpc>
              <a:spcBef>
                <a:spcPts val="1200"/>
              </a:spcBef>
              <a:spcAft>
                <a:spcPts val="0"/>
              </a:spcAft>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Push</a:t>
            </a:r>
          </a:p>
          <a:p>
            <a:pPr marL="53975" marR="0" indent="409575" algn="just">
              <a:lnSpc>
                <a:spcPct val="115000"/>
              </a:lnSpc>
              <a:spcBef>
                <a:spcPts val="0"/>
              </a:spcBef>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Push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hành động upload một commit hoặc branch lên remote repo. Sau khi upload lên thì các thành viên của team có thể thấy và đồng bộ code xuống máy.</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906B8B-F844-4A9E-BCA5-F021EC0D50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72186" y="3593122"/>
            <a:ext cx="4455456" cy="2916859"/>
          </a:xfrm>
          <a:prstGeom prst="rect">
            <a:avLst/>
          </a:prstGeom>
          <a:noFill/>
        </p:spPr>
      </p:pic>
    </p:spTree>
    <p:extLst>
      <p:ext uri="{BB962C8B-B14F-4D97-AF65-F5344CB8AC3E}">
        <p14:creationId xmlns:p14="http://schemas.microsoft.com/office/powerpoint/2010/main" val="150195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2">
            <a:extLst>
              <a:ext uri="{FF2B5EF4-FFF2-40B4-BE49-F238E27FC236}">
                <a16:creationId xmlns:a16="http://schemas.microsoft.com/office/drawing/2014/main" id="{3435724B-9BFF-4292-8232-354DCC2A031F}"/>
              </a:ext>
            </a:extLst>
          </p:cNvPr>
          <p:cNvSpPr>
            <a:spLocks noChangeArrowheads="1"/>
          </p:cNvSpPr>
          <p:nvPr/>
        </p:nvSpPr>
        <p:spPr bwMode="auto">
          <a:xfrm>
            <a:off x="-382137" y="871659"/>
            <a:ext cx="12282985" cy="264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ja-JP" sz="240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kumimoji="0" lang="en-US" altLang="ja-JP" sz="2400" b="0" i="0" u="none" strike="noStrike" cap="none" normalizeH="0" baseline="0" dirty="0">
                <a:ln>
                  <a:noFill/>
                </a:ln>
                <a:effectLst/>
                <a:ea typeface="Times New Roman" panose="02020603050405020304" pitchFamily="18" charset="0"/>
                <a:cs typeface="Arial" panose="020B0604020202020204" pitchFamily="34" charset="0"/>
              </a:rPr>
              <a:t>P</a:t>
            </a:r>
            <a:r>
              <a:rPr kumimoji="0" lang="en-US" altLang="ja-JP" sz="2400" b="0" i="0" u="none" strike="noStrike" cap="none" normalizeH="0" baseline="0" dirty="0" bmk="">
                <a:ln>
                  <a:noFill/>
                </a:ln>
                <a:effectLst/>
                <a:ea typeface="Times New Roman" panose="02020603050405020304" pitchFamily="18" charset="0"/>
                <a:cs typeface="Arial" panose="020B0604020202020204" pitchFamily="34" charset="0"/>
              </a:rPr>
              <a:t>ull</a:t>
            </a:r>
            <a:endParaRPr kumimoji="0" lang="vi-VN" altLang="ja-JP" sz="2400" b="0" i="0" u="none" strike="noStrike" cap="none" normalizeH="0" baseline="0" dirty="0">
              <a:ln>
                <a:noFill/>
              </a:ln>
              <a:effectLst/>
              <a:ea typeface="Times New Roman" panose="02020603050405020304" pitchFamily="18" charset="0"/>
              <a:cs typeface="Arial" panose="020B0604020202020204" pitchFamily="34" charset="0"/>
            </a:endParaRPr>
          </a:p>
          <a:p>
            <a:pPr marL="231775" marR="0" lvl="0" indent="287338" algn="l" defTabSz="914400" rtl="0" eaLnBrk="0" fontAlgn="base" latinLnBrk="0" hangingPunct="0">
              <a:lnSpc>
                <a:spcPct val="100000"/>
              </a:lnSpc>
              <a:spcBef>
                <a:spcPct val="0"/>
              </a:spcBef>
              <a:spcAft>
                <a:spcPct val="0"/>
              </a:spcAft>
              <a:buClrTx/>
              <a:buSzTx/>
              <a:tabLst/>
            </a:pPr>
            <a:r>
              <a:rPr kumimoji="0" lang="en-US" altLang="ja-JP"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Pull </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 động download c</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thay đổi xuống local repo.</a:t>
            </a:r>
            <a:endParaRPr kumimoji="0" lang="en-US" altLang="ja-JP" sz="2400" b="0" i="0" u="none" strike="noStrike" cap="none" normalizeH="0" baseline="0" dirty="0">
              <a:ln>
                <a:noFill/>
              </a:ln>
              <a:solidFill>
                <a:schemeClr val="tx1"/>
              </a:solidFill>
              <a:effectLst/>
            </a:endParaRPr>
          </a:p>
          <a:p>
            <a:pPr marR="0" lvl="0" indent="395288" algn="just" defTabSz="914400" rtl="0" eaLnBrk="0" fontAlgn="base" latinLnBrk="0" hangingPunct="0">
              <a:lnSpc>
                <a:spcPct val="100000"/>
              </a:lnSpc>
              <a:spcBef>
                <a:spcPct val="0"/>
              </a:spcBef>
              <a:spcAft>
                <a:spcPct val="0"/>
              </a:spcAft>
              <a:buClrTx/>
              <a:buSzTx/>
              <a:buFontTx/>
              <a:buNone/>
              <a:tabLst/>
            </a:pP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í</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dụ: trong khi bạn đang code trên một file th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ì</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một người bạn trong nh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ó</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của bạn cũng code trên một file kh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c</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ù</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 branch, người bạn đ</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ó</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 th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 công việc, commit v</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push lên remote repo. L</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ú</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n</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bạn muốn lấy những thay đổi m</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người bạn của bạn đã thực hiện th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ì</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bạn sẽ thực hiện h</a:t>
            </a:r>
            <a:r>
              <a:rPr kumimoji="0" lang="vi-VN" altLang="ja-JP"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vi-VN" altLang="ja-JP"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 động Pull xuống.</a:t>
            </a:r>
            <a:endParaRPr kumimoji="0" lang="en-US" altLang="ja-JP" sz="2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pic>
        <p:nvPicPr>
          <p:cNvPr id="10" name="Picture 2" descr="Pull">
            <a:extLst>
              <a:ext uri="{FF2B5EF4-FFF2-40B4-BE49-F238E27FC236}">
                <a16:creationId xmlns:a16="http://schemas.microsoft.com/office/drawing/2014/main" id="{BB5C22FB-558E-4141-BCF7-5CB97F99E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052" y="3428999"/>
            <a:ext cx="7479691" cy="276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25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E6B8B651-61E1-41D0-9DC4-90D92DCB6E73}"/>
              </a:ext>
            </a:extLst>
          </p:cNvPr>
          <p:cNvSpPr/>
          <p:nvPr/>
        </p:nvSpPr>
        <p:spPr>
          <a:xfrm>
            <a:off x="764275" y="1145907"/>
            <a:ext cx="11136573" cy="4162999"/>
          </a:xfrm>
          <a:prstGeom prst="rect">
            <a:avLst/>
          </a:prstGeom>
        </p:spPr>
        <p:txBody>
          <a:bodyPr wrap="square">
            <a:spAutoFit/>
          </a:bodyPr>
          <a:lstStyle/>
          <a:p>
            <a:pPr marL="342900" marR="0" lvl="0" indent="-342900">
              <a:lnSpc>
                <a:spcPct val="115000"/>
              </a:lnSpc>
              <a:spcBef>
                <a:spcPts val="1200"/>
              </a:spcBef>
              <a:spcAft>
                <a:spcPts val="0"/>
              </a:spcAft>
              <a:buFont typeface="Wingdings" panose="05000000000000000000" pitchFamily="2" charset="2"/>
              <a:buChar char="q"/>
            </a:pPr>
            <a:r>
              <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Check out</a:t>
            </a:r>
          </a:p>
          <a:p>
            <a:pPr marL="287338" marR="0" indent="395288" algn="just">
              <a:lnSpc>
                <a:spcPct val="115000"/>
              </a:lnSpc>
              <a:spcBef>
                <a:spcPts val="0"/>
              </a:spcBef>
              <a:spcAft>
                <a:spcPts val="10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Check out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hành động chuyển sang làm việc trên một branch khác. Trước khi chuyển branch thì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dùng</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phải lưu lại trạng thái của branch hiện tại bằng cách commit.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5000"/>
              </a:lnSpc>
              <a:spcBef>
                <a:spcPts val="1200"/>
              </a:spcBef>
              <a:spcAft>
                <a:spcPts val="0"/>
              </a:spcAft>
              <a:buFont typeface="Wingdings" panose="05000000000000000000" pitchFamily="2" charset="2"/>
              <a:buChar char="q"/>
            </a:pPr>
            <a:r>
              <a:rPr lang="en-US" sz="2400" kern="0" dirty="0">
                <a:solidFill>
                  <a:srgbClr val="2E74B5"/>
                </a:solidFill>
                <a:latin typeface="Arial" panose="020B0604020202020204" pitchFamily="34" charset="0"/>
                <a:ea typeface="Times New Roman" panose="02020603050405020304" pitchFamily="18" charset="0"/>
                <a:cs typeface="Arial" panose="020B0604020202020204" pitchFamily="34"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Conflict</a:t>
            </a:r>
          </a:p>
          <a:p>
            <a:pPr marL="287338" marR="0" indent="449263" algn="just">
              <a:lnSpc>
                <a:spcPct val="115000"/>
              </a:lnSpc>
              <a:spcBef>
                <a:spcPts val="0"/>
              </a:spcBef>
              <a:spcAft>
                <a:spcPts val="1000"/>
              </a:spcAf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onflict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trường hợp có nhiều sự thay đổi trong cùng 1 dòng code khi merge và máy không thể tự quyết định cái nào là đúng. Lúc này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dùng</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phải tự quyết định giữ lại dòng code nào</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cách</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nhìn vào file bị conflict và tự quyết định dòng code nào giữ lại, dòng nào xóa bỏ.</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16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FEF9A082-F0A9-4111-B0BD-420F6E23A33F}"/>
              </a:ext>
            </a:extLst>
          </p:cNvPr>
          <p:cNvSpPr/>
          <p:nvPr/>
        </p:nvSpPr>
        <p:spPr>
          <a:xfrm>
            <a:off x="777922" y="1081274"/>
            <a:ext cx="11122926" cy="4009111"/>
          </a:xfrm>
          <a:prstGeom prst="rect">
            <a:avLst/>
          </a:prstGeom>
        </p:spPr>
        <p:txBody>
          <a:bodyPr wrap="square">
            <a:spAutoFit/>
          </a:bodyPr>
          <a:lstStyle/>
          <a:p>
            <a:pPr marL="342900" marR="0" lvl="0" indent="-342900">
              <a:lnSpc>
                <a:spcPct val="115000"/>
              </a:lnSpc>
              <a:spcBef>
                <a:spcPts val="1200"/>
              </a:spcBef>
              <a:spcAft>
                <a:spcPts val="0"/>
              </a:spcAft>
              <a:buFont typeface="Wingdings" panose="05000000000000000000" pitchFamily="2" charset="2"/>
              <a:buChar char="q"/>
            </a:pPr>
            <a:r>
              <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Clone</a:t>
            </a:r>
          </a:p>
          <a:p>
            <a:pPr marL="109538" marR="0" indent="354013">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Clone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hành động tạo bản sao của remote repo từ máy chủ về máy mình để có thể lập trình và phát triển</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09538" marR="0" indent="354013" algn="just">
              <a:lnSpc>
                <a:spcPct val="115000"/>
              </a:lnSpc>
              <a:spcBef>
                <a:spcPts val="0"/>
              </a:spcBef>
              <a:spcAft>
                <a:spcPts val="1000"/>
              </a:spcAft>
            </a:pPr>
            <a:r>
              <a:rPr lang="vi-VN" sz="2400" dirty="0">
                <a:latin typeface="Times New Roman" panose="02020603050405020304" pitchFamily="18" charset="0"/>
                <a:ea typeface="Times New Roman" panose="02020603050405020304" pitchFamily="18" charset="0"/>
                <a:cs typeface="Times New Roman" panose="02020603050405020304" pitchFamily="18" charset="0"/>
              </a:rPr>
              <a:t> Đây là điểm khác biệt của Git so với một số hệ thống quản lý phiên bản mã nguồn khác vì clone là tạo ra một bản sao của gần như tất cả những gì của repository mà máy chủ đang lưu trữ.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dùng</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sẽ có được tất cả lịch sử đã xảy ra trên repository và hoàn toàn có thể quay lại, undo lại từ bất kỳ thời điểm commit nào. Và một điểm nữa là nếu ổ cứng máy chủ bị hư,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dùng</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có thể sử dụng bất kỳ bản sao trên bất kỳ máy khách nào để khôi phục lại trạng thái của máy chủ.</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1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7" name="Rectangle 6">
            <a:extLst>
              <a:ext uri="{FF2B5EF4-FFF2-40B4-BE49-F238E27FC236}">
                <a16:creationId xmlns:a16="http://schemas.microsoft.com/office/drawing/2014/main" id="{4F3DFD74-5A29-472E-AA38-AA22FBFA1C55}"/>
              </a:ext>
            </a:extLst>
          </p:cNvPr>
          <p:cNvSpPr/>
          <p:nvPr/>
        </p:nvSpPr>
        <p:spPr>
          <a:xfrm>
            <a:off x="696036" y="1111634"/>
            <a:ext cx="11204812" cy="2317366"/>
          </a:xfrm>
          <a:prstGeom prst="rect">
            <a:avLst/>
          </a:prstGeom>
        </p:spPr>
        <p:txBody>
          <a:bodyPr wrap="square">
            <a:spAutoFit/>
          </a:bodyPr>
          <a:lstStyle/>
          <a:p>
            <a:pPr marL="342900" marR="0" lvl="0" indent="-342900">
              <a:lnSpc>
                <a:spcPct val="115000"/>
              </a:lnSpc>
              <a:spcBef>
                <a:spcPts val="1200"/>
              </a:spcBef>
              <a:spcAft>
                <a:spcPts val="0"/>
              </a:spcAft>
              <a:buFont typeface="Wingdings" panose="05000000000000000000" pitchFamily="2" charset="2"/>
              <a:buChar char="q"/>
            </a:pPr>
            <a:r>
              <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Working tree </a:t>
            </a:r>
            <a:r>
              <a:rPr lang="en-US" sz="2400" kern="0" dirty="0" err="1">
                <a:latin typeface="Arial" panose="020B0604020202020204" pitchFamily="34" charset="0"/>
                <a:ea typeface="Times New Roman" panose="02020603050405020304" pitchFamily="18" charset="0"/>
                <a:cs typeface="Arial" panose="020B0604020202020204" pitchFamily="34" charset="0"/>
              </a:rPr>
              <a:t>và</a:t>
            </a:r>
            <a:r>
              <a:rPr lang="en-US" sz="2400" kern="0" dirty="0">
                <a:latin typeface="Arial" panose="020B0604020202020204" pitchFamily="34" charset="0"/>
                <a:ea typeface="Times New Roman" panose="02020603050405020304" pitchFamily="18" charset="0"/>
                <a:cs typeface="Arial" panose="020B0604020202020204" pitchFamily="34" charset="0"/>
              </a:rPr>
              <a:t> Index</a:t>
            </a:r>
          </a:p>
          <a:p>
            <a:pPr marR="0" indent="463550" algn="just">
              <a:lnSpc>
                <a:spcPct val="115000"/>
              </a:lnSpc>
              <a:spcBef>
                <a:spcPts val="0"/>
              </a:spcBef>
              <a:spcAft>
                <a:spcPts val="1000"/>
              </a:spcAft>
            </a:pPr>
            <a:r>
              <a:rPr lang="vi-VN" sz="2400" dirty="0">
                <a:latin typeface="+mj-lt"/>
                <a:ea typeface="Times New Roman" panose="02020603050405020304" pitchFamily="18" charset="0"/>
                <a:cs typeface="Times New Roman" panose="02020603050405020304" pitchFamily="18" charset="0"/>
              </a:rPr>
              <a:t>Trên Git, những thư mục được đặt trong sự quản lý của Git mà mọi người đang thực hiện công việc trong thực tế được gọi là working tree.</a:t>
            </a:r>
            <a:endParaRPr lang="en-US" sz="2400" dirty="0">
              <a:latin typeface="+mj-lt"/>
              <a:ea typeface="Times New Roman" panose="02020603050405020304" pitchFamily="18" charset="0"/>
              <a:cs typeface="Times New Roman" panose="02020603050405020304" pitchFamily="18" charset="0"/>
            </a:endParaRPr>
          </a:p>
          <a:p>
            <a:pPr marR="0" indent="463550" algn="just">
              <a:lnSpc>
                <a:spcPct val="115000"/>
              </a:lnSpc>
              <a:spcBef>
                <a:spcPts val="0"/>
              </a:spcBef>
              <a:spcAft>
                <a:spcPts val="1000"/>
              </a:spcAft>
            </a:pPr>
            <a:r>
              <a:rPr lang="vi-VN" sz="2400" dirty="0">
                <a:latin typeface="+mj-lt"/>
                <a:ea typeface="Times New Roman" panose="02020603050405020304" pitchFamily="18" charset="0"/>
                <a:cs typeface="Times New Roman" panose="02020603050405020304" pitchFamily="18" charset="0"/>
              </a:rPr>
              <a:t>Và trên Git, giữa repository và working tree tồn tại một nơi gọi là index. Index là nơi để chuẩn bị cho việc commit lên repository.</a:t>
            </a:r>
            <a:endParaRPr lang="en-US" sz="2400" dirty="0">
              <a:effectLst/>
              <a:latin typeface="+mj-lt"/>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44A68D6-9DAF-4885-A1C9-3E0A411EC9A9}"/>
              </a:ext>
            </a:extLst>
          </p:cNvPr>
          <p:cNvSpPr/>
          <p:nvPr/>
        </p:nvSpPr>
        <p:spPr>
          <a:xfrm>
            <a:off x="696036" y="3488559"/>
            <a:ext cx="5827594" cy="3038589"/>
          </a:xfrm>
          <a:prstGeom prst="rect">
            <a:avLst/>
          </a:prstGeom>
        </p:spPr>
        <p:txBody>
          <a:bodyPr wrap="square">
            <a:spAutoFit/>
          </a:bodyPr>
          <a:lstStyle/>
          <a:p>
            <a:pPr marR="0" indent="463550" algn="just">
              <a:lnSpc>
                <a:spcPct val="115000"/>
              </a:lnSpc>
              <a:spcBef>
                <a:spcPts val="0"/>
              </a:spcBef>
              <a:spcAft>
                <a:spcPts val="1000"/>
              </a:spcAft>
            </a:pPr>
            <a:r>
              <a:rPr lang="vi-VN" sz="2400" dirty="0">
                <a:latin typeface="Times New Roman" panose="02020603050405020304" pitchFamily="18" charset="0"/>
                <a:ea typeface="Times New Roman" panose="02020603050405020304" pitchFamily="18" charset="0"/>
                <a:cs typeface="Times New Roman" panose="02020603050405020304" pitchFamily="18" charset="0"/>
              </a:rPr>
              <a:t>Trên Git, khi đã thực hiện commit thì trạng thái sẽ không được ghi trực tiếp trong repository từ working tree, mà sẽ ghi trạng thái đã được thiết lập của index được xây dựng ở giữa đó. Vì thế, để ghi lại trạng thái của file bằng commit thì trước hết cần thông báo file trong index.</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descr="Work tree and index">
            <a:extLst>
              <a:ext uri="{FF2B5EF4-FFF2-40B4-BE49-F238E27FC236}">
                <a16:creationId xmlns:a16="http://schemas.microsoft.com/office/drawing/2014/main" id="{80E1D532-B9FB-4101-B370-6230EBC9B5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32812" y="3429000"/>
            <a:ext cx="5329593" cy="309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6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AD73958A-6AE4-4796-B085-08A72D32D880}"/>
              </a:ext>
            </a:extLst>
          </p:cNvPr>
          <p:cNvSpPr/>
          <p:nvPr/>
        </p:nvSpPr>
        <p:spPr>
          <a:xfrm>
            <a:off x="291152" y="950421"/>
            <a:ext cx="11609696" cy="4690323"/>
          </a:xfrm>
          <a:prstGeom prst="rect">
            <a:avLst/>
          </a:prstGeom>
        </p:spPr>
        <p:txBody>
          <a:bodyPr wrap="square">
            <a:spAutoFit/>
          </a:bodyPr>
          <a:lstStyle/>
          <a:p>
            <a:pPr marL="342900" marR="0" lvl="0" indent="-342900">
              <a:lnSpc>
                <a:spcPct val="115000"/>
              </a:lnSpc>
              <a:spcBef>
                <a:spcPts val="1200"/>
              </a:spcBef>
              <a:spcAft>
                <a:spcPts val="0"/>
              </a:spcAft>
              <a:buFont typeface="Wingdings" panose="05000000000000000000" pitchFamily="2" charset="2"/>
              <a:buChar char="q"/>
            </a:pPr>
            <a:r>
              <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Git Remote</a:t>
            </a:r>
          </a:p>
          <a:p>
            <a:pPr marL="231775" marR="0" indent="450850" algn="just">
              <a:lnSpc>
                <a:spcPct val="115000"/>
              </a:lnSpc>
              <a:spcBef>
                <a:spcPts val="0"/>
              </a:spcBef>
              <a:spcAft>
                <a:spcPts val="1000"/>
              </a:spcAft>
            </a:pP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remote.</a:t>
            </a:r>
          </a:p>
          <a:p>
            <a:pPr marL="231775" marR="0" indent="450850" algn="just">
              <a:lnSpc>
                <a:spcPct val="115000"/>
              </a:lnSpc>
              <a:spcBef>
                <a:spcPts val="0"/>
              </a:spcBef>
              <a:spcAft>
                <a:spcPts val="1000"/>
              </a:spcAft>
            </a:pP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ai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“git server”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marL="231775" marR="0" indent="450850" algn="just">
              <a:lnSpc>
                <a:spcPct val="115000"/>
              </a:lnSpc>
              <a:spcBef>
                <a:spcPts val="0"/>
              </a:spcBef>
              <a:spcAft>
                <a:spcPts val="1000"/>
              </a:spcAft>
            </a:pP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2 “git repo server”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github.com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bitbucket.org. </a:t>
            </a:r>
          </a:p>
          <a:p>
            <a:pPr marL="231775" marR="0" indent="450850" algn="just">
              <a:lnSpc>
                <a:spcPct val="115000"/>
              </a:lnSpc>
              <a:spcBef>
                <a:spcPts val="0"/>
              </a:spcBef>
              <a:spcAft>
                <a:spcPts val="1000"/>
              </a:spcAft>
            </a:pP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1 project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bitbucket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/bitbucket.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source code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qua repo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/bitbucket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30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D3F81AA8-CDE5-4555-96CB-B25B6637AAFB}"/>
              </a:ext>
            </a:extLst>
          </p:cNvPr>
          <p:cNvSpPr/>
          <p:nvPr/>
        </p:nvSpPr>
        <p:spPr>
          <a:xfrm>
            <a:off x="291152" y="984645"/>
            <a:ext cx="11900847" cy="5745675"/>
          </a:xfrm>
          <a:prstGeom prst="rect">
            <a:avLst/>
          </a:prstGeom>
        </p:spPr>
        <p:txBody>
          <a:bodyPr wrap="square">
            <a:spAutoFit/>
          </a:bodyPr>
          <a:lstStyle/>
          <a:p>
            <a:pPr marR="0" lvl="1">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4.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Tại</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sao</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nên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sử</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dụng</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a:t>
            </a:r>
          </a:p>
          <a:p>
            <a:pPr marL="573088" marR="0" indent="287338">
              <a:lnSpc>
                <a:spcPct val="115000"/>
              </a:lnSpc>
              <a:spcBef>
                <a:spcPts val="0"/>
              </a:spcBef>
              <a:spcAft>
                <a:spcPts val="1275"/>
              </a:spcAft>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rất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lợi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thế</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lập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Git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lập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ngay</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hôm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nay,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bất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lập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gì</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chăng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nữa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127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toàn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nhanh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chóng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600"/>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source code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chuyên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nghiệp</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1275"/>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giúp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code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nhóm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rất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kết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nhánh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(branch).</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1275"/>
              </a:spcAft>
              <a:buFont typeface="Wingdings" panose="05000000000000000000" pitchFamily="2" charset="2"/>
              <a:buChar char="Ø"/>
            </a:pPr>
            <a:r>
              <a:rPr lang="vi-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Code không giới hạn khoảng cách giữa các thành viên trong team,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lập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ở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bất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cứ</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đâu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vì</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chỉ</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cần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clone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nguồn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chứa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clone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phiên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thay</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đổi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chứa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nhánh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nào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chứa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600"/>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phẩm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600"/>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gặp</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lỗi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dễ</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dàng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Backup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lại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phiên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trước</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1275"/>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Tự</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thử</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nghiệm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ý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tưởng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mới</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309688" marR="0" lvl="0" indent="-285750">
              <a:spcBef>
                <a:spcPts val="0"/>
              </a:spcBef>
              <a:spcAft>
                <a:spcPts val="1275"/>
              </a:spcAft>
              <a:buFont typeface="Wingdings" panose="05000000000000000000" pitchFamily="2" charset="2"/>
              <a:buChar char="Ø"/>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thế</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nữa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3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D3F81AA8-CDE5-4555-96CB-B25B6637AAFB}"/>
              </a:ext>
            </a:extLst>
          </p:cNvPr>
          <p:cNvSpPr/>
          <p:nvPr/>
        </p:nvSpPr>
        <p:spPr>
          <a:xfrm>
            <a:off x="291152" y="984645"/>
            <a:ext cx="11559653" cy="4585871"/>
          </a:xfrm>
          <a:prstGeom prst="rect">
            <a:avLst/>
          </a:prstGeom>
        </p:spPr>
        <p:txBody>
          <a:bodyPr wrap="square">
            <a:spAutoFit/>
          </a:bodyPr>
          <a:lstStyle/>
          <a:p>
            <a:pPr marL="519113" lvl="0"/>
            <a:r>
              <a:rPr lang="en-US" sz="2800" b="1" dirty="0"/>
              <a:t>1. </a:t>
            </a:r>
            <a:r>
              <a:rPr lang="en-US" sz="2800" b="1" dirty="0" err="1"/>
              <a:t>Lịch</a:t>
            </a:r>
            <a:r>
              <a:rPr lang="en-US" sz="2800" b="1" dirty="0"/>
              <a:t> </a:t>
            </a:r>
            <a:r>
              <a:rPr lang="en-US" sz="2800" b="1" dirty="0" err="1"/>
              <a:t>sử</a:t>
            </a:r>
            <a:endParaRPr lang="en-US" sz="2800" b="1" dirty="0"/>
          </a:p>
          <a:p>
            <a:pPr marL="341313" indent="573088" algn="just"/>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GitHub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19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10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2007. Trang web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2008 do </a:t>
            </a:r>
            <a:r>
              <a:rPr lang="vi-VN" sz="2400" dirty="0">
                <a:latin typeface="Times New Roman" panose="02020603050405020304" pitchFamily="18" charset="0"/>
                <a:cs typeface="Times New Roman" panose="02020603050405020304" pitchFamily="18" charset="0"/>
              </a:rPr>
              <a:t>Tom Preston-Werner, Chris Wanstrath, và PJ Hyett thực hiện sau khi nó đã được hoàn thành một vài tháng trước đó</a:t>
            </a:r>
            <a:r>
              <a:rPr lang="en-US" sz="2400" dirty="0">
                <a:latin typeface="Times New Roman" panose="02020603050405020304" pitchFamily="18" charset="0"/>
                <a:cs typeface="Times New Roman" panose="02020603050405020304" pitchFamily="18" charset="0"/>
              </a:rPr>
              <a:t>.</a:t>
            </a:r>
          </a:p>
          <a:p>
            <a:pPr marL="287338" indent="627063" algn="just"/>
            <a:r>
              <a:rPr lang="vi-VN" sz="2400" dirty="0">
                <a:latin typeface="Times New Roman" panose="02020603050405020304" pitchFamily="18" charset="0"/>
                <a:cs typeface="Times New Roman" panose="02020603050405020304" pitchFamily="18" charset="0"/>
              </a:rPr>
              <a:t>Tính đến tháng 4 năm 2016, GitHub có hơn 14 triệu người sử dụng với hơn 35 triệu kho mã nguồn, làm cho nó trở thành máy chủ chứa mã nguồn lớn trên thế giớ</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7338" indent="573088" algn="just"/>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marL="287338" indent="517525" algn="just"/>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6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2018, Microsoft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GitHub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7.5 </a:t>
            </a:r>
            <a:r>
              <a:rPr lang="en-US" sz="2400" dirty="0" err="1">
                <a:latin typeface="Times New Roman" panose="02020603050405020304" pitchFamily="18" charset="0"/>
                <a:cs typeface="Times New Roman" panose="02020603050405020304" pitchFamily="18" charset="0"/>
              </a:rPr>
              <a:t>tỷ</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la </a:t>
            </a:r>
            <a:r>
              <a:rPr lang="en-US" sz="2400" dirty="0" err="1">
                <a:latin typeface="Times New Roman" panose="02020603050405020304" pitchFamily="18" charset="0"/>
                <a:cs typeface="Times New Roman" panose="02020603050405020304" pitchFamily="18" charset="0"/>
              </a:rPr>
              <a:t>Mỹ</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380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err="1">
                <a:solidFill>
                  <a:schemeClr val="bg1">
                    <a:lumMod val="95000"/>
                  </a:schemeClr>
                </a:solidFill>
              </a:rPr>
              <a:t>Nội</a:t>
            </a:r>
            <a:r>
              <a:rPr lang="en-US" sz="4000" b="1" dirty="0">
                <a:solidFill>
                  <a:schemeClr val="bg1">
                    <a:lumMod val="95000"/>
                  </a:schemeClr>
                </a:solidFill>
              </a:rPr>
              <a:t> dung: </a:t>
            </a:r>
          </a:p>
        </p:txBody>
      </p:sp>
      <p:sp>
        <p:nvSpPr>
          <p:cNvPr id="18" name="Rectangle 17">
            <a:extLst>
              <a:ext uri="{FF2B5EF4-FFF2-40B4-BE49-F238E27FC236}">
                <a16:creationId xmlns:a16="http://schemas.microsoft.com/office/drawing/2014/main" id="{53882872-8A31-42DA-B371-947A8F52F18A}"/>
              </a:ext>
            </a:extLst>
          </p:cNvPr>
          <p:cNvSpPr/>
          <p:nvPr/>
        </p:nvSpPr>
        <p:spPr>
          <a:xfrm>
            <a:off x="782830" y="1070746"/>
            <a:ext cx="6096000" cy="5386090"/>
          </a:xfrm>
          <a:prstGeom prst="rect">
            <a:avLst/>
          </a:prstGeom>
        </p:spPr>
        <p:txBody>
          <a:bodyPr>
            <a:spAutoFit/>
          </a:bodyPr>
          <a:lstStyle/>
          <a:p>
            <a:r>
              <a:rPr lang="en-US" sz="2150" b="1" dirty="0"/>
              <a:t>I. </a:t>
            </a:r>
            <a:r>
              <a:rPr lang="en-US" sz="2150" b="1" dirty="0" err="1"/>
              <a:t>Giới</a:t>
            </a:r>
            <a:r>
              <a:rPr lang="en-US" sz="2150" b="1" dirty="0"/>
              <a:t> </a:t>
            </a:r>
            <a:r>
              <a:rPr lang="en-US" sz="2150" b="1" dirty="0" err="1"/>
              <a:t>thiệu</a:t>
            </a:r>
            <a:r>
              <a:rPr lang="en-US" sz="2150" b="1" dirty="0"/>
              <a:t> </a:t>
            </a:r>
            <a:r>
              <a:rPr lang="en-US" sz="2150" b="1" dirty="0" err="1"/>
              <a:t>về</a:t>
            </a:r>
            <a:r>
              <a:rPr lang="en-US" sz="2150" b="1" dirty="0"/>
              <a:t> GIT</a:t>
            </a:r>
          </a:p>
          <a:p>
            <a:r>
              <a:rPr lang="en-US" sz="2150" dirty="0"/>
              <a:t>    1. </a:t>
            </a:r>
            <a:r>
              <a:rPr lang="en-US" sz="2150" dirty="0" err="1"/>
              <a:t>Lịch</a:t>
            </a:r>
            <a:r>
              <a:rPr lang="en-US" sz="2150" dirty="0"/>
              <a:t> </a:t>
            </a:r>
            <a:r>
              <a:rPr lang="en-US" sz="2150" dirty="0" err="1"/>
              <a:t>sử</a:t>
            </a:r>
            <a:endParaRPr lang="en-US" sz="2150" dirty="0"/>
          </a:p>
          <a:p>
            <a:r>
              <a:rPr lang="en-US" sz="2150" dirty="0"/>
              <a:t>    2. Git </a:t>
            </a:r>
            <a:r>
              <a:rPr lang="en-US" sz="2150" dirty="0" err="1"/>
              <a:t>là</a:t>
            </a:r>
            <a:r>
              <a:rPr lang="en-US" sz="2150" dirty="0"/>
              <a:t> </a:t>
            </a:r>
            <a:r>
              <a:rPr lang="en-US" sz="2150" dirty="0" err="1"/>
              <a:t>gì</a:t>
            </a:r>
            <a:r>
              <a:rPr lang="en-US" sz="2150" dirty="0"/>
              <a:t> ?</a:t>
            </a:r>
          </a:p>
          <a:p>
            <a:r>
              <a:rPr lang="en-US" sz="2150" dirty="0"/>
              <a:t>    3. </a:t>
            </a:r>
            <a:r>
              <a:rPr lang="en-US" sz="2150" dirty="0" err="1"/>
              <a:t>Các</a:t>
            </a:r>
            <a:r>
              <a:rPr lang="en-US" sz="2150" dirty="0"/>
              <a:t> </a:t>
            </a:r>
            <a:r>
              <a:rPr lang="en-US" sz="2150" dirty="0" err="1"/>
              <a:t>khái</a:t>
            </a:r>
            <a:r>
              <a:rPr lang="en-US" sz="2150" dirty="0"/>
              <a:t> </a:t>
            </a:r>
            <a:r>
              <a:rPr lang="en-US" sz="2150" dirty="0" err="1"/>
              <a:t>niệm</a:t>
            </a:r>
            <a:r>
              <a:rPr lang="en-US" sz="2150" dirty="0"/>
              <a:t> </a:t>
            </a:r>
            <a:r>
              <a:rPr lang="en-US" sz="2150" dirty="0" err="1"/>
              <a:t>cơ</a:t>
            </a:r>
            <a:r>
              <a:rPr lang="en-US" sz="2150" dirty="0"/>
              <a:t> </a:t>
            </a:r>
            <a:r>
              <a:rPr lang="en-US" sz="2150" dirty="0" err="1"/>
              <a:t>bản</a:t>
            </a:r>
            <a:r>
              <a:rPr lang="en-US" sz="2150" dirty="0"/>
              <a:t> </a:t>
            </a:r>
            <a:r>
              <a:rPr lang="en-US" sz="2150" dirty="0" err="1"/>
              <a:t>trên</a:t>
            </a:r>
            <a:r>
              <a:rPr lang="en-US" sz="2150" dirty="0"/>
              <a:t> Git</a:t>
            </a:r>
          </a:p>
          <a:p>
            <a:r>
              <a:rPr lang="en-US" sz="2150" dirty="0"/>
              <a:t>    4. </a:t>
            </a:r>
            <a:r>
              <a:rPr lang="en-US" sz="2150" dirty="0" err="1"/>
              <a:t>Tại</a:t>
            </a:r>
            <a:r>
              <a:rPr lang="en-US" sz="2150" dirty="0"/>
              <a:t> </a:t>
            </a:r>
            <a:r>
              <a:rPr lang="en-US" sz="2150" dirty="0" err="1"/>
              <a:t>sao</a:t>
            </a:r>
            <a:r>
              <a:rPr lang="en-US" sz="2150" dirty="0"/>
              <a:t> </a:t>
            </a:r>
            <a:r>
              <a:rPr lang="en-US" sz="2150" dirty="0" err="1"/>
              <a:t>nên</a:t>
            </a:r>
            <a:r>
              <a:rPr lang="en-US" sz="2150" dirty="0"/>
              <a:t> </a:t>
            </a:r>
            <a:r>
              <a:rPr lang="en-US" sz="2150" dirty="0" err="1"/>
              <a:t>sử</a:t>
            </a:r>
            <a:r>
              <a:rPr lang="en-US" sz="2150" dirty="0"/>
              <a:t> </a:t>
            </a:r>
            <a:r>
              <a:rPr lang="en-US" sz="2150" dirty="0" err="1"/>
              <a:t>dụng</a:t>
            </a:r>
            <a:r>
              <a:rPr lang="en-US" sz="2150" dirty="0"/>
              <a:t> Git?</a:t>
            </a:r>
          </a:p>
          <a:p>
            <a:r>
              <a:rPr lang="en-US" sz="2150" b="1" dirty="0"/>
              <a:t>II. </a:t>
            </a:r>
            <a:r>
              <a:rPr lang="en-US" sz="2150" b="1" dirty="0" err="1"/>
              <a:t>Giới</a:t>
            </a:r>
            <a:r>
              <a:rPr lang="en-US" sz="2150" b="1" dirty="0"/>
              <a:t> </a:t>
            </a:r>
            <a:r>
              <a:rPr lang="en-US" sz="2150" b="1" dirty="0" err="1"/>
              <a:t>thiệu</a:t>
            </a:r>
            <a:r>
              <a:rPr lang="en-US" sz="2150" b="1" dirty="0"/>
              <a:t> </a:t>
            </a:r>
            <a:r>
              <a:rPr lang="en-US" sz="2150" b="1" dirty="0" err="1"/>
              <a:t>về</a:t>
            </a:r>
            <a:r>
              <a:rPr lang="en-US" sz="2150" b="1" dirty="0"/>
              <a:t> GitHub</a:t>
            </a:r>
          </a:p>
          <a:p>
            <a:r>
              <a:rPr lang="en-US" sz="2150" dirty="0"/>
              <a:t>    1. </a:t>
            </a:r>
            <a:r>
              <a:rPr lang="en-US" sz="2150" dirty="0" err="1"/>
              <a:t>Lịch</a:t>
            </a:r>
            <a:r>
              <a:rPr lang="en-US" sz="2150" dirty="0"/>
              <a:t> </a:t>
            </a:r>
            <a:r>
              <a:rPr lang="en-US" sz="2150" dirty="0" err="1"/>
              <a:t>sử</a:t>
            </a:r>
            <a:endParaRPr lang="en-US" sz="2150" dirty="0"/>
          </a:p>
          <a:p>
            <a:r>
              <a:rPr lang="en-US" sz="2150" dirty="0"/>
              <a:t>    2. GitHub </a:t>
            </a:r>
            <a:r>
              <a:rPr lang="en-US" sz="2150" dirty="0" err="1"/>
              <a:t>là</a:t>
            </a:r>
            <a:r>
              <a:rPr lang="en-US" sz="2150" dirty="0"/>
              <a:t> </a:t>
            </a:r>
            <a:r>
              <a:rPr lang="en-US" sz="2150" dirty="0" err="1"/>
              <a:t>gì</a:t>
            </a:r>
            <a:r>
              <a:rPr lang="en-US" sz="2150" dirty="0"/>
              <a:t>?</a:t>
            </a:r>
          </a:p>
          <a:p>
            <a:r>
              <a:rPr lang="en-US" sz="2150" dirty="0"/>
              <a:t>    3. </a:t>
            </a:r>
            <a:r>
              <a:rPr lang="en-US" sz="2150" dirty="0" err="1"/>
              <a:t>Phân</a:t>
            </a:r>
            <a:r>
              <a:rPr lang="en-US" sz="2150" dirty="0"/>
              <a:t> </a:t>
            </a:r>
            <a:r>
              <a:rPr lang="en-US" sz="2150" dirty="0" err="1"/>
              <a:t>biệt</a:t>
            </a:r>
            <a:r>
              <a:rPr lang="en-US" sz="2150" dirty="0"/>
              <a:t> Git </a:t>
            </a:r>
            <a:r>
              <a:rPr lang="en-US" sz="2150" dirty="0" err="1"/>
              <a:t>và</a:t>
            </a:r>
            <a:r>
              <a:rPr lang="en-US" sz="2150" dirty="0"/>
              <a:t> GitHub</a:t>
            </a:r>
          </a:p>
          <a:p>
            <a:r>
              <a:rPr lang="en-US" sz="2150" dirty="0"/>
              <a:t>    4. </a:t>
            </a:r>
            <a:r>
              <a:rPr lang="en-US" sz="2150" dirty="0" err="1"/>
              <a:t>Các</a:t>
            </a:r>
            <a:r>
              <a:rPr lang="en-US" sz="2150" dirty="0"/>
              <a:t> </a:t>
            </a:r>
            <a:r>
              <a:rPr lang="en-US" sz="2150" dirty="0" err="1"/>
              <a:t>khái</a:t>
            </a:r>
            <a:r>
              <a:rPr lang="en-US" sz="2150" dirty="0"/>
              <a:t> </a:t>
            </a:r>
            <a:r>
              <a:rPr lang="en-US" sz="2150" dirty="0" err="1"/>
              <a:t>niệm</a:t>
            </a:r>
            <a:r>
              <a:rPr lang="en-US" sz="2150" dirty="0"/>
              <a:t> </a:t>
            </a:r>
            <a:r>
              <a:rPr lang="en-US" sz="2150" dirty="0" err="1"/>
              <a:t>cơ</a:t>
            </a:r>
            <a:r>
              <a:rPr lang="en-US" sz="2150" dirty="0"/>
              <a:t> </a:t>
            </a:r>
            <a:r>
              <a:rPr lang="en-US" sz="2150" dirty="0" err="1"/>
              <a:t>bản</a:t>
            </a:r>
            <a:r>
              <a:rPr lang="en-US" sz="2150" dirty="0"/>
              <a:t> </a:t>
            </a:r>
            <a:r>
              <a:rPr lang="en-US" sz="2150" dirty="0" err="1"/>
              <a:t>trên</a:t>
            </a:r>
            <a:r>
              <a:rPr lang="en-US" sz="2150" dirty="0"/>
              <a:t> GitHub</a:t>
            </a:r>
          </a:p>
          <a:p>
            <a:r>
              <a:rPr lang="en-US" sz="2150" dirty="0"/>
              <a:t>    5. </a:t>
            </a:r>
            <a:r>
              <a:rPr lang="en-US" sz="2150" dirty="0" err="1"/>
              <a:t>Những</a:t>
            </a:r>
            <a:r>
              <a:rPr lang="en-US" sz="2150" dirty="0"/>
              <a:t> </a:t>
            </a:r>
            <a:r>
              <a:rPr lang="en-US" sz="2150" dirty="0" err="1"/>
              <a:t>tính</a:t>
            </a:r>
            <a:r>
              <a:rPr lang="en-US" sz="2150" dirty="0"/>
              <a:t> </a:t>
            </a:r>
            <a:r>
              <a:rPr lang="en-US" sz="2150" dirty="0" err="1"/>
              <a:t>năng</a:t>
            </a:r>
            <a:r>
              <a:rPr lang="en-US" sz="2150" dirty="0"/>
              <a:t> </a:t>
            </a:r>
            <a:r>
              <a:rPr lang="en-US" sz="2150" dirty="0" err="1"/>
              <a:t>hữu</a:t>
            </a:r>
            <a:r>
              <a:rPr lang="en-US" sz="2150" dirty="0"/>
              <a:t> </a:t>
            </a:r>
            <a:r>
              <a:rPr lang="en-US" sz="2150" dirty="0" err="1"/>
              <a:t>ích</a:t>
            </a:r>
            <a:r>
              <a:rPr lang="en-US" sz="2150" dirty="0"/>
              <a:t> </a:t>
            </a:r>
            <a:r>
              <a:rPr lang="en-US" sz="2150" dirty="0" err="1"/>
              <a:t>của</a:t>
            </a:r>
            <a:r>
              <a:rPr lang="en-US" sz="2150" dirty="0"/>
              <a:t> GitHub</a:t>
            </a:r>
          </a:p>
          <a:p>
            <a:r>
              <a:rPr lang="en-US" sz="2150" dirty="0"/>
              <a:t>    6. </a:t>
            </a:r>
            <a:r>
              <a:rPr lang="en-US" sz="2150" dirty="0" err="1"/>
              <a:t>Cách</a:t>
            </a:r>
            <a:r>
              <a:rPr lang="en-US" sz="2150" dirty="0"/>
              <a:t> </a:t>
            </a:r>
            <a:r>
              <a:rPr lang="en-US" sz="2150" dirty="0" err="1"/>
              <a:t>mà</a:t>
            </a:r>
            <a:r>
              <a:rPr lang="en-US" sz="2150" dirty="0"/>
              <a:t> GitHub </a:t>
            </a:r>
            <a:r>
              <a:rPr lang="en-US" sz="2150" dirty="0" err="1"/>
              <a:t>kiếm</a:t>
            </a:r>
            <a:r>
              <a:rPr lang="en-US" sz="2150" dirty="0"/>
              <a:t> </a:t>
            </a:r>
            <a:r>
              <a:rPr lang="en-US" sz="2150" dirty="0" err="1"/>
              <a:t>tiền</a:t>
            </a:r>
            <a:endParaRPr lang="en-US" sz="2150" dirty="0"/>
          </a:p>
          <a:p>
            <a:r>
              <a:rPr lang="en-US" sz="2150" dirty="0"/>
              <a:t>    7. </a:t>
            </a:r>
            <a:r>
              <a:rPr lang="en-US" sz="2150" dirty="0" err="1"/>
              <a:t>Cách</a:t>
            </a:r>
            <a:r>
              <a:rPr lang="en-US" sz="2150" dirty="0"/>
              <a:t> </a:t>
            </a:r>
            <a:r>
              <a:rPr lang="en-US" sz="2150" dirty="0" err="1"/>
              <a:t>quản</a:t>
            </a:r>
            <a:r>
              <a:rPr lang="en-US" sz="2150" dirty="0"/>
              <a:t> </a:t>
            </a:r>
            <a:r>
              <a:rPr lang="en-US" sz="2150" dirty="0" err="1"/>
              <a:t>lý</a:t>
            </a:r>
            <a:r>
              <a:rPr lang="en-US" sz="2150" dirty="0"/>
              <a:t> </a:t>
            </a:r>
            <a:r>
              <a:rPr lang="en-US" sz="2150" dirty="0" err="1"/>
              <a:t>phiên</a:t>
            </a:r>
            <a:r>
              <a:rPr lang="en-US" sz="2150" dirty="0"/>
              <a:t> </a:t>
            </a:r>
            <a:r>
              <a:rPr lang="en-US" sz="2150" dirty="0" err="1"/>
              <a:t>bản</a:t>
            </a:r>
            <a:r>
              <a:rPr lang="en-US" sz="2150" dirty="0"/>
              <a:t> </a:t>
            </a:r>
            <a:r>
              <a:rPr lang="en-US" sz="2150" dirty="0" err="1"/>
              <a:t>của</a:t>
            </a:r>
            <a:r>
              <a:rPr lang="en-US" sz="2150" dirty="0"/>
              <a:t> </a:t>
            </a:r>
            <a:r>
              <a:rPr lang="en-US" sz="2150" dirty="0" err="1"/>
              <a:t>Github</a:t>
            </a:r>
            <a:endParaRPr lang="en-US" sz="2150" dirty="0"/>
          </a:p>
          <a:p>
            <a:r>
              <a:rPr lang="en-US" sz="2150" dirty="0"/>
              <a:t>    8. </a:t>
            </a:r>
            <a:r>
              <a:rPr lang="en-US" sz="2150" dirty="0" err="1"/>
              <a:t>Sơ</a:t>
            </a:r>
            <a:r>
              <a:rPr lang="en-US" sz="2150" dirty="0"/>
              <a:t> </a:t>
            </a:r>
            <a:r>
              <a:rPr lang="en-US" sz="2150" dirty="0" err="1"/>
              <a:t>đồ</a:t>
            </a:r>
            <a:r>
              <a:rPr lang="en-US" sz="2150" dirty="0"/>
              <a:t> </a:t>
            </a:r>
            <a:r>
              <a:rPr lang="en-US" sz="2150" dirty="0" err="1"/>
              <a:t>hoạt</a:t>
            </a:r>
            <a:r>
              <a:rPr lang="en-US" sz="2150" dirty="0"/>
              <a:t> </a:t>
            </a:r>
            <a:r>
              <a:rPr lang="en-US" sz="2150" dirty="0" err="1"/>
              <a:t>động</a:t>
            </a:r>
            <a:r>
              <a:rPr lang="en-US" sz="2150" dirty="0"/>
              <a:t> </a:t>
            </a:r>
            <a:r>
              <a:rPr lang="en-US" sz="2150" dirty="0" err="1"/>
              <a:t>của</a:t>
            </a:r>
            <a:r>
              <a:rPr lang="en-US" sz="2150" dirty="0"/>
              <a:t> GitHub</a:t>
            </a:r>
          </a:p>
          <a:p>
            <a:r>
              <a:rPr lang="en-US" sz="2150" dirty="0"/>
              <a:t>    9. GitHub </a:t>
            </a:r>
            <a:r>
              <a:rPr lang="en-US" sz="2150" dirty="0" err="1"/>
              <a:t>mang</a:t>
            </a:r>
            <a:r>
              <a:rPr lang="en-US" sz="2150" dirty="0"/>
              <a:t> </a:t>
            </a:r>
            <a:r>
              <a:rPr lang="en-US" sz="2150" dirty="0" err="1"/>
              <a:t>lại</a:t>
            </a:r>
            <a:r>
              <a:rPr lang="en-US" sz="2150" dirty="0"/>
              <a:t> </a:t>
            </a:r>
            <a:r>
              <a:rPr lang="en-US" sz="2150" dirty="0" err="1"/>
              <a:t>cho</a:t>
            </a:r>
            <a:r>
              <a:rPr lang="en-US" sz="2150" dirty="0"/>
              <a:t> </a:t>
            </a:r>
            <a:r>
              <a:rPr lang="en-US" sz="2150" dirty="0" err="1"/>
              <a:t>lập</a:t>
            </a:r>
            <a:r>
              <a:rPr lang="en-US" sz="2150" dirty="0"/>
              <a:t> </a:t>
            </a:r>
            <a:r>
              <a:rPr lang="en-US" sz="2150" dirty="0" err="1"/>
              <a:t>trình</a:t>
            </a:r>
            <a:r>
              <a:rPr lang="en-US" sz="2150" dirty="0"/>
              <a:t> </a:t>
            </a:r>
            <a:r>
              <a:rPr lang="en-US" sz="2150" dirty="0" err="1"/>
              <a:t>viên</a:t>
            </a:r>
            <a:r>
              <a:rPr lang="en-US" sz="2150" dirty="0"/>
              <a:t> </a:t>
            </a:r>
            <a:r>
              <a:rPr lang="en-US" sz="2150" dirty="0" err="1"/>
              <a:t>những</a:t>
            </a:r>
            <a:r>
              <a:rPr lang="en-US" sz="2150" dirty="0"/>
              <a:t> </a:t>
            </a:r>
            <a:r>
              <a:rPr lang="en-US" sz="2150" dirty="0" err="1"/>
              <a:t>gì</a:t>
            </a:r>
            <a:r>
              <a:rPr lang="en-US" sz="2150" dirty="0"/>
              <a:t>?</a:t>
            </a:r>
          </a:p>
          <a:p>
            <a:r>
              <a:rPr lang="en-US" sz="2150" b="1" dirty="0"/>
              <a:t>III. </a:t>
            </a:r>
            <a:r>
              <a:rPr lang="en-US" sz="2150" b="1" dirty="0" err="1"/>
              <a:t>Tổng</a:t>
            </a:r>
            <a:r>
              <a:rPr lang="en-US" sz="2150" b="1" dirty="0"/>
              <a:t> </a:t>
            </a:r>
            <a:r>
              <a:rPr lang="en-US" sz="2150" b="1" dirty="0" err="1"/>
              <a:t>kết</a:t>
            </a:r>
            <a:endParaRPr lang="en-US" sz="2150" b="1" dirty="0"/>
          </a:p>
        </p:txBody>
      </p:sp>
    </p:spTree>
    <p:extLst>
      <p:ext uri="{BB962C8B-B14F-4D97-AF65-F5344CB8AC3E}">
        <p14:creationId xmlns:p14="http://schemas.microsoft.com/office/powerpoint/2010/main" val="12408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B65C8E2C-D9DC-4853-8C01-A105AD6F518E}"/>
              </a:ext>
            </a:extLst>
          </p:cNvPr>
          <p:cNvSpPr/>
          <p:nvPr/>
        </p:nvSpPr>
        <p:spPr>
          <a:xfrm>
            <a:off x="341195" y="1073708"/>
            <a:ext cx="11559653" cy="2805704"/>
          </a:xfrm>
          <a:prstGeom prst="rect">
            <a:avLst/>
          </a:prstGeom>
        </p:spPr>
        <p:txBody>
          <a:bodyPr wrap="square">
            <a:spAutoFit/>
          </a:bodyPr>
          <a:lstStyle/>
          <a:p>
            <a:pPr marR="0" lvl="0" indent="519113">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2. GitHub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là</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gì</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a:t>
            </a:r>
          </a:p>
          <a:p>
            <a:pPr marL="177800" marR="0" indent="504825">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GitHub là một dịch vụ cung cấp kho lưu trữ mã nguồn Git dựa trên nền web cho các dự án phát triển phần mềm. GitHub cung cấp cả phiên bản trả tiền lẫn miễn phí cho các tài khoản</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177800" marR="0" indent="504825">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Trái tim của GitHub chính là Git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GitHub là một dịch vụ lưu trữ sử dụng Git, nhưng bổ sung thêm nhiều tính năng riêng của nó</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50A2A36-B570-4943-89C9-2E0BE87F5714}"/>
              </a:ext>
            </a:extLst>
          </p:cNvPr>
          <p:cNvSpPr/>
          <p:nvPr/>
        </p:nvSpPr>
        <p:spPr>
          <a:xfrm>
            <a:off x="0" y="3879412"/>
            <a:ext cx="11900848" cy="2901435"/>
          </a:xfrm>
          <a:prstGeom prst="rect">
            <a:avLst/>
          </a:prstGeom>
        </p:spPr>
        <p:txBody>
          <a:bodyPr wrap="square">
            <a:spAutoFit/>
          </a:bodyPr>
          <a:lstStyle/>
          <a:p>
            <a:pPr lvl="2">
              <a:lnSpc>
                <a:spcPct val="115000"/>
              </a:lnSpc>
              <a:spcBef>
                <a:spcPts val="1200"/>
              </a:spcBef>
              <a:tabLst>
                <a:tab pos="1200150" algn="l"/>
              </a:tabLst>
            </a:pPr>
            <a:r>
              <a:rPr lang="en-US" sz="2000" b="1" kern="0" dirty="0">
                <a:latin typeface="Calibri Light" panose="020F0302020204030204" pitchFamily="34" charset="0"/>
                <a:ea typeface="Times New Roman" panose="02020603050405020304" pitchFamily="18" charset="0"/>
                <a:cs typeface="Times New Roman" panose="02020603050405020304" pitchFamily="18" charset="0"/>
              </a:rPr>
              <a:t>3. </a:t>
            </a:r>
            <a:r>
              <a:rPr lang="en-US" sz="2000" b="1" kern="0" dirty="0" err="1">
                <a:latin typeface="Calibri Light" panose="020F0302020204030204" pitchFamily="34" charset="0"/>
                <a:ea typeface="Times New Roman" panose="02020603050405020304" pitchFamily="18" charset="0"/>
                <a:cs typeface="Times New Roman" panose="02020603050405020304" pitchFamily="18" charset="0"/>
              </a:rPr>
              <a:t>Phân</a:t>
            </a:r>
            <a:r>
              <a:rPr lang="en-US" sz="20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0" dirty="0" err="1">
                <a:latin typeface="Calibri Light" panose="020F0302020204030204" pitchFamily="34" charset="0"/>
                <a:ea typeface="Times New Roman" panose="02020603050405020304" pitchFamily="18" charset="0"/>
                <a:cs typeface="Times New Roman" panose="02020603050405020304" pitchFamily="18" charset="0"/>
              </a:rPr>
              <a:t>biệt</a:t>
            </a:r>
            <a:r>
              <a:rPr lang="en-US" sz="2000" b="1" kern="0" dirty="0">
                <a:latin typeface="Calibri Light" panose="020F0302020204030204" pitchFamily="34" charset="0"/>
                <a:ea typeface="Times New Roman" panose="02020603050405020304" pitchFamily="18" charset="0"/>
                <a:cs typeface="Times New Roman" panose="02020603050405020304" pitchFamily="18" charset="0"/>
              </a:rPr>
              <a:t> Git </a:t>
            </a:r>
            <a:r>
              <a:rPr lang="en-US" sz="2000" b="1" kern="0" dirty="0" err="1">
                <a:latin typeface="Calibri Light" panose="020F0302020204030204" pitchFamily="34" charset="0"/>
                <a:ea typeface="Times New Roman" panose="02020603050405020304" pitchFamily="18" charset="0"/>
                <a:cs typeface="Times New Roman" panose="02020603050405020304" pitchFamily="18" charset="0"/>
              </a:rPr>
              <a:t>và</a:t>
            </a:r>
            <a:r>
              <a:rPr lang="en-US" sz="2000" b="1" kern="0" dirty="0">
                <a:latin typeface="Calibri Light" panose="020F0302020204030204" pitchFamily="34" charset="0"/>
                <a:ea typeface="Times New Roman" panose="02020603050405020304" pitchFamily="18" charset="0"/>
                <a:cs typeface="Times New Roman" panose="02020603050405020304" pitchFamily="18" charset="0"/>
              </a:rPr>
              <a:t> GitHub</a:t>
            </a:r>
          </a:p>
          <a:p>
            <a:pPr marL="685800" marR="0" indent="228600" algn="just">
              <a:lnSpc>
                <a:spcPct val="115000"/>
              </a:lnSpc>
              <a:spcBef>
                <a:spcPts val="0"/>
              </a:spcBef>
              <a:spcAft>
                <a:spcPts val="1000"/>
              </a:spcAft>
            </a:pPr>
            <a:r>
              <a:rPr lang="vi-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Chúng ta đã nghe tới Git và có thể đã dùng GitHub nhưng chúng ta đa phần vẫn nhầm lẫn Git vs GitHub là một bởi vì cứ nói đến Git là nghĩ tới GitHub. Đó là một sự hiểu lầm vì Git như đã giải thích ở trên đó là tên gọi của một mô hình hệ thống, các máy tính có thể clone lại mã nguồn từ một repository , còn GitHub là tên của một công ty cũng cấp dịch vụ máy chủ repository công cộng, mỗi người có thể truy cập vào website trang chủ để tạo tài khoản trên đó và tạo ra kho chứa source của riêng mình khi làm việc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a:t>
            </a:r>
            <a:r>
              <a:rPr lang="vi-V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 cũng cung cấp công cụ kiểm soát truy cập và một số tính làm việc nhóm, chẳng hạn như wiki và các công cụ quản lý task cơ bản.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71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4" name="Rectangle 3">
            <a:extLst>
              <a:ext uri="{FF2B5EF4-FFF2-40B4-BE49-F238E27FC236}">
                <a16:creationId xmlns:a16="http://schemas.microsoft.com/office/drawing/2014/main" id="{950A2A36-B570-4943-89C9-2E0BE87F5714}"/>
              </a:ext>
            </a:extLst>
          </p:cNvPr>
          <p:cNvSpPr/>
          <p:nvPr/>
        </p:nvSpPr>
        <p:spPr>
          <a:xfrm>
            <a:off x="0" y="871659"/>
            <a:ext cx="11850805" cy="3958841"/>
          </a:xfrm>
          <a:prstGeom prst="rect">
            <a:avLst/>
          </a:prstGeom>
        </p:spPr>
        <p:txBody>
          <a:bodyPr wrap="square">
            <a:spAutoFit/>
          </a:bodyPr>
          <a:lstStyle/>
          <a:p>
            <a:pPr marL="1255713" lvl="2" indent="-341313">
              <a:lnSpc>
                <a:spcPct val="115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3.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Phân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biệt</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và</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GitHub</a:t>
            </a:r>
          </a:p>
          <a:p>
            <a:pPr marL="573088" marR="0" indent="914400"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Chúng ta đã nghe tới Git và có thể đã dùng GitHub nhưng chúng ta đa phần vẫn nhầm lẫn Git vs GitHub là một bởi vì cứ nói đến Git là nghĩ tới GitHub. Đó là một sự hiểu lầm vì Git như đã giải thích ở trên đó là tên gọi của một mô hình hệ thống, các máy tính có thể clone lại mã nguồn từ một repository , còn GitHub là tên của một công ty cũng cấp dịch vụ máy chủ repository công cộng, mỗi người có thể truy cập vào website trang chủ để tạo tài khoản trên đó và tạo ra kho chứa source của riêng mình khi làm việc</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 cũng cung cấp công cụ kiểm soát truy cập và một số tính làm việc nhóm, chẳng hạn như wiki và các công cụ quản lý task cơ bản.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95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B6D88302-7398-4D1C-9EDD-6F35DBC7D9F5}"/>
              </a:ext>
            </a:extLst>
          </p:cNvPr>
          <p:cNvSpPr/>
          <p:nvPr/>
        </p:nvSpPr>
        <p:spPr>
          <a:xfrm>
            <a:off x="1" y="973328"/>
            <a:ext cx="11900848" cy="5545108"/>
          </a:xfrm>
          <a:prstGeom prst="rect">
            <a:avLst/>
          </a:prstGeom>
        </p:spPr>
        <p:txBody>
          <a:bodyPr wrap="square">
            <a:spAutoFit/>
          </a:bodyPr>
          <a:lstStyle/>
          <a:p>
            <a:pPr marL="395288" marR="0" lvl="0" indent="409575">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4.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Các</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khái</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niệm</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cơ</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bản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trên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GitHub</a:t>
            </a:r>
          </a:p>
          <a:p>
            <a:pPr marL="1146175" marR="0">
              <a:spcBef>
                <a:spcPts val="0"/>
              </a:spcBef>
              <a:spcAft>
                <a:spcPts val="1000"/>
              </a:spcAft>
              <a:buFont typeface="Wingdings" panose="05000000000000000000" pitchFamily="2" charset="2"/>
              <a:buChar char="q"/>
            </a:pPr>
            <a:r>
              <a:rPr lang="en-US" sz="2400" kern="0" dirty="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Fork</a:t>
            </a:r>
          </a:p>
          <a:p>
            <a:pPr marL="804863" marR="0" indent="450850">
              <a:spcBef>
                <a:spcPts val="0"/>
              </a:spcBef>
              <a:spcAft>
                <a:spcPts val="1000"/>
              </a:spcAft>
            </a:pPr>
            <a:r>
              <a:rPr lang="vi-VN" sz="2000" dirty="0">
                <a:solidFill>
                  <a:srgbClr val="000000"/>
                </a:solidFill>
                <a:latin typeface="+mj-lt"/>
                <a:ea typeface="Times New Roman" panose="02020603050405020304" pitchFamily="18" charset="0"/>
                <a:cs typeface="Times New Roman" panose="02020603050405020304" pitchFamily="18" charset="0"/>
              </a:rPr>
              <a:t>Chức năng hàng đầu của GitHub là “forking” – sao chép một kho lưu trữ từ tài khoản của người dùng này sang tài khoản khác. </a:t>
            </a:r>
            <a:endParaRPr lang="en-US" sz="2000" dirty="0">
              <a:latin typeface="+mj-lt"/>
              <a:ea typeface="Times New Roman" panose="02020603050405020304" pitchFamily="18" charset="0"/>
              <a:cs typeface="Times New Roman" panose="02020603050405020304" pitchFamily="18" charset="0"/>
            </a:endParaRPr>
          </a:p>
          <a:p>
            <a:pPr marL="804863" marR="0" indent="504825" algn="just">
              <a:spcBef>
                <a:spcPts val="0"/>
              </a:spcBef>
              <a:spcAft>
                <a:spcPts val="1000"/>
              </a:spcAft>
            </a:pPr>
            <a:r>
              <a:rPr lang="vi-VN" sz="2000" dirty="0">
                <a:solidFill>
                  <a:srgbClr val="000000"/>
                </a:solidFill>
                <a:latin typeface="+mj-lt"/>
                <a:ea typeface="Times New Roman" panose="02020603050405020304" pitchFamily="18" charset="0"/>
                <a:cs typeface="Times New Roman" panose="02020603050405020304" pitchFamily="18" charset="0"/>
              </a:rPr>
              <a:t>Điều này cho phép bạn tham gia vào một dự án mà bạn không có quyền ghi và sửa đổi trực tiếp lên đó bằng tài khoản của bạn. Nếu bạn thực hiện các thay đổi và muốn chia sẻ nó, bạn có thể gửi một thông báo được gọi là “pull request” tới chủ sở hữu ban đầu của dự án. Sau đó, chỉ cần một cú click chuột của chủ sở hữu vào một button, thay đổi bạn tạo ra sẽ được “merge” vào repo gốc.</a:t>
            </a:r>
            <a:endParaRPr lang="en-US" sz="2000" dirty="0">
              <a:latin typeface="+mj-lt"/>
              <a:ea typeface="Times New Roman" panose="02020603050405020304" pitchFamily="18" charset="0"/>
              <a:cs typeface="Times New Roman" panose="02020603050405020304" pitchFamily="18" charset="0"/>
            </a:endParaRPr>
          </a:p>
          <a:p>
            <a:pPr marL="1146175" marR="0" indent="163513" algn="just">
              <a:spcAft>
                <a:spcPts val="1000"/>
              </a:spcAft>
              <a:buFont typeface="Wingdings" panose="05000000000000000000" pitchFamily="2" charset="2"/>
              <a:buChar char="q"/>
            </a:pPr>
            <a:r>
              <a:rPr lang="en-US" sz="2400" b="1" kern="0" dirty="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Pull Request</a:t>
            </a:r>
          </a:p>
          <a:p>
            <a:pPr marL="804863" marR="0" indent="504825" algn="just">
              <a:spcAft>
                <a:spcPts val="600"/>
              </a:spcAft>
            </a:pPr>
            <a:r>
              <a:rPr lang="vi-VN" sz="2000" dirty="0">
                <a:solidFill>
                  <a:srgbClr val="000000"/>
                </a:solidFill>
                <a:latin typeface="+mj-lt"/>
                <a:ea typeface="Times New Roman" panose="02020603050405020304" pitchFamily="18" charset="0"/>
                <a:cs typeface="Times New Roman" panose="02020603050405020304" pitchFamily="18" charset="0"/>
              </a:rPr>
              <a:t>Pull Request (viết tắt là PR) sẽ để cho bạn nói với người khác về các thay đổi bạn đã đẩy lên kho Github. Một khi pull request được gửi, người nào quan tâm có thể xem xét lại các thay đổi, hoặc thảo luận các sửa đổi tiềm năng, và có thể theo đó đẩy tiếp các commit của họ nếu cần thiết.</a:t>
            </a:r>
            <a:endParaRPr lang="en-US" sz="2000" dirty="0">
              <a:latin typeface="+mj-lt"/>
              <a:ea typeface="Times New Roman" panose="02020603050405020304" pitchFamily="18" charset="0"/>
              <a:cs typeface="Times New Roman" panose="02020603050405020304" pitchFamily="18" charset="0"/>
            </a:endParaRPr>
          </a:p>
          <a:p>
            <a:pPr marL="804863" marR="0" indent="504825" algn="just">
              <a:spcAft>
                <a:spcPts val="600"/>
              </a:spcAft>
            </a:pPr>
            <a:r>
              <a:rPr lang="vi-VN" sz="2000" dirty="0">
                <a:solidFill>
                  <a:srgbClr val="000000"/>
                </a:solidFill>
                <a:latin typeface="+mj-lt"/>
                <a:ea typeface="Times New Roman" panose="02020603050405020304" pitchFamily="18" charset="0"/>
                <a:cs typeface="Times New Roman" panose="02020603050405020304" pitchFamily="18" charset="0"/>
              </a:rPr>
              <a:t>Khi bạn gửi một “pull request”, người </a:t>
            </a:r>
            <a:r>
              <a:rPr lang="en-US" sz="2000" dirty="0" err="1">
                <a:solidFill>
                  <a:srgbClr val="000000"/>
                </a:solidFill>
                <a:latin typeface="+mj-lt"/>
                <a:ea typeface="Times New Roman" panose="02020603050405020304" pitchFamily="18" charset="0"/>
                <a:cs typeface="Times New Roman" panose="02020603050405020304" pitchFamily="18" charset="0"/>
              </a:rPr>
              <a:t>quản</a:t>
            </a:r>
            <a:r>
              <a:rPr lang="en-US" sz="2000" dirty="0">
                <a:solidFill>
                  <a:srgbClr val="000000"/>
                </a:solidFill>
                <a:latin typeface="+mj-lt"/>
                <a:ea typeface="Times New Roman" panose="02020603050405020304" pitchFamily="18" charset="0"/>
                <a:cs typeface="Times New Roman" panose="02020603050405020304" pitchFamily="18" charset="0"/>
              </a:rPr>
              <a:t> </a:t>
            </a:r>
            <a:r>
              <a:rPr lang="en-US" sz="2000" dirty="0" err="1">
                <a:solidFill>
                  <a:srgbClr val="000000"/>
                </a:solidFill>
                <a:latin typeface="+mj-lt"/>
                <a:ea typeface="Times New Roman" panose="02020603050405020304" pitchFamily="18" charset="0"/>
                <a:cs typeface="Times New Roman" panose="02020603050405020304" pitchFamily="18" charset="0"/>
              </a:rPr>
              <a:t>lý</a:t>
            </a:r>
            <a:r>
              <a:rPr lang="en-US" sz="2000" dirty="0">
                <a:solidFill>
                  <a:srgbClr val="000000"/>
                </a:solidFill>
                <a:latin typeface="+mj-lt"/>
                <a:ea typeface="Times New Roman" panose="02020603050405020304" pitchFamily="18" charset="0"/>
                <a:cs typeface="Times New Roman" panose="02020603050405020304" pitchFamily="18" charset="0"/>
              </a:rPr>
              <a:t> </a:t>
            </a:r>
            <a:r>
              <a:rPr lang="vi-VN" sz="2000" dirty="0">
                <a:solidFill>
                  <a:srgbClr val="000000"/>
                </a:solidFill>
                <a:latin typeface="+mj-lt"/>
                <a:ea typeface="Times New Roman" panose="02020603050405020304" pitchFamily="18" charset="0"/>
                <a:cs typeface="Times New Roman" panose="02020603050405020304" pitchFamily="18" charset="0"/>
              </a:rPr>
              <a:t>dự án có thể xem hồ sơ của bạn, bao gồm tất cả các đóng góp của bạn trên GitHub. Nếu bản vá của bạn được chấp nhận, bạn sẽ nhận được điểm và nó sẽ hiển thị trong tiểu sử của bạn.</a:t>
            </a:r>
            <a:endParaRPr lang="en-US" sz="20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179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D7EA933A-221C-4B7E-BCE3-7E7F9FD23B7D}"/>
              </a:ext>
            </a:extLst>
          </p:cNvPr>
          <p:cNvSpPr/>
          <p:nvPr/>
        </p:nvSpPr>
        <p:spPr>
          <a:xfrm>
            <a:off x="341194" y="1016468"/>
            <a:ext cx="11559653" cy="3263266"/>
          </a:xfrm>
          <a:prstGeom prst="rect">
            <a:avLst/>
          </a:prstGeom>
        </p:spPr>
        <p:txBody>
          <a:bodyPr wrap="square">
            <a:spAutoFit/>
          </a:bodyPr>
          <a:lstStyle/>
          <a:p>
            <a:pPr marR="0" lvl="0" indent="463550">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5.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Những</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tính</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năng</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hữu</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ích</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của</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GitHub</a:t>
            </a:r>
          </a:p>
          <a:p>
            <a:pPr marL="914400" marR="0" lvl="1" indent="-285750">
              <a:lnSpc>
                <a:spcPct val="115000"/>
              </a:lnSpc>
              <a:spcBef>
                <a:spcPts val="1200"/>
              </a:spcBef>
              <a:spcAft>
                <a:spcPts val="0"/>
              </a:spcAft>
              <a:buSzPts val="1600"/>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Kéo</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và</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thả</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code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với</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Gist</a:t>
            </a:r>
          </a:p>
          <a:p>
            <a:pPr marL="519113" marR="0" indent="504825"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Gist là 1 phần riêng biệt của Github, cho phép lưu trữ các đoạn code.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ũng có thể duyệt và tìm một số lượng lớn các đoạn mã của nhiều ngôn ngữ khác nhau. Sử dụng Gist hoàn toàn dễ dàng và phải trực quan. Chỉ cần kéo và thả các tệp từ máy tính vào Gist, các đoạn code trong các tệp sẽ được sao chép ngay lập tức. Nó nhanh chóng và tiết kiệm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ất nhiều thời gian.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A60F1B1-FB9E-4B2A-AE19-EFEE01BBB580}"/>
              </a:ext>
            </a:extLst>
          </p:cNvPr>
          <p:cNvSpPr/>
          <p:nvPr/>
        </p:nvSpPr>
        <p:spPr>
          <a:xfrm>
            <a:off x="341194" y="4279734"/>
            <a:ext cx="11559653" cy="1764394"/>
          </a:xfrm>
          <a:prstGeom prst="rect">
            <a:avLst/>
          </a:prstGeom>
        </p:spPr>
        <p:txBody>
          <a:bodyPr wrap="square">
            <a:spAutoFit/>
          </a:bodyPr>
          <a:lstStyle/>
          <a:p>
            <a:pPr marL="968375" marR="0" lvl="1" indent="-285750">
              <a:lnSpc>
                <a:spcPct val="115000"/>
              </a:lnSpc>
              <a:spcBef>
                <a:spcPts val="1200"/>
              </a:spcBef>
              <a:spcAft>
                <a:spcPts val="0"/>
              </a:spcAft>
              <a:buSzPts val="1600"/>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Tạo</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một</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thư</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mục</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thông</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qua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giao</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diện</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web</a:t>
            </a:r>
          </a:p>
          <a:p>
            <a:pPr marL="519113" marR="0" indent="504825"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 khi nhiều người có thể quản lý repo Github thông qua ứng dụng Github miễn phí. Ngoài ra, Github cũng đã xây dựng những gì họ gọi là WebFlow. Nó cho phép chúng ta quản lý repo thông qua giao diện web của Github.</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0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4A39E0FF-E21D-4ABC-9234-3B857D6C1C8A}"/>
              </a:ext>
            </a:extLst>
          </p:cNvPr>
          <p:cNvSpPr/>
          <p:nvPr/>
        </p:nvSpPr>
        <p:spPr>
          <a:xfrm>
            <a:off x="291152" y="1073708"/>
            <a:ext cx="11559653" cy="2613857"/>
          </a:xfrm>
          <a:prstGeom prst="rect">
            <a:avLst/>
          </a:prstGeom>
        </p:spPr>
        <p:txBody>
          <a:bodyPr wrap="square">
            <a:spAutoFit/>
          </a:bodyPr>
          <a:lstStyle/>
          <a:p>
            <a:pPr marL="742950" marR="0" lvl="1" indent="-285750">
              <a:lnSpc>
                <a:spcPct val="115000"/>
              </a:lnSpc>
              <a:spcBef>
                <a:spcPts val="1200"/>
              </a:spcBef>
              <a:spcAft>
                <a:spcPts val="0"/>
              </a:spcAft>
              <a:buSzPts val="1600"/>
              <a:buFont typeface="Wingdings" panose="05000000000000000000" pitchFamily="2" charset="2"/>
              <a:buChar char="q"/>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b="1" kern="0" dirty="0" err="1">
                <a:latin typeface="Calibri Light" panose="020F0302020204030204" pitchFamily="34" charset="0"/>
                <a:ea typeface="Times New Roman" panose="02020603050405020304" pitchFamily="18" charset="0"/>
                <a:cs typeface="Times New Roman" panose="02020603050405020304" pitchFamily="18" charset="0"/>
              </a:rPr>
              <a:t>Sử</a:t>
            </a:r>
            <a:r>
              <a:rPr lang="en-US" sz="24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b="1" kern="0" dirty="0" err="1">
                <a:latin typeface="Calibri Light" panose="020F0302020204030204" pitchFamily="34" charset="0"/>
                <a:ea typeface="Times New Roman" panose="02020603050405020304" pitchFamily="18" charset="0"/>
                <a:cs typeface="Times New Roman" panose="02020603050405020304" pitchFamily="18" charset="0"/>
              </a:rPr>
              <a:t>dụng</a:t>
            </a:r>
            <a:r>
              <a:rPr lang="en-US" sz="2400" b="1" kern="0" dirty="0">
                <a:latin typeface="Calibri Light" panose="020F0302020204030204" pitchFamily="34" charset="0"/>
                <a:ea typeface="Times New Roman" panose="02020603050405020304" pitchFamily="18" charset="0"/>
                <a:cs typeface="Times New Roman" panose="02020603050405020304" pitchFamily="18" charset="0"/>
              </a:rPr>
              <a:t> Git URL </a:t>
            </a:r>
            <a:r>
              <a:rPr lang="en-US" sz="2400" b="1" kern="0" dirty="0" err="1">
                <a:latin typeface="Calibri Light" panose="020F0302020204030204" pitchFamily="34" charset="0"/>
                <a:ea typeface="Times New Roman" panose="02020603050405020304" pitchFamily="18" charset="0"/>
                <a:cs typeface="Times New Roman" panose="02020603050405020304" pitchFamily="18" charset="0"/>
              </a:rPr>
              <a:t>Shortener</a:t>
            </a:r>
            <a:endParaRPr lang="en-US" sz="2400" b="1" kern="0" dirty="0">
              <a:latin typeface="Calibri Light" panose="020F0302020204030204" pitchFamily="34" charset="0"/>
              <a:ea typeface="Times New Roman" panose="02020603050405020304" pitchFamily="18" charset="0"/>
              <a:cs typeface="Times New Roman" panose="02020603050405020304" pitchFamily="18" charset="0"/>
            </a:endParaRPr>
          </a:p>
          <a:p>
            <a:pPr marL="287338" marR="0" indent="44926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Hiện nay, mọi hoạt động thường ngày của mọi người đều được cập nhật lên mạng xã hội từ hình ảnh, trạng thái… Và người dùng GitHub cũng không ngoại lệ. Nếu bạn là người dùng Github, bạn cũng có thể muốn chia sẻ repo Github của mình. Tuy nhiên, URL của repo đôi khi quá dài để chia sẻ, ví dụ như Twitter chỉ chấp nhận URL chứa tối đa 140 ký tự. Git.io sẽ rút ngắn URL của repo Github của bạn.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3425C15-24C0-4D2B-A362-F905F6ACE8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51844" y="3687565"/>
            <a:ext cx="6523663" cy="3006662"/>
          </a:xfrm>
          <a:prstGeom prst="rect">
            <a:avLst/>
          </a:prstGeom>
          <a:noFill/>
          <a:ln>
            <a:noFill/>
          </a:ln>
        </p:spPr>
      </p:pic>
    </p:spTree>
    <p:extLst>
      <p:ext uri="{BB962C8B-B14F-4D97-AF65-F5344CB8AC3E}">
        <p14:creationId xmlns:p14="http://schemas.microsoft.com/office/powerpoint/2010/main" val="352488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AF0955A1-6B8C-464B-B21E-0FFB4DD3E7A5}"/>
              </a:ext>
            </a:extLst>
          </p:cNvPr>
          <p:cNvSpPr/>
          <p:nvPr/>
        </p:nvSpPr>
        <p:spPr>
          <a:xfrm>
            <a:off x="291152" y="1073708"/>
            <a:ext cx="11559653" cy="2742097"/>
          </a:xfrm>
          <a:prstGeom prst="rect">
            <a:avLst/>
          </a:prstGeom>
        </p:spPr>
        <p:txBody>
          <a:bodyPr wrap="square">
            <a:spAutoFit/>
          </a:bodyPr>
          <a:lstStyle/>
          <a:p>
            <a:pPr marL="742950" marR="0" lvl="1" indent="-285750">
              <a:lnSpc>
                <a:spcPct val="115000"/>
              </a:lnSpc>
              <a:spcBef>
                <a:spcPts val="1200"/>
              </a:spcBef>
              <a:spcAft>
                <a:spcPts val="0"/>
              </a:spcAft>
              <a:buSzPts val="1600"/>
              <a:buFont typeface="Wingdings" panose="05000000000000000000" pitchFamily="2" charset="2"/>
              <a:buChar char="q"/>
            </a:pPr>
            <a:r>
              <a:rPr lang="en-US" sz="2400" b="1" kern="0" dirty="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Tìm</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kiếm</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tập</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tin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và</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file</a:t>
            </a:r>
          </a:p>
          <a:p>
            <a:pPr marL="341313" marR="0" indent="34131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Bên cạnh việc tạo các tệp mới,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dùng</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cũng có thể điều hướng và tìm kiếm nhanh chóng qua các tệp trong bất kỳ repo nào. Tính năng này rất hữu ích nhưng lại không rõ ràng vì nó bị ẩn và chỉ hoạt động khi dùng phím tắt.</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1313" marR="0" indent="34131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Nhấn phím T để kích hoạt Trình tìm kiếm tệp. Nhấn mũi tên lên và mũi tên xuống để nhảy qua các tệp lên và xuống. Hoặc, nhập tên tệp để chọn một tệp cụ thể</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4E64F01-7E2F-415E-A537-9AA66F14673B}"/>
              </a:ext>
            </a:extLst>
          </p:cNvPr>
          <p:cNvSpPr/>
          <p:nvPr/>
        </p:nvSpPr>
        <p:spPr>
          <a:xfrm>
            <a:off x="291151" y="4017854"/>
            <a:ext cx="11559653" cy="2189125"/>
          </a:xfrm>
          <a:prstGeom prst="rect">
            <a:avLst/>
          </a:prstGeom>
        </p:spPr>
        <p:txBody>
          <a:bodyPr wrap="square">
            <a:spAutoFit/>
          </a:bodyPr>
          <a:lstStyle/>
          <a:p>
            <a:pPr marL="742950" marR="0" lvl="1" indent="-285750">
              <a:lnSpc>
                <a:spcPct val="115000"/>
              </a:lnSpc>
              <a:spcBef>
                <a:spcPts val="1200"/>
              </a:spcBef>
              <a:spcAft>
                <a:spcPts val="0"/>
              </a:spcAft>
              <a:buSzPts val="1600"/>
              <a:buFont typeface="Wingdings" panose="05000000000000000000" pitchFamily="2" charset="2"/>
              <a:buChar char="q"/>
            </a:pPr>
            <a:r>
              <a:rPr lang="en-US" sz="2400"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Map, CSV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và</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3D Rending</a:t>
            </a:r>
          </a:p>
          <a:p>
            <a:pPr marL="287338" marR="0" indent="44926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Gihub hỗ trợ file </a:t>
            </a:r>
            <a:r>
              <a:rPr lang="vi-V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CSV</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Nếu bạn include một tệp .csv, Github sẽ hiển thị tệp CSV thành định dạng dữ liệu bảng. Nó thậm chí còn cho phép tìm kiếm thông qua nó. Ngoài CSV, Github cũng sẽ tự động hiển thị Bản đồ với định dạng </a:t>
            </a:r>
            <a:r>
              <a:rPr lang="vi-V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geoJSON</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và 3D với phần mở rộng </a:t>
            </a:r>
            <a:r>
              <a:rPr lang="vi-V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STL</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492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CFA1454D-5F0E-48A1-AD27-59DE169A7976}"/>
              </a:ext>
            </a:extLst>
          </p:cNvPr>
          <p:cNvSpPr/>
          <p:nvPr/>
        </p:nvSpPr>
        <p:spPr>
          <a:xfrm>
            <a:off x="291152" y="1015390"/>
            <a:ext cx="11445923" cy="1339662"/>
          </a:xfrm>
          <a:prstGeom prst="rect">
            <a:avLst/>
          </a:prstGeom>
        </p:spPr>
        <p:txBody>
          <a:bodyPr wrap="square">
            <a:spAutoFit/>
          </a:bodyPr>
          <a:lstStyle/>
          <a:p>
            <a:pPr marL="742950" marR="0" lvl="1" indent="-285750">
              <a:lnSpc>
                <a:spcPct val="115000"/>
              </a:lnSpc>
              <a:spcBef>
                <a:spcPts val="1200"/>
              </a:spcBef>
              <a:spcAft>
                <a:spcPts val="0"/>
              </a:spcAft>
              <a:buSzPts val="1600"/>
              <a:buFont typeface="Wingdings" panose="05000000000000000000" pitchFamily="2" charset="2"/>
              <a:buChar char="q"/>
            </a:pPr>
            <a:r>
              <a:rPr lang="en-US" sz="16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vi-VN" sz="2400" kern="0" dirty="0">
                <a:latin typeface="Calibri Light" panose="020F0302020204030204" pitchFamily="34" charset="0"/>
                <a:ea typeface="Times New Roman" panose="02020603050405020304" pitchFamily="18" charset="0"/>
                <a:cs typeface="Times New Roman" panose="02020603050405020304" pitchFamily="18" charset="0"/>
              </a:rPr>
              <a:t>Sử dụng GitHub E</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moji</a:t>
            </a:r>
            <a:endParaRPr lang="en-US" sz="2400" kern="0" dirty="0">
              <a:latin typeface="Calibri Light" panose="020F0302020204030204" pitchFamily="34" charset="0"/>
              <a:ea typeface="Times New Roman" panose="02020603050405020304" pitchFamily="18" charset="0"/>
              <a:cs typeface="Times New Roman" panose="02020603050405020304" pitchFamily="18" charset="0"/>
            </a:endParaRPr>
          </a:p>
          <a:p>
            <a:pPr marL="463550" marR="0" indent="396875"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Cũng giống như các mạng xã hội khác GitHub cũng có comment các đoạn code trên GitHub. Và đặc biệt Github cũng tích hợp 1 số Emoji vô cùng dễ thương.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descr="Kết quả hình ảnh cho emoji github">
            <a:extLst>
              <a:ext uri="{FF2B5EF4-FFF2-40B4-BE49-F238E27FC236}">
                <a16:creationId xmlns:a16="http://schemas.microsoft.com/office/drawing/2014/main" id="{B9579CF2-A97E-42FD-BA21-F62A34E5CF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7290" y="2557101"/>
            <a:ext cx="5347152" cy="2769600"/>
          </a:xfrm>
          <a:prstGeom prst="rect">
            <a:avLst/>
          </a:prstGeom>
          <a:noFill/>
          <a:ln>
            <a:noFill/>
          </a:ln>
        </p:spPr>
      </p:pic>
    </p:spTree>
    <p:extLst>
      <p:ext uri="{BB962C8B-B14F-4D97-AF65-F5344CB8AC3E}">
        <p14:creationId xmlns:p14="http://schemas.microsoft.com/office/powerpoint/2010/main" val="5560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5851B117-91A5-4C9D-83E3-98B9BAE637A1}"/>
              </a:ext>
            </a:extLst>
          </p:cNvPr>
          <p:cNvSpPr/>
          <p:nvPr/>
        </p:nvSpPr>
        <p:spPr>
          <a:xfrm>
            <a:off x="341195" y="1073708"/>
            <a:ext cx="11559653" cy="2259914"/>
          </a:xfrm>
          <a:prstGeom prst="rect">
            <a:avLst/>
          </a:prstGeom>
        </p:spPr>
        <p:txBody>
          <a:bodyPr wrap="square">
            <a:spAutoFit/>
          </a:bodyPr>
          <a:lstStyle/>
          <a:p>
            <a:pPr marR="0" lvl="0" indent="519113">
              <a:lnSpc>
                <a:spcPct val="115000"/>
              </a:lnSpc>
              <a:spcBef>
                <a:spcPts val="1200"/>
              </a:spcBef>
              <a:spcAft>
                <a:spcPts val="0"/>
              </a:spcAft>
            </a:pP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6.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Cách</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mà</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GitHub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kiếm</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tiền</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231775" marR="0" indent="504825"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Bên cạnh các kho lưu trữ công khai (public), GitHub cũng bán các kho lưu trữ riêng tư (private) và tại chỗ (</a:t>
            </a:r>
            <a:r>
              <a:rPr lang="vi-VN" sz="2400" u="sng" dirty="0">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on-premises)</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 các doanh nghiệp. (On-premises là kiểu mà kho lưu trữ sẽ được đặt tại chính công ty khách hàng của GitHub, GitHub cung cấp phần cứng và hỗ trợ kỹ thuật).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693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9" name="Rectangle 8">
            <a:extLst>
              <a:ext uri="{FF2B5EF4-FFF2-40B4-BE49-F238E27FC236}">
                <a16:creationId xmlns:a16="http://schemas.microsoft.com/office/drawing/2014/main" id="{D8A62C30-DA23-4212-95C1-D744B29F9FD8}"/>
              </a:ext>
            </a:extLst>
          </p:cNvPr>
          <p:cNvSpPr/>
          <p:nvPr/>
        </p:nvSpPr>
        <p:spPr>
          <a:xfrm>
            <a:off x="0" y="1009020"/>
            <a:ext cx="12192000" cy="3526928"/>
          </a:xfrm>
          <a:prstGeom prst="rect">
            <a:avLst/>
          </a:prstGeom>
        </p:spPr>
        <p:txBody>
          <a:bodyPr wrap="square">
            <a:spAutoFit/>
          </a:bodyPr>
          <a:lstStyle/>
          <a:p>
            <a:pPr marL="519113" marR="0" lvl="0">
              <a:lnSpc>
                <a:spcPct val="115000"/>
              </a:lnSpc>
              <a:spcBef>
                <a:spcPts val="1200"/>
              </a:spcBef>
              <a:spcAft>
                <a:spcPts val="0"/>
              </a:spcAft>
            </a:pPr>
            <a:r>
              <a:rPr lang="en-US" sz="2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7.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Cách</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quản</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lý</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phiên</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bản</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của</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Github</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1313" marR="0" indent="463550"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GitHub sử dụng kỹ thuật quản lý phiên bản của Git. Do đó, nó coi dữ liệu của nó giống như một tập hợp các ảnh (snapshot) của một hệ thống tập tin nhỏ. Mỗi lần commit, GitHub sẽ chụp một bức ảnh (snapshot) ghi lại nội dung của tất cả các tập tin tại thời điểm đó và tạo ra một tham chiếu tới ảnh đó. Để hiệu quả hơn, nếu như tập tin không có sự thay đổi nào, GitHub không lưu trữ tập tin đó lại một lần nữa mà chỉ tạo một liên kết tới tập tin gốc đã tồn tại trước đó.</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GitHub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1287A9E5-6706-4560-AA72-5A8E7F4D36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9758" y="4529847"/>
            <a:ext cx="7620587" cy="2164380"/>
          </a:xfrm>
          <a:prstGeom prst="rect">
            <a:avLst/>
          </a:prstGeom>
          <a:noFill/>
        </p:spPr>
      </p:pic>
    </p:spTree>
    <p:extLst>
      <p:ext uri="{BB962C8B-B14F-4D97-AF65-F5344CB8AC3E}">
        <p14:creationId xmlns:p14="http://schemas.microsoft.com/office/powerpoint/2010/main" val="141758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697C614E-3642-41CE-AB15-389A91B1CF79}"/>
              </a:ext>
            </a:extLst>
          </p:cNvPr>
          <p:cNvSpPr/>
          <p:nvPr/>
        </p:nvSpPr>
        <p:spPr>
          <a:xfrm>
            <a:off x="795006" y="1050881"/>
            <a:ext cx="4522392" cy="558743"/>
          </a:xfrm>
          <a:prstGeom prst="rect">
            <a:avLst/>
          </a:prstGeom>
        </p:spPr>
        <p:txBody>
          <a:bodyPr wrap="none">
            <a:spAutoFit/>
          </a:bodyPr>
          <a:lstStyle/>
          <a:p>
            <a:pPr marR="0" lvl="0">
              <a:lnSpc>
                <a:spcPct val="115000"/>
              </a:lnSpc>
              <a:spcBef>
                <a:spcPts val="1200"/>
              </a:spcBef>
              <a:spcAft>
                <a:spcPts val="0"/>
              </a:spcAft>
            </a:pP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8.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Sơ</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đồ</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hoạt</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động</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của</a:t>
            </a:r>
            <a:r>
              <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GitHub</a:t>
            </a:r>
          </a:p>
        </p:txBody>
      </p:sp>
      <p:pic>
        <p:nvPicPr>
          <p:cNvPr id="8" name="Picture 7" descr="Kết quả hình ảnh cho sơ đồ github">
            <a:extLst>
              <a:ext uri="{FF2B5EF4-FFF2-40B4-BE49-F238E27FC236}">
                <a16:creationId xmlns:a16="http://schemas.microsoft.com/office/drawing/2014/main" id="{28C06FE8-5DFB-4A6A-B1F6-D973D94F0B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196" y="1609623"/>
            <a:ext cx="11559652" cy="5084603"/>
          </a:xfrm>
          <a:prstGeom prst="rect">
            <a:avLst/>
          </a:prstGeom>
          <a:noFill/>
          <a:ln>
            <a:noFill/>
          </a:ln>
        </p:spPr>
      </p:pic>
    </p:spTree>
    <p:extLst>
      <p:ext uri="{BB962C8B-B14F-4D97-AF65-F5344CB8AC3E}">
        <p14:creationId xmlns:p14="http://schemas.microsoft.com/office/powerpoint/2010/main" val="140715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2" name="Rectangle 1">
            <a:extLst>
              <a:ext uri="{FF2B5EF4-FFF2-40B4-BE49-F238E27FC236}">
                <a16:creationId xmlns:a16="http://schemas.microsoft.com/office/drawing/2014/main" id="{A9D4CCEF-7F3C-4C98-851C-49B4B1E90122}"/>
              </a:ext>
            </a:extLst>
          </p:cNvPr>
          <p:cNvSpPr/>
          <p:nvPr/>
        </p:nvSpPr>
        <p:spPr>
          <a:xfrm>
            <a:off x="341194" y="1001344"/>
            <a:ext cx="11559654" cy="5361276"/>
          </a:xfrm>
          <a:prstGeom prst="rect">
            <a:avLst/>
          </a:prstGeom>
        </p:spPr>
        <p:txBody>
          <a:bodyPr wrap="square">
            <a:spAutoFit/>
          </a:bodyPr>
          <a:lstStyle/>
          <a:p>
            <a:pPr marL="742950" marR="0" lvl="1" indent="-285750" algn="just">
              <a:lnSpc>
                <a:spcPct val="115000"/>
              </a:lnSpc>
              <a:spcBef>
                <a:spcPts val="1200"/>
              </a:spcBef>
              <a:spcAft>
                <a:spcPts val="0"/>
              </a:spcAft>
              <a:buFont typeface="+mj-lt"/>
              <a:buAutoNum type="arabicPeriod"/>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Lịch</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sử</a:t>
            </a:r>
            <a:endParaRPr lang="en-US" sz="2800" b="1" kern="0" dirty="0">
              <a:latin typeface="Calibri Light" panose="020F0302020204030204" pitchFamily="34" charset="0"/>
              <a:ea typeface="Times New Roman" panose="02020603050405020304" pitchFamily="18" charset="0"/>
              <a:cs typeface="Times New Roman" panose="02020603050405020304" pitchFamily="18" charset="0"/>
            </a:endParaRPr>
          </a:p>
          <a:p>
            <a:pPr marL="685800" marR="0" algn="just">
              <a:lnSpc>
                <a:spcPct val="115000"/>
              </a:lnSpc>
              <a:spcBef>
                <a:spcPts val="0"/>
              </a:spcBef>
              <a:spcAft>
                <a:spcPts val="1000"/>
              </a:spcAft>
            </a:pPr>
            <a:r>
              <a:rPr lang="vi-V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(1991 – 2002),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truyển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vá</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2002,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DVCS (Distributed Version Control System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BitKeeper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685800" marR="0" algn="just">
              <a:lnSpc>
                <a:spcPct val="115000"/>
              </a:lnSpc>
              <a:spcBef>
                <a:spcPts val="0"/>
              </a:spcBef>
              <a:spcAft>
                <a:spcPts val="10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2005,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ty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BitKeeper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phá</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vỡ</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miễn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(hay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Linus Torvalds –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BitKeeper</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Git ra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Linux.</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2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3" name="Rectangle 2">
            <a:extLst>
              <a:ext uri="{FF2B5EF4-FFF2-40B4-BE49-F238E27FC236}">
                <a16:creationId xmlns:a16="http://schemas.microsoft.com/office/drawing/2014/main" id="{CAF6AD1F-3508-4F6D-8246-1A15C4D7C121}"/>
              </a:ext>
            </a:extLst>
          </p:cNvPr>
          <p:cNvSpPr/>
          <p:nvPr/>
        </p:nvSpPr>
        <p:spPr>
          <a:xfrm>
            <a:off x="341195" y="871659"/>
            <a:ext cx="11559653" cy="6422271"/>
          </a:xfrm>
          <a:prstGeom prst="rect">
            <a:avLst/>
          </a:prstGeom>
        </p:spPr>
        <p:txBody>
          <a:bodyPr wrap="square">
            <a:spAutoFit/>
          </a:bodyPr>
          <a:lstStyle/>
          <a:p>
            <a:pPr marL="341313" marR="0" lvl="0" indent="177800">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9. GitHub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mang</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lại</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cho</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lập</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trình</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viên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những</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gì</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a:t>
            </a:r>
          </a:p>
          <a:p>
            <a:pPr marL="341313" marR="0" indent="519113" algn="just">
              <a:lnSpc>
                <a:spcPct val="115000"/>
              </a:lnSpc>
              <a:spcBef>
                <a:spcPts val="0"/>
              </a:spcBef>
              <a:spcAft>
                <a:spcPts val="1000"/>
              </a:spcAft>
            </a:pP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Ngoài một profile </a:t>
            </a:r>
            <a:r>
              <a:rPr lang="vi-VN" sz="24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Stackoverflow</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ấn tượng thì một tài khoản GitHub với nhiều repositories và tham gia đóng góp vào những project đa dạng khác nhau đem đến nhiều lợi ích đáng kể, thậm chí có thể thay đổi cả sự nghiệp của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lập</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viên</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968375" lvl="1" indent="-231775">
              <a:buFont typeface="Wingdings" panose="05000000000000000000" pitchFamily="2" charset="2"/>
              <a:buChar char="q"/>
            </a:pPr>
            <a:r>
              <a:rPr lang="en-US" sz="2400" b="1" dirty="0">
                <a:solidFill>
                  <a:srgbClr val="0070C0"/>
                </a:solidFill>
              </a:rPr>
              <a:t> </a:t>
            </a:r>
            <a:r>
              <a:rPr lang="en-US" sz="2400" dirty="0"/>
              <a:t>GitHub </a:t>
            </a:r>
            <a:r>
              <a:rPr lang="en-US" sz="2400" dirty="0" err="1"/>
              <a:t>giúp</a:t>
            </a:r>
            <a:r>
              <a:rPr lang="en-US" sz="2400" dirty="0"/>
              <a:t> </a:t>
            </a:r>
            <a:r>
              <a:rPr lang="en-US" sz="2400" dirty="0" err="1"/>
              <a:t>chứng</a:t>
            </a:r>
            <a:r>
              <a:rPr lang="en-US" sz="2400" dirty="0"/>
              <a:t> </a:t>
            </a:r>
            <a:r>
              <a:rPr lang="en-US" sz="2400" dirty="0" err="1"/>
              <a:t>tỏ</a:t>
            </a:r>
            <a:r>
              <a:rPr lang="en-US" sz="2400" dirty="0"/>
              <a:t> </a:t>
            </a:r>
            <a:r>
              <a:rPr lang="en-US" sz="2400" dirty="0" err="1"/>
              <a:t>bạn</a:t>
            </a:r>
            <a:r>
              <a:rPr lang="en-US" sz="2400" dirty="0"/>
              <a:t> </a:t>
            </a:r>
            <a:r>
              <a:rPr lang="en-US" sz="2400" dirty="0" err="1"/>
              <a:t>là</a:t>
            </a:r>
            <a:r>
              <a:rPr lang="en-US" sz="2400" dirty="0"/>
              <a:t> ai</a:t>
            </a:r>
          </a:p>
          <a:p>
            <a:pPr marL="395288" indent="465138" algn="just"/>
            <a:r>
              <a:rPr lang="vi-VN" sz="2400" dirty="0">
                <a:latin typeface="Times New Roman" panose="02020603050405020304" pitchFamily="18" charset="0"/>
                <a:cs typeface="Times New Roman" panose="02020603050405020304" pitchFamily="18" charset="0"/>
              </a:rPr>
              <a:t>Chẳng thể phủ nhận những lời hay ý đẹp được viết trong CV là cần thiết. Nhưng dù gì thì đó cũng chỉ là những lời vô thưởng vô phạt, chẳng thể nói lên được gì nhiều. Chỉ có những dòng code nằm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diệt</a:t>
            </a:r>
            <a:r>
              <a:rPr lang="en-US" sz="2400" dirty="0">
                <a:latin typeface="Times New Roman" panose="02020603050405020304" pitchFamily="18" charset="0"/>
                <a:cs typeface="Times New Roman" panose="02020603050405020304" pitchFamily="18" charset="0"/>
              </a:rPr>
              <a:t>. Source code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thụ</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a:t>
            </a:r>
          </a:p>
          <a:p>
            <a:pPr marL="1092200" lvl="1" indent="-355600">
              <a:buFont typeface="Wingdings" panose="05000000000000000000" pitchFamily="2" charset="2"/>
              <a:buChar char="q"/>
            </a:pPr>
            <a:r>
              <a:rPr lang="en-US" sz="2400"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GitHub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code</a:t>
            </a:r>
          </a:p>
          <a:p>
            <a:pPr marL="395288" indent="573088" algn="just"/>
            <a:r>
              <a:rPr lang="vi-VN" sz="2400" dirty="0">
                <a:latin typeface="Times New Roman" panose="02020603050405020304" pitchFamily="18" charset="0"/>
                <a:cs typeface="Times New Roman" panose="02020603050405020304" pitchFamily="18" charset="0"/>
              </a:rPr>
              <a:t>Có hàng ngàn hàng vạn cách để học, học trên Github sẽ là một ý kiến không tồi trong thời đại này. Với hàng vạn open source projects, hàng trăm ngàn người đóng góp, hàng tỉ commit mỗi ngày thì chỉ bằng việc xem, so sánh, học tập từ những thay đổi đó đã đem lại cho lập trình viên hàng tá điều hay để cải thiện kỹ năng code của bản thân mình.</a:t>
            </a:r>
            <a:endParaRPr lang="en-US" sz="2400" dirty="0">
              <a:latin typeface="Times New Roman" panose="02020603050405020304" pitchFamily="18" charset="0"/>
              <a:cs typeface="Times New Roman" panose="02020603050405020304" pitchFamily="18" charset="0"/>
            </a:endParaRPr>
          </a:p>
          <a:p>
            <a:pPr marL="395288" indent="465138" algn="just"/>
            <a:endParaRPr lang="en-US" sz="2400" dirty="0">
              <a:latin typeface="Times New Roman" panose="02020603050405020304" pitchFamily="18" charset="0"/>
              <a:cs typeface="Times New Roman" panose="02020603050405020304" pitchFamily="18" charset="0"/>
            </a:endParaRPr>
          </a:p>
          <a:p>
            <a:pPr marL="395288" indent="465138" algn="just"/>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237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GITHUB</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8087A0D7-731E-44BB-AB9C-257FE420F189}"/>
              </a:ext>
            </a:extLst>
          </p:cNvPr>
          <p:cNvSpPr/>
          <p:nvPr/>
        </p:nvSpPr>
        <p:spPr>
          <a:xfrm>
            <a:off x="291152" y="1073708"/>
            <a:ext cx="11668835" cy="5002908"/>
          </a:xfrm>
          <a:prstGeom prst="rect">
            <a:avLst/>
          </a:prstGeom>
        </p:spPr>
        <p:txBody>
          <a:bodyPr wrap="square">
            <a:spAutoFit/>
          </a:bodyPr>
          <a:lstStyle/>
          <a:p>
            <a:pPr marL="742950" marR="0" lvl="1" indent="-285750">
              <a:lnSpc>
                <a:spcPct val="115000"/>
              </a:lnSpc>
              <a:spcBef>
                <a:spcPts val="1200"/>
              </a:spcBef>
              <a:spcAft>
                <a:spcPts val="0"/>
              </a:spcAft>
              <a:buSzPts val="1600"/>
              <a:buFont typeface="Wingdings" panose="05000000000000000000" pitchFamily="2" charset="2"/>
              <a:buChar char="q"/>
            </a:pPr>
            <a:r>
              <a:rPr lang="en-US" sz="2400"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GitHub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là</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một</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kho</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tài</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nguyên</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tuyệt</a:t>
            </a:r>
            <a:r>
              <a:rPr lang="en-US" sz="24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400" kern="0" dirty="0" err="1">
                <a:latin typeface="Calibri Light" panose="020F0302020204030204" pitchFamily="34" charset="0"/>
                <a:ea typeface="Times New Roman" panose="02020603050405020304" pitchFamily="18" charset="0"/>
                <a:cs typeface="Times New Roman" panose="02020603050405020304" pitchFamily="18" charset="0"/>
              </a:rPr>
              <a:t>vời</a:t>
            </a:r>
            <a:endParaRPr lang="en-US" sz="2400" kern="0" dirty="0">
              <a:latin typeface="Calibri Light" panose="020F0302020204030204" pitchFamily="34" charset="0"/>
              <a:ea typeface="Times New Roman" panose="02020603050405020304" pitchFamily="18" charset="0"/>
              <a:cs typeface="Times New Roman" panose="02020603050405020304" pitchFamily="18" charset="0"/>
            </a:endParaRPr>
          </a:p>
          <a:p>
            <a:pPr marL="463550" marR="0" indent="396875" algn="just" fontAlgn="base">
              <a:spcBef>
                <a:spcPts val="0"/>
              </a:spcBef>
              <a:spcAft>
                <a:spcPts val="1125"/>
              </a:spcAft>
            </a:pPr>
            <a:r>
              <a:rPr lang="en-US" sz="2400" dirty="0" err="1">
                <a:solidFill>
                  <a:srgbClr val="000000"/>
                </a:solidFill>
                <a:latin typeface="Times New Roman" panose="02020603050405020304" pitchFamily="18" charset="0"/>
                <a:ea typeface="Times New Roman" panose="02020603050405020304" pitchFamily="18" charset="0"/>
              </a:rPr>
              <a:t>Với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mục</a:t>
            </a:r>
            <a:r>
              <a:rPr lang="en-US" sz="2400" dirty="0">
                <a:solidFill>
                  <a:srgbClr val="000000"/>
                </a:solidFill>
                <a:latin typeface="Times New Roman" panose="02020603050405020304" pitchFamily="18" charset="0"/>
                <a:ea typeface="Times New Roman" panose="02020603050405020304" pitchFamily="18" charset="0"/>
              </a:rPr>
              <a:t> GUIDES </a:t>
            </a:r>
            <a:r>
              <a:rPr lang="en-US" sz="2400" dirty="0" err="1">
                <a:solidFill>
                  <a:srgbClr val="000000"/>
                </a:solidFill>
                <a:latin typeface="Times New Roman" panose="02020603050405020304" pitchFamily="18" charset="0"/>
                <a:ea typeface="Times New Roman" panose="02020603050405020304" pitchFamily="18" charset="0"/>
              </a:rPr>
              <a:t>và</a:t>
            </a:r>
            <a:r>
              <a:rPr lang="en-US" sz="2400" dirty="0">
                <a:solidFill>
                  <a:srgbClr val="000000"/>
                </a:solidFill>
                <a:latin typeface="Times New Roman" panose="02020603050405020304" pitchFamily="18" charset="0"/>
                <a:ea typeface="Times New Roman" panose="02020603050405020304" pitchFamily="18" charset="0"/>
              </a:rPr>
              <a:t> HELP, </a:t>
            </a:r>
            <a:r>
              <a:rPr lang="en-US" sz="2400" dirty="0" err="1">
                <a:solidFill>
                  <a:srgbClr val="000000"/>
                </a:solidFill>
                <a:latin typeface="Times New Roman" panose="02020603050405020304" pitchFamily="18" charset="0"/>
                <a:ea typeface="Times New Roman" panose="02020603050405020304" pitchFamily="18" charset="0"/>
              </a:rPr>
              <a:t>lập</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viên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đọc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bài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gia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tăng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thêm</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nhiều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kỹ</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năng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cho</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Hầu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hết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những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thông</a:t>
            </a:r>
            <a:r>
              <a:rPr lang="en-US" sz="2400" dirty="0">
                <a:solidFill>
                  <a:srgbClr val="000000"/>
                </a:solidFill>
                <a:latin typeface="Times New Roman" panose="02020603050405020304" pitchFamily="18" charset="0"/>
                <a:ea typeface="Times New Roman" panose="02020603050405020304" pitchFamily="18" charset="0"/>
              </a:rPr>
              <a:t> tin </a:t>
            </a:r>
            <a:r>
              <a:rPr lang="en-US" sz="2400" dirty="0" err="1">
                <a:solidFill>
                  <a:srgbClr val="000000"/>
                </a:solidFill>
                <a:latin typeface="Times New Roman" panose="02020603050405020304" pitchFamily="18" charset="0"/>
                <a:ea typeface="Times New Roman" panose="02020603050405020304" pitchFamily="18" charset="0"/>
              </a:rPr>
              <a:t>này</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đều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xoay</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quanh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chủ</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đề</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về</a:t>
            </a:r>
            <a:r>
              <a:rPr lang="en-US" sz="2400" dirty="0">
                <a:solidFill>
                  <a:srgbClr val="000000"/>
                </a:solidFill>
                <a:latin typeface="Times New Roman" panose="02020603050405020304" pitchFamily="18" charset="0"/>
                <a:ea typeface="Times New Roman" panose="02020603050405020304" pitchFamily="18" charset="0"/>
              </a:rPr>
              <a:t> Git, </a:t>
            </a:r>
            <a:r>
              <a:rPr lang="en-US" sz="2400" dirty="0" err="1">
                <a:solidFill>
                  <a:srgbClr val="000000"/>
                </a:solidFill>
                <a:latin typeface="Times New Roman" panose="02020603050405020304" pitchFamily="18" charset="0"/>
                <a:ea typeface="Times New Roman" panose="02020603050405020304" pitchFamily="18" charset="0"/>
              </a:rPr>
              <a:t>tất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tần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tật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mọi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thứ</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mà</a:t>
            </a:r>
            <a:r>
              <a:rPr lang="en-US" sz="2400" dirty="0">
                <a:solidFill>
                  <a:srgbClr val="000000"/>
                </a:solidFill>
                <a:latin typeface="Times New Roman" panose="02020603050405020304" pitchFamily="18" charset="0"/>
                <a:ea typeface="Times New Roman" panose="02020603050405020304" pitchFamily="18" charset="0"/>
              </a:rPr>
              <a:t> ai </a:t>
            </a:r>
            <a:r>
              <a:rPr lang="en-US" sz="2400" dirty="0" err="1">
                <a:solidFill>
                  <a:srgbClr val="000000"/>
                </a:solidFill>
                <a:latin typeface="Times New Roman" panose="02020603050405020304" pitchFamily="18" charset="0"/>
                <a:ea typeface="Times New Roman" panose="02020603050405020304" pitchFamily="18" charset="0"/>
              </a:rPr>
              <a:t>cũng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nghĩ</a:t>
            </a:r>
            <a:r>
              <a:rPr lang="en-US" sz="2400" dirty="0">
                <a:solidFill>
                  <a:srgbClr val="000000"/>
                </a:solidFill>
                <a:latin typeface="Times New Roman" panose="02020603050405020304" pitchFamily="18" charset="0"/>
                <a:ea typeface="Times New Roman" panose="02020603050405020304" pitchFamily="18" charset="0"/>
              </a:rPr>
              <a:t> ra </a:t>
            </a:r>
            <a:r>
              <a:rPr lang="en-US" sz="2400" dirty="0" err="1">
                <a:solidFill>
                  <a:srgbClr val="000000"/>
                </a:solidFill>
                <a:latin typeface="Times New Roman" panose="02020603050405020304" pitchFamily="18" charset="0"/>
                <a:ea typeface="Times New Roman" panose="02020603050405020304" pitchFamily="18" charset="0"/>
              </a:rPr>
              <a:t>nhưng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lại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không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tìm</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được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thông</a:t>
            </a:r>
            <a:r>
              <a:rPr lang="en-US" sz="2400" dirty="0">
                <a:solidFill>
                  <a:srgbClr val="000000"/>
                </a:solidFill>
                <a:latin typeface="Times New Roman" panose="02020603050405020304" pitchFamily="18" charset="0"/>
                <a:ea typeface="Times New Roman" panose="02020603050405020304" pitchFamily="18" charset="0"/>
              </a:rPr>
              <a:t> tin.</a:t>
            </a:r>
            <a:endParaRPr lang="en-US" sz="2400" dirty="0">
              <a:latin typeface="Times New Roman" panose="02020603050405020304" pitchFamily="18" charset="0"/>
              <a:ea typeface="Times New Roman" panose="02020603050405020304" pitchFamily="18" charset="0"/>
            </a:endParaRPr>
          </a:p>
          <a:p>
            <a:pPr marL="463550" marR="0" indent="396875" algn="just" fontAlgn="base">
              <a:spcBef>
                <a:spcPts val="0"/>
              </a:spcBef>
              <a:spcAft>
                <a:spcPts val="1125"/>
              </a:spcAft>
            </a:pPr>
            <a:r>
              <a:rPr lang="en-US" sz="2400" dirty="0" err="1">
                <a:solidFill>
                  <a:srgbClr val="000000"/>
                </a:solidFill>
                <a:latin typeface="Times New Roman" panose="02020603050405020304" pitchFamily="18" charset="0"/>
                <a:ea typeface="Times New Roman" panose="02020603050405020304" pitchFamily="18" charset="0"/>
              </a:rPr>
              <a:t>Đọc</a:t>
            </a:r>
            <a:r>
              <a:rPr lang="en-US" sz="2400" dirty="0">
                <a:solidFill>
                  <a:srgbClr val="000000"/>
                </a:solidFill>
                <a:latin typeface="Times New Roman" panose="02020603050405020304" pitchFamily="18" charset="0"/>
                <a:ea typeface="Times New Roman" panose="02020603050405020304" pitchFamily="18" charset="0"/>
              </a:rPr>
              <a:t> EXPLORE </a:t>
            </a:r>
            <a:r>
              <a:rPr lang="en-US" sz="2400" dirty="0" err="1">
                <a:solidFill>
                  <a:srgbClr val="000000"/>
                </a:solidFill>
                <a:latin typeface="Times New Roman" panose="02020603050405020304" pitchFamily="18" charset="0"/>
                <a:ea typeface="Times New Roman" panose="02020603050405020304" pitchFamily="18" charset="0"/>
              </a:rPr>
              <a:t>và</a:t>
            </a:r>
            <a:r>
              <a:rPr lang="en-US" sz="2400" dirty="0">
                <a:solidFill>
                  <a:srgbClr val="000000"/>
                </a:solidFill>
                <a:latin typeface="Times New Roman" panose="02020603050405020304" pitchFamily="18" charset="0"/>
                <a:ea typeface="Times New Roman" panose="02020603050405020304" pitchFamily="18" charset="0"/>
              </a:rPr>
              <a:t> OPEN SOURCE ở Git </a:t>
            </a:r>
            <a:r>
              <a:rPr lang="en-US" sz="2400" dirty="0" err="1">
                <a:solidFill>
                  <a:srgbClr val="000000"/>
                </a:solidFill>
                <a:latin typeface="Times New Roman" panose="02020603050405020304" pitchFamily="18" charset="0"/>
                <a:ea typeface="Times New Roman" panose="02020603050405020304" pitchFamily="18" charset="0"/>
              </a:rPr>
              <a:t>để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lên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độ</a:t>
            </a:r>
            <a:r>
              <a:rPr lang="en-US" sz="2400" dirty="0">
                <a:solidFill>
                  <a:srgbClr val="000000"/>
                </a:solidFill>
                <a:latin typeface="Times New Roman" panose="02020603050405020304" pitchFamily="18" charset="0"/>
                <a:ea typeface="Times New Roman" panose="02020603050405020304" pitchFamily="18" charset="0"/>
              </a:rPr>
              <a:t> code </a:t>
            </a:r>
            <a:r>
              <a:rPr lang="en-US" sz="2400" dirty="0" err="1">
                <a:solidFill>
                  <a:srgbClr val="000000"/>
                </a:solidFill>
                <a:latin typeface="Times New Roman" panose="02020603050405020304" pitchFamily="18" charset="0"/>
                <a:ea typeface="Times New Roman" panose="02020603050405020304" pitchFamily="18" charset="0"/>
              </a:rPr>
              <a:t>nhanh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nhất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Hoặc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lập</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viên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cũng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tự</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tạo</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công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việc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tự</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học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hỏi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Bằng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cách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đưa</a:t>
            </a:r>
            <a:r>
              <a:rPr lang="en-US" sz="2400" dirty="0">
                <a:solidFill>
                  <a:srgbClr val="000000"/>
                </a:solidFill>
                <a:latin typeface="Times New Roman" panose="02020603050405020304" pitchFamily="18" charset="0"/>
                <a:ea typeface="Times New Roman" panose="02020603050405020304" pitchFamily="18" charset="0"/>
              </a:rPr>
              <a:t> ra </a:t>
            </a:r>
            <a:r>
              <a:rPr lang="en-US" sz="2400" dirty="0" err="1">
                <a:solidFill>
                  <a:srgbClr val="000000"/>
                </a:solidFill>
                <a:latin typeface="Times New Roman" panose="02020603050405020304" pitchFamily="18" charset="0"/>
                <a:ea typeface="Times New Roman" panose="02020603050405020304" pitchFamily="18" charset="0"/>
              </a:rPr>
              <a:t>một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dự</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án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ảo</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rồi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mời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mọi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người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vào</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cùng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làm</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Chỉnh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sửa</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và</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hoàn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thiện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là</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công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việc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chính</a:t>
            </a:r>
            <a:r>
              <a:rPr lang="en-US" sz="2400" dirty="0">
                <a:solidFill>
                  <a:srgbClr val="000000"/>
                </a:solidFill>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463550" marR="0" indent="396875" algn="just" fontAlgn="base">
              <a:spcBef>
                <a:spcPts val="0"/>
              </a:spcBef>
              <a:spcAft>
                <a:spcPts val="1125"/>
              </a:spcAft>
            </a:pPr>
            <a:r>
              <a:rPr lang="en-US" sz="2400" dirty="0" err="1">
                <a:solidFill>
                  <a:srgbClr val="000000"/>
                </a:solidFill>
                <a:latin typeface="Times New Roman" panose="02020603050405020304" pitchFamily="18" charset="0"/>
                <a:ea typeface="Times New Roman" panose="02020603050405020304" pitchFamily="18" charset="0"/>
              </a:rPr>
              <a:t>Từ</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thông</a:t>
            </a:r>
            <a:r>
              <a:rPr lang="en-US" sz="2400" dirty="0">
                <a:solidFill>
                  <a:srgbClr val="000000"/>
                </a:solidFill>
                <a:latin typeface="Times New Roman" panose="02020603050405020304" pitchFamily="18" charset="0"/>
                <a:ea typeface="Times New Roman" panose="02020603050405020304" pitchFamily="18" charset="0"/>
              </a:rPr>
              <a:t> tin </a:t>
            </a:r>
            <a:r>
              <a:rPr lang="en-US" sz="2400" dirty="0" err="1">
                <a:solidFill>
                  <a:srgbClr val="000000"/>
                </a:solidFill>
                <a:latin typeface="Times New Roman" panose="02020603050405020304" pitchFamily="18" charset="0"/>
                <a:ea typeface="Times New Roman" panose="02020603050405020304" pitchFamily="18" charset="0"/>
              </a:rPr>
              <a:t>cộng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đồng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lập</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trình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viên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sẽ</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được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hỗ</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trợ</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tìm</a:t>
            </a:r>
            <a:r>
              <a:rPr lang="en-US" sz="2400" dirty="0">
                <a:solidFill>
                  <a:srgbClr val="000000"/>
                </a:solidFill>
                <a:latin typeface="Times New Roman" panose="02020603050405020304" pitchFamily="18" charset="0"/>
                <a:ea typeface="Times New Roman" panose="02020603050405020304" pitchFamily="18" charset="0"/>
              </a:rPr>
              <a:t> ra </a:t>
            </a:r>
            <a:r>
              <a:rPr lang="en-US" sz="2400" dirty="0" err="1">
                <a:solidFill>
                  <a:srgbClr val="000000"/>
                </a:solidFill>
                <a:latin typeface="Times New Roman" panose="02020603050405020304" pitchFamily="18" charset="0"/>
                <a:ea typeface="Times New Roman" panose="02020603050405020304" pitchFamily="18" charset="0"/>
              </a:rPr>
              <a:t>lỗi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của</a:t>
            </a:r>
            <a:r>
              <a:rPr lang="en-US" sz="2400" dirty="0">
                <a:solidFill>
                  <a:srgbClr val="000000"/>
                </a:solidFill>
                <a:latin typeface="Times New Roman" panose="02020603050405020304" pitchFamily="18" charset="0"/>
                <a:ea typeface="Times New Roman" panose="02020603050405020304" pitchFamily="18" charset="0"/>
              </a:rPr>
              <a:t> project, </a:t>
            </a:r>
            <a:r>
              <a:rPr lang="en-US" sz="2400" dirty="0" err="1">
                <a:solidFill>
                  <a:srgbClr val="000000"/>
                </a:solidFill>
                <a:latin typeface="Times New Roman" panose="02020603050405020304" pitchFamily="18" charset="0"/>
                <a:ea typeface="Times New Roman" panose="02020603050405020304" pitchFamily="18" charset="0"/>
              </a:rPr>
              <a:t>sau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điều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chỉnh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hoàn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thiện</a:t>
            </a:r>
            <a:r>
              <a:rPr lang="en-US" sz="2400" dirty="0">
                <a:solidFill>
                  <a:srgbClr val="000000"/>
                </a:solidFill>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463550" marR="0" indent="396875" algn="just" fontAlgn="base">
              <a:spcBef>
                <a:spcPts val="0"/>
              </a:spcBef>
              <a:spcAft>
                <a:spcPts val="1125"/>
              </a:spcAft>
            </a:pPr>
            <a:r>
              <a:rPr lang="en-US" sz="2400" dirty="0" err="1">
                <a:solidFill>
                  <a:srgbClr val="000000"/>
                </a:solidFill>
                <a:latin typeface="Times New Roman" panose="02020603050405020304" pitchFamily="18" charset="0"/>
                <a:ea typeface="Times New Roman" panose="02020603050405020304" pitchFamily="18" charset="0"/>
              </a:rPr>
              <a:t>Github</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mang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lại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cho</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người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dùng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những</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trải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nghiệm</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hoàn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toàn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hữu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ích</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Tất</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cả</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mọi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thông</a:t>
            </a:r>
            <a:r>
              <a:rPr lang="en-US" sz="2400" dirty="0">
                <a:solidFill>
                  <a:srgbClr val="000000"/>
                </a:solidFill>
                <a:latin typeface="Times New Roman" panose="02020603050405020304" pitchFamily="18" charset="0"/>
                <a:ea typeface="Times New Roman" panose="02020603050405020304" pitchFamily="18" charset="0"/>
              </a:rPr>
              <a:t> tin </a:t>
            </a:r>
            <a:r>
              <a:rPr lang="en-US" sz="2400" dirty="0" err="1">
                <a:solidFill>
                  <a:srgbClr val="000000"/>
                </a:solidFill>
                <a:latin typeface="Times New Roman" panose="02020603050405020304" pitchFamily="18" charset="0"/>
                <a:ea typeface="Times New Roman" panose="02020603050405020304" pitchFamily="18" charset="0"/>
              </a:rPr>
              <a:t>đều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được</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lưu</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trữ</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trên</a:t>
            </a:r>
            <a:r>
              <a:rPr lang="en-US" sz="2400" dirty="0">
                <a:solidFill>
                  <a:srgbClr val="000000"/>
                </a:solidFill>
                <a:latin typeface="Times New Roman" panose="02020603050405020304" pitchFamily="18" charset="0"/>
                <a:ea typeface="Times New Roman" panose="02020603050405020304" pitchFamily="18" charset="0"/>
              </a:rPr>
              <a:t> web, </a:t>
            </a:r>
            <a:r>
              <a:rPr lang="en-US" sz="2400" dirty="0" err="1">
                <a:solidFill>
                  <a:srgbClr val="000000"/>
                </a:solidFill>
                <a:latin typeface="Times New Roman" panose="02020603050405020304" pitchFamily="18" charset="0"/>
                <a:ea typeface="Times New Roman" panose="02020603050405020304" pitchFamily="18" charset="0"/>
              </a:rPr>
              <a:t>khi</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cần</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có</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thể</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lấy</a:t>
            </a:r>
            <a:r>
              <a:rPr lang="en-US" sz="2400" dirty="0">
                <a:solidFill>
                  <a:srgbClr val="000000"/>
                </a:solidFill>
                <a:latin typeface="Times New Roman" panose="02020603050405020304" pitchFamily="18" charset="0"/>
                <a:ea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rPr>
              <a:t>xuống</a:t>
            </a:r>
            <a:r>
              <a:rPr lang="en-US" sz="2400" dirty="0">
                <a:solidFill>
                  <a:srgbClr val="000000"/>
                </a:solidFill>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8090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III. </a:t>
            </a:r>
            <a:r>
              <a:rPr lang="en-US" sz="4000" b="1" dirty="0" err="1">
                <a:solidFill>
                  <a:schemeClr val="bg1">
                    <a:lumMod val="95000"/>
                  </a:schemeClr>
                </a:solidFill>
              </a:rPr>
              <a:t>Tổng</a:t>
            </a:r>
            <a:r>
              <a:rPr lang="en-US" sz="4000" b="1" dirty="0">
                <a:solidFill>
                  <a:schemeClr val="bg1">
                    <a:lumMod val="95000"/>
                  </a:schemeClr>
                </a:solidFill>
              </a:rPr>
              <a:t> </a:t>
            </a:r>
            <a:r>
              <a:rPr lang="en-US" sz="4000" b="1" dirty="0" err="1">
                <a:solidFill>
                  <a:schemeClr val="bg1">
                    <a:lumMod val="95000"/>
                  </a:schemeClr>
                </a:solidFill>
              </a:rPr>
              <a:t>Kết</a:t>
            </a:r>
            <a:endParaRPr lang="en-US" sz="4000" b="1" dirty="0">
              <a:solidFill>
                <a:schemeClr val="bg1">
                  <a:lumMod val="95000"/>
                </a:schemeClr>
              </a:solidFill>
            </a:endParaRP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255319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3" name="Rectangle 2">
            <a:extLst>
              <a:ext uri="{FF2B5EF4-FFF2-40B4-BE49-F238E27FC236}">
                <a16:creationId xmlns:a16="http://schemas.microsoft.com/office/drawing/2014/main" id="{610D3AB4-B55D-401E-BA50-3DCF081BE686}"/>
              </a:ext>
            </a:extLst>
          </p:cNvPr>
          <p:cNvSpPr/>
          <p:nvPr/>
        </p:nvSpPr>
        <p:spPr>
          <a:xfrm>
            <a:off x="341195" y="1045458"/>
            <a:ext cx="11534631" cy="3861378"/>
          </a:xfrm>
          <a:prstGeom prst="rect">
            <a:avLst/>
          </a:prstGeom>
        </p:spPr>
        <p:txBody>
          <a:bodyPr wrap="square">
            <a:spAutoFit/>
          </a:bodyPr>
          <a:lstStyle/>
          <a:p>
            <a:pPr marR="0" lvl="1" algn="just">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2. Git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là</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gì</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a:t>
            </a:r>
          </a:p>
          <a:p>
            <a:pPr marL="463550" marR="0" indent="465138" algn="just">
              <a:lnSpc>
                <a:spcPct val="115000"/>
              </a:lnSpc>
              <a:spcBef>
                <a:spcPts val="0"/>
              </a:spcBef>
              <a:spcAft>
                <a:spcPts val="100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Git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tán</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(Distributed Version Control System – DVCS). </a:t>
            </a:r>
            <a:r>
              <a:rPr lang="vi-VN" sz="2400" dirty="0">
                <a:latin typeface="Times New Roman" panose="02020603050405020304" pitchFamily="18" charset="0"/>
                <a:ea typeface="Times New Roman" panose="02020603050405020304" pitchFamily="18" charset="0"/>
                <a:cs typeface="Times New Roman" panose="02020603050405020304" pitchFamily="18" charset="0"/>
              </a:rPr>
              <a:t>Trên Git, ta có thể lưu trạng thái của file dưới dạng lịch sử cập nhật. Vì thế, có thể đưa file đã chỉnh sửa một lần về trạng thái cũ hay có thể biết được file đã được chỉnh sửa.</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63550" marR="0" indent="390525" algn="just">
              <a:lnSpc>
                <a:spcPct val="115000"/>
              </a:lnSpc>
              <a:spcBef>
                <a:spcPts val="0"/>
              </a:spcBef>
              <a:spcAft>
                <a:spcPts val="1000"/>
              </a:spcAft>
            </a:pPr>
            <a:r>
              <a:rPr lang="en-US" sz="2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vi-VN" sz="2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GitHub</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là sự kết hợp giữa 2 từ, Git – hệ thống quản lý dự án và phiên bản code và Hub – một mạng xã hội cho lập trình viên. </a:t>
            </a: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marR="0" indent="390525" algn="just">
              <a:lnSpc>
                <a:spcPct val="115000"/>
              </a:lnSpc>
              <a:spcBef>
                <a:spcPts val="0"/>
              </a:spcBef>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202234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pic>
        <p:nvPicPr>
          <p:cNvPr id="2" name="Picture 1">
            <a:extLst>
              <a:ext uri="{FF2B5EF4-FFF2-40B4-BE49-F238E27FC236}">
                <a16:creationId xmlns:a16="http://schemas.microsoft.com/office/drawing/2014/main" id="{7A839D28-EBC8-4573-B3EE-1852F82C6872}"/>
              </a:ext>
            </a:extLst>
          </p:cNvPr>
          <p:cNvPicPr>
            <a:picLocks noChangeAspect="1"/>
          </p:cNvPicPr>
          <p:nvPr/>
        </p:nvPicPr>
        <p:blipFill>
          <a:blip r:embed="rId2"/>
          <a:stretch>
            <a:fillRect/>
          </a:stretch>
        </p:blipFill>
        <p:spPr>
          <a:xfrm>
            <a:off x="2993409" y="2838593"/>
            <a:ext cx="5912353" cy="3855634"/>
          </a:xfrm>
          <a:prstGeom prst="rect">
            <a:avLst/>
          </a:prstGeom>
        </p:spPr>
      </p:pic>
      <p:sp>
        <p:nvSpPr>
          <p:cNvPr id="4" name="Rectangle 3">
            <a:extLst>
              <a:ext uri="{FF2B5EF4-FFF2-40B4-BE49-F238E27FC236}">
                <a16:creationId xmlns:a16="http://schemas.microsoft.com/office/drawing/2014/main" id="{4A1424F1-013B-4EC4-A2AB-A07264D993B4}"/>
              </a:ext>
            </a:extLst>
          </p:cNvPr>
          <p:cNvSpPr/>
          <p:nvPr/>
        </p:nvSpPr>
        <p:spPr>
          <a:xfrm>
            <a:off x="341195" y="1070296"/>
            <a:ext cx="11559653" cy="1569660"/>
          </a:xfrm>
          <a:prstGeom prst="rect">
            <a:avLst/>
          </a:prstGeom>
        </p:spPr>
        <p:txBody>
          <a:bodyPr wrap="square">
            <a:spAutoFit/>
          </a:bodyPr>
          <a:lstStyle/>
          <a:p>
            <a:pPr indent="463550" algn="just"/>
            <a:r>
              <a:rPr lang="vi-VN" sz="2400" dirty="0"/>
              <a:t>Git sử dụng mô hình phân tán, mỗi nơi lưu trữ source ta gọi là 1 repo (</a:t>
            </a:r>
            <a:r>
              <a:rPr lang="vi-VN" sz="2400" i="1" dirty="0"/>
              <a:t>repository</a:t>
            </a:r>
            <a:r>
              <a:rPr lang="vi-VN" sz="2400" dirty="0"/>
              <a:t>), các lập trình viên sẽ tạo một repo tại máy của mình</a:t>
            </a:r>
            <a:r>
              <a:rPr lang="en-US" sz="2400" dirty="0"/>
              <a:t>. </a:t>
            </a:r>
            <a:r>
              <a:rPr lang="vi-VN" sz="2400" dirty="0"/>
              <a:t>Điều đó có nghĩa là nếu có 3 người A,B,C cùng làm việc trong 1 project. Thì bản thân repo trên máy của người A, người B, và người C có thể kết nối được với nhau.</a:t>
            </a:r>
            <a:endParaRPr lang="en-US" sz="2400" dirty="0"/>
          </a:p>
        </p:txBody>
      </p:sp>
    </p:spTree>
    <p:extLst>
      <p:ext uri="{BB962C8B-B14F-4D97-AF65-F5344CB8AC3E}">
        <p14:creationId xmlns:p14="http://schemas.microsoft.com/office/powerpoint/2010/main" val="403198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2909323"/>
          </a:xfrm>
          <a:prstGeom prst="rect">
            <a:avLst/>
          </a:prstGeom>
        </p:spPr>
        <p:txBody>
          <a:bodyPr wrap="square">
            <a:spAutoFit/>
          </a:bodyPr>
          <a:lstStyle/>
          <a:p>
            <a:pPr marR="0" lvl="1" algn="just">
              <a:lnSpc>
                <a:spcPct val="115000"/>
              </a:lnSpc>
              <a:spcBef>
                <a:spcPts val="1200"/>
              </a:spcBef>
              <a:spcAft>
                <a:spcPts val="0"/>
              </a:spcAft>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3</a:t>
            </a:r>
            <a:r>
              <a:rPr lang="en-US" sz="2800"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Các</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khái</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niệm</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cơ</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bản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a:t>
            </a:r>
            <a:r>
              <a:rPr lang="en-US" sz="2800" b="1" kern="0" dirty="0" err="1">
                <a:latin typeface="Calibri Light" panose="020F0302020204030204" pitchFamily="34" charset="0"/>
                <a:ea typeface="Times New Roman" panose="02020603050405020304" pitchFamily="18" charset="0"/>
                <a:cs typeface="Times New Roman" panose="02020603050405020304" pitchFamily="18" charset="0"/>
              </a:rPr>
              <a:t>trên</a:t>
            </a: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 Git</a:t>
            </a:r>
          </a:p>
          <a:p>
            <a:pPr marL="860425" marR="0" lvl="0" indent="-107950" algn="just">
              <a:lnSpc>
                <a:spcPct val="115000"/>
              </a:lnSpc>
              <a:spcBef>
                <a:spcPts val="1200"/>
              </a:spcBef>
              <a:spcAft>
                <a:spcPts val="0"/>
              </a:spcAft>
              <a:buFont typeface="Wingdings" panose="05000000000000000000" pitchFamily="2" charset="2"/>
              <a:buChar char="q"/>
            </a:pPr>
            <a:r>
              <a:rPr lang="en-US" sz="2800"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800" kern="0" dirty="0">
                <a:latin typeface="Arial" panose="020B0604020202020204" pitchFamily="34" charset="0"/>
                <a:ea typeface="Times New Roman" panose="02020603050405020304" pitchFamily="18" charset="0"/>
                <a:cs typeface="Arial" panose="020B0604020202020204" pitchFamily="34" charset="0"/>
              </a:rPr>
              <a:t>Version Control System - VCS</a:t>
            </a:r>
          </a:p>
          <a:p>
            <a:pPr marL="682625" marR="0" indent="695325" algn="just">
              <a:lnSpc>
                <a:spcPct val="115000"/>
              </a:lnSpc>
              <a:spcBef>
                <a:spcPts val="0"/>
              </a:spcBef>
              <a:spcAft>
                <a:spcPts val="100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VCS </a:t>
            </a:r>
            <a:r>
              <a:rPr lang="vi-V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 một hệ thống lưu giữ các phiên bản của mã nguồn của sản phẩm phần mềm, giúp các lập trình viên có thể dễ dàng lấy lại phiên bản mong muốn. Có nhiều version control system khác như CSV, SVN, TeamVS,... Git chính là một trong những hệ thống quản lý phiên bản đó.</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93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FBA48045-B7AE-41A2-989A-62B6EC5DC5FE}"/>
              </a:ext>
            </a:extLst>
          </p:cNvPr>
          <p:cNvSpPr/>
          <p:nvPr/>
        </p:nvSpPr>
        <p:spPr>
          <a:xfrm>
            <a:off x="818865" y="1073708"/>
            <a:ext cx="11031939" cy="1200329"/>
          </a:xfrm>
          <a:prstGeom prst="rect">
            <a:avLst/>
          </a:prstGeom>
        </p:spPr>
        <p:txBody>
          <a:bodyPr wrap="square">
            <a:spAutoFit/>
          </a:bodyPr>
          <a:lstStyle/>
          <a:p>
            <a:pPr marL="342900" lvl="0" indent="-342900">
              <a:buFont typeface="Wingdings" panose="05000000000000000000" pitchFamily="2" charset="2"/>
              <a:buChar char="q"/>
            </a:pPr>
            <a:r>
              <a:rPr lang="en-US" sz="2000" b="1" kern="0" dirty="0">
                <a:solidFill>
                  <a:srgbClr val="0070C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dirty="0">
                <a:latin typeface="Arial" panose="020B0604020202020204" pitchFamily="34" charset="0"/>
                <a:cs typeface="Arial" panose="020B0604020202020204" pitchFamily="34" charset="0"/>
              </a:rPr>
              <a:t>Repository</a:t>
            </a:r>
          </a:p>
          <a:p>
            <a:pPr indent="519113" algn="just"/>
            <a:r>
              <a:rPr lang="vi-VN" sz="2400" dirty="0">
                <a:latin typeface="+mj-lt"/>
              </a:rPr>
              <a:t>Repository hay được gọi tắt là Repo, đơn giản là nơi chứa tất cả những thông tin cần thiết để duy trì và quản lý các sửa đổi và lịch sử của toàn bộ project</a:t>
            </a:r>
            <a:r>
              <a:rPr lang="en-US" sz="2400" dirty="0">
                <a:latin typeface="+mj-lt"/>
              </a:rPr>
              <a:t>.</a:t>
            </a:r>
            <a:r>
              <a:rPr lang="en-US" sz="2400" b="1" kern="0" dirty="0">
                <a:solidFill>
                  <a:srgbClr val="00B0F0"/>
                </a:solidFill>
                <a:latin typeface="+mj-lt"/>
                <a:ea typeface="Times New Roman" panose="02020603050405020304" pitchFamily="18" charset="0"/>
                <a:cs typeface="Times New Roman" panose="02020603050405020304" pitchFamily="18" charset="0"/>
              </a:rPr>
              <a:t> </a:t>
            </a:r>
            <a:endParaRPr lang="en-US" sz="2400" dirty="0">
              <a:latin typeface="+mj-lt"/>
            </a:endParaRPr>
          </a:p>
        </p:txBody>
      </p:sp>
      <p:pic>
        <p:nvPicPr>
          <p:cNvPr id="3" name="Picture 2">
            <a:extLst>
              <a:ext uri="{FF2B5EF4-FFF2-40B4-BE49-F238E27FC236}">
                <a16:creationId xmlns:a16="http://schemas.microsoft.com/office/drawing/2014/main" id="{70160B7E-19A7-4299-A5B7-BB04E77A7E44}"/>
              </a:ext>
            </a:extLst>
          </p:cNvPr>
          <p:cNvPicPr>
            <a:picLocks noChangeAspect="1"/>
          </p:cNvPicPr>
          <p:nvPr/>
        </p:nvPicPr>
        <p:blipFill>
          <a:blip r:embed="rId2"/>
          <a:stretch>
            <a:fillRect/>
          </a:stretch>
        </p:blipFill>
        <p:spPr>
          <a:xfrm>
            <a:off x="7055893" y="2562225"/>
            <a:ext cx="4794911" cy="2883231"/>
          </a:xfrm>
          <a:prstGeom prst="rect">
            <a:avLst/>
          </a:prstGeom>
        </p:spPr>
      </p:pic>
      <p:sp>
        <p:nvSpPr>
          <p:cNvPr id="4" name="Rectangle 3">
            <a:extLst>
              <a:ext uri="{FF2B5EF4-FFF2-40B4-BE49-F238E27FC236}">
                <a16:creationId xmlns:a16="http://schemas.microsoft.com/office/drawing/2014/main" id="{98E95431-0D42-4713-BC47-252B87A5658F}"/>
              </a:ext>
            </a:extLst>
          </p:cNvPr>
          <p:cNvSpPr/>
          <p:nvPr/>
        </p:nvSpPr>
        <p:spPr>
          <a:xfrm>
            <a:off x="818865" y="2476086"/>
            <a:ext cx="5813946" cy="2239331"/>
          </a:xfrm>
          <a:prstGeom prst="rect">
            <a:avLst/>
          </a:prstGeom>
        </p:spPr>
        <p:txBody>
          <a:bodyPr wrap="square">
            <a:spAutoFit/>
          </a:bodyPr>
          <a:lstStyle/>
          <a:p>
            <a:pPr marL="53975" marR="0" indent="465138" algn="just">
              <a:lnSpc>
                <a:spcPct val="115000"/>
              </a:lnSpc>
              <a:spcBef>
                <a:spcPts val="0"/>
              </a:spcBef>
              <a:spcAft>
                <a:spcPts val="1000"/>
              </a:spcAft>
            </a:pPr>
            <a:r>
              <a:rPr lang="vi-VN" sz="2400" dirty="0">
                <a:latin typeface="+mj-lt"/>
                <a:ea typeface="Times New Roman" panose="02020603050405020304" pitchFamily="18" charset="0"/>
                <a:cs typeface="Times New Roman" panose="02020603050405020304" pitchFamily="18" charset="0"/>
              </a:rPr>
              <a:t>Repository của Git được phân thành 2 loại là remote repository và local repository.</a:t>
            </a:r>
            <a:endParaRPr lang="en-US" sz="2400" dirty="0">
              <a:latin typeface="+mj-lt"/>
              <a:ea typeface="Times New Roman" panose="02020603050405020304" pitchFamily="18" charset="0"/>
              <a:cs typeface="Times New Roman" panose="02020603050405020304" pitchFamily="18" charset="0"/>
            </a:endParaRPr>
          </a:p>
          <a:p>
            <a:pPr marL="627063" marR="0" lvl="0" indent="-342900" algn="just">
              <a:lnSpc>
                <a:spcPct val="115000"/>
              </a:lnSpc>
              <a:spcBef>
                <a:spcPts val="0"/>
              </a:spcBef>
              <a:spcAft>
                <a:spcPts val="1000"/>
              </a:spcAft>
              <a:buSzPts val="14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Remote repository: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server.</a:t>
            </a:r>
          </a:p>
          <a:p>
            <a:pPr marL="627063" marR="0" lvl="0" indent="-342900" algn="just">
              <a:lnSpc>
                <a:spcPct val="115000"/>
              </a:lnSpc>
              <a:spcBef>
                <a:spcPts val="0"/>
              </a:spcBef>
              <a:spcAft>
                <a:spcPts val="1000"/>
              </a:spcAft>
              <a:buSzPts val="14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Local repository: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repo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dùng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9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7" name="Rectangle 6">
            <a:extLst>
              <a:ext uri="{FF2B5EF4-FFF2-40B4-BE49-F238E27FC236}">
                <a16:creationId xmlns:a16="http://schemas.microsoft.com/office/drawing/2014/main" id="{9A7B1E86-B316-4786-BDC0-BAC8A66895DA}"/>
              </a:ext>
            </a:extLst>
          </p:cNvPr>
          <p:cNvSpPr/>
          <p:nvPr/>
        </p:nvSpPr>
        <p:spPr>
          <a:xfrm>
            <a:off x="191070" y="1073708"/>
            <a:ext cx="11659736" cy="1764394"/>
          </a:xfrm>
          <a:prstGeom prst="rect">
            <a:avLst/>
          </a:prstGeom>
        </p:spPr>
        <p:txBody>
          <a:bodyPr wrap="square">
            <a:spAutoFit/>
          </a:bodyPr>
          <a:lstStyle/>
          <a:p>
            <a:pPr marL="231775" marR="0" indent="450850" algn="just">
              <a:lnSpc>
                <a:spcPct val="115000"/>
              </a:lnSpc>
              <a:spcBef>
                <a:spcPts val="0"/>
              </a:spcBef>
              <a:spcAft>
                <a:spcPts val="1000"/>
              </a:spcAft>
            </a:pPr>
            <a:r>
              <a:rPr lang="vi-VN" sz="2400" dirty="0">
                <a:latin typeface="+mj-lt"/>
                <a:ea typeface="Times New Roman" panose="02020603050405020304" pitchFamily="18" charset="0"/>
                <a:cs typeface="Times New Roman" panose="02020603050405020304" pitchFamily="18" charset="0"/>
              </a:rPr>
              <a:t>Do repository phân thành 2 loại là local và remote nên với những công việc bình thường thì có thể sử dụng local repository. Khi muốn public nội dung công việc mà mình đã làm trên local repository, thì ta sẽ upload lên remote repository rồi public. Thêm nữa, thông qua remote repository </a:t>
            </a:r>
            <a:r>
              <a:rPr lang="en-US" sz="2400" dirty="0" err="1">
                <a:latin typeface="+mj-lt"/>
                <a:ea typeface="Times New Roman" panose="02020603050405020304" pitchFamily="18" charset="0"/>
                <a:cs typeface="Times New Roman" panose="02020603050405020304" pitchFamily="18" charset="0"/>
              </a:rPr>
              <a:t>người</a:t>
            </a:r>
            <a:r>
              <a:rPr lang="en-US" sz="2400" dirty="0">
                <a:latin typeface="+mj-lt"/>
                <a:ea typeface="Times New Roman" panose="02020603050405020304" pitchFamily="18" charset="0"/>
                <a:cs typeface="Times New Roman" panose="02020603050405020304" pitchFamily="18" charset="0"/>
              </a:rPr>
              <a:t> </a:t>
            </a:r>
            <a:r>
              <a:rPr lang="en-US" sz="2400" dirty="0" err="1">
                <a:latin typeface="+mj-lt"/>
                <a:ea typeface="Times New Roman" panose="02020603050405020304" pitchFamily="18" charset="0"/>
                <a:cs typeface="Times New Roman" panose="02020603050405020304" pitchFamily="18" charset="0"/>
              </a:rPr>
              <a:t>dùng</a:t>
            </a:r>
            <a:r>
              <a:rPr lang="vi-VN" sz="2400" dirty="0">
                <a:latin typeface="+mj-lt"/>
                <a:ea typeface="Times New Roman" panose="02020603050405020304" pitchFamily="18" charset="0"/>
                <a:cs typeface="Times New Roman" panose="02020603050405020304" pitchFamily="18" charset="0"/>
              </a:rPr>
              <a:t> cũng có thể lấy về nội dung thay đổi của người khác.</a:t>
            </a:r>
            <a:endParaRPr lang="en-US" sz="2400" dirty="0">
              <a:effectLst/>
              <a:latin typeface="+mj-lt"/>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4797F4A-C7A3-4747-AE36-FF4700B23F5D}"/>
              </a:ext>
            </a:extLst>
          </p:cNvPr>
          <p:cNvPicPr>
            <a:picLocks noChangeAspect="1"/>
          </p:cNvPicPr>
          <p:nvPr/>
        </p:nvPicPr>
        <p:blipFill>
          <a:blip r:embed="rId2"/>
          <a:stretch>
            <a:fillRect/>
          </a:stretch>
        </p:blipFill>
        <p:spPr>
          <a:xfrm>
            <a:off x="4831308" y="3262384"/>
            <a:ext cx="7019498" cy="3269749"/>
          </a:xfrm>
          <a:prstGeom prst="rect">
            <a:avLst/>
          </a:prstGeom>
        </p:spPr>
      </p:pic>
    </p:spTree>
    <p:extLst>
      <p:ext uri="{BB962C8B-B14F-4D97-AF65-F5344CB8AC3E}">
        <p14:creationId xmlns:p14="http://schemas.microsoft.com/office/powerpoint/2010/main" val="172693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67D557-9BAD-4786-BBE3-9FED36690E9E}"/>
              </a:ext>
            </a:extLst>
          </p:cNvPr>
          <p:cNvSpPr txBox="1"/>
          <p:nvPr/>
        </p:nvSpPr>
        <p:spPr>
          <a:xfrm>
            <a:off x="341195" y="163773"/>
            <a:ext cx="11559653" cy="707886"/>
          </a:xfrm>
          <a:prstGeom prst="rect">
            <a:avLst/>
          </a:prstGeom>
          <a:solidFill>
            <a:srgbClr val="00B0F0"/>
          </a:solidFill>
          <a:effectLst>
            <a:outerShdw blurRad="50800" dist="38100" dir="5400000" algn="t" rotWithShape="0">
              <a:prstClr val="black">
                <a:alpha val="40000"/>
              </a:prstClr>
            </a:outerShdw>
          </a:effectLst>
        </p:spPr>
        <p:txBody>
          <a:bodyPr wrap="square" rtlCol="0">
            <a:spAutoFit/>
          </a:bodyPr>
          <a:lstStyle/>
          <a:p>
            <a:r>
              <a:rPr lang="en-US" sz="4000" b="1" dirty="0">
                <a:solidFill>
                  <a:schemeClr val="bg1">
                    <a:lumMod val="95000"/>
                  </a:schemeClr>
                </a:solidFill>
              </a:rPr>
              <a:t>I. </a:t>
            </a:r>
            <a:r>
              <a:rPr lang="en-US" sz="4000" b="1" dirty="0" err="1">
                <a:solidFill>
                  <a:schemeClr val="bg1">
                    <a:lumMod val="95000"/>
                  </a:schemeClr>
                </a:solidFill>
              </a:rPr>
              <a:t>Giới</a:t>
            </a:r>
            <a:r>
              <a:rPr lang="en-US" sz="4000" b="1" dirty="0">
                <a:solidFill>
                  <a:schemeClr val="bg1">
                    <a:lumMod val="95000"/>
                  </a:schemeClr>
                </a:solidFill>
              </a:rPr>
              <a:t> </a:t>
            </a:r>
            <a:r>
              <a:rPr lang="en-US" sz="4000" b="1" dirty="0" err="1">
                <a:solidFill>
                  <a:schemeClr val="bg1">
                    <a:lumMod val="95000"/>
                  </a:schemeClr>
                </a:solidFill>
              </a:rPr>
              <a:t>thiệu</a:t>
            </a:r>
            <a:r>
              <a:rPr lang="en-US" sz="4000" b="1" dirty="0">
                <a:solidFill>
                  <a:schemeClr val="bg1">
                    <a:lumMod val="95000"/>
                  </a:schemeClr>
                </a:solidFill>
              </a:rPr>
              <a:t> </a:t>
            </a:r>
            <a:r>
              <a:rPr lang="en-US" sz="4000" b="1" dirty="0" err="1">
                <a:solidFill>
                  <a:schemeClr val="bg1">
                    <a:lumMod val="95000"/>
                  </a:schemeClr>
                </a:solidFill>
              </a:rPr>
              <a:t>về</a:t>
            </a:r>
            <a:r>
              <a:rPr lang="en-US" sz="4000" b="1" dirty="0">
                <a:solidFill>
                  <a:schemeClr val="bg1">
                    <a:lumMod val="95000"/>
                  </a:schemeClr>
                </a:solidFill>
              </a:rPr>
              <a:t> GIT</a:t>
            </a:r>
          </a:p>
        </p:txBody>
      </p:sp>
      <p:sp>
        <p:nvSpPr>
          <p:cNvPr id="5" name="Rectangle 4">
            <a:extLst>
              <a:ext uri="{FF2B5EF4-FFF2-40B4-BE49-F238E27FC236}">
                <a16:creationId xmlns:a16="http://schemas.microsoft.com/office/drawing/2014/main" id="{6C89F47D-08FD-432F-97FE-7858641E1C24}"/>
              </a:ext>
            </a:extLst>
          </p:cNvPr>
          <p:cNvSpPr/>
          <p:nvPr/>
        </p:nvSpPr>
        <p:spPr>
          <a:xfrm>
            <a:off x="341195" y="1073708"/>
            <a:ext cx="11559653" cy="369332"/>
          </a:xfrm>
          <a:prstGeom prst="rect">
            <a:avLst/>
          </a:prstGeom>
        </p:spPr>
        <p:txBody>
          <a:bodyPr wrap="square">
            <a:spAutoFit/>
          </a:bodyPr>
          <a:lstStyle/>
          <a:p>
            <a:pPr lvl="0"/>
            <a:r>
              <a:rPr lang="en-US" b="1" kern="0" dirty="0">
                <a:solidFill>
                  <a:srgbClr val="00B0F0"/>
                </a:solidFill>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p>
        </p:txBody>
      </p:sp>
      <p:sp>
        <p:nvSpPr>
          <p:cNvPr id="2" name="Rectangle 1">
            <a:extLst>
              <a:ext uri="{FF2B5EF4-FFF2-40B4-BE49-F238E27FC236}">
                <a16:creationId xmlns:a16="http://schemas.microsoft.com/office/drawing/2014/main" id="{00697E7F-F226-4153-A0A4-3B7BAAAFAC62}"/>
              </a:ext>
            </a:extLst>
          </p:cNvPr>
          <p:cNvSpPr/>
          <p:nvPr/>
        </p:nvSpPr>
        <p:spPr>
          <a:xfrm>
            <a:off x="723331" y="1073708"/>
            <a:ext cx="11177517" cy="2803844"/>
          </a:xfrm>
          <a:prstGeom prst="rect">
            <a:avLst/>
          </a:prstGeom>
        </p:spPr>
        <p:txBody>
          <a:bodyPr wrap="square">
            <a:spAutoFit/>
          </a:bodyPr>
          <a:lstStyle/>
          <a:p>
            <a:pPr marL="342900" marR="0" lvl="0" indent="-342900" algn="just">
              <a:lnSpc>
                <a:spcPct val="115000"/>
              </a:lnSpc>
              <a:spcBef>
                <a:spcPts val="1200"/>
              </a:spcBef>
              <a:spcAft>
                <a:spcPts val="0"/>
              </a:spcAft>
              <a:buFont typeface="Wingdings" panose="05000000000000000000" pitchFamily="2" charset="2"/>
              <a:buChar char="q"/>
            </a:pPr>
            <a:r>
              <a:rPr lang="en-US" sz="2800" b="1" kern="0" dirty="0">
                <a:solidFill>
                  <a:srgbClr val="0070C0"/>
                </a:solidFill>
                <a:latin typeface="Arial" panose="020B0604020202020204" pitchFamily="34" charset="0"/>
                <a:ea typeface="Times New Roman" panose="02020603050405020304" pitchFamily="18" charset="0"/>
                <a:cs typeface="Arial" panose="020B0604020202020204" pitchFamily="34" charset="0"/>
              </a:rPr>
              <a:t> </a:t>
            </a:r>
            <a:r>
              <a:rPr lang="en-US" sz="2400" kern="0" dirty="0">
                <a:latin typeface="Arial" panose="020B0604020202020204" pitchFamily="34" charset="0"/>
                <a:ea typeface="Times New Roman" panose="02020603050405020304" pitchFamily="18" charset="0"/>
                <a:cs typeface="Arial" panose="020B0604020202020204" pitchFamily="34" charset="0"/>
              </a:rPr>
              <a:t>Commit</a:t>
            </a:r>
          </a:p>
          <a:p>
            <a:pPr marR="0" indent="463550" algn="just"/>
            <a:r>
              <a:rPr lang="en-US" sz="2400" dirty="0" err="1">
                <a:latin typeface="Times New Roman" panose="02020603050405020304" pitchFamily="18" charset="0"/>
                <a:ea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việc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thêm</a:t>
            </a:r>
            <a:r>
              <a:rPr lang="en-US" sz="2400" dirty="0">
                <a:latin typeface="Times New Roman" panose="02020603050405020304" pitchFamily="18" charset="0"/>
                <a:ea typeface="Times New Roman" panose="02020603050405020304" pitchFamily="18" charset="0"/>
              </a:rPr>
              <a:t>/</a:t>
            </a:r>
            <a:r>
              <a:rPr lang="en-US" sz="2400" dirty="0" err="1">
                <a:latin typeface="Times New Roman" panose="02020603050405020304" pitchFamily="18" charset="0"/>
                <a:ea typeface="Times New Roman" panose="02020603050405020304" pitchFamily="18" charset="0"/>
              </a:rPr>
              <a:t>thay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đổi</a:t>
            </a:r>
            <a:r>
              <a:rPr lang="en-US" sz="2400" dirty="0">
                <a:latin typeface="Times New Roman" panose="02020603050405020304" pitchFamily="18" charset="0"/>
                <a:ea typeface="Times New Roman" panose="02020603050405020304" pitchFamily="18" charset="0"/>
              </a:rPr>
              <a:t> file hay </a:t>
            </a:r>
            <a:r>
              <a:rPr lang="en-US" sz="2400" dirty="0" err="1">
                <a:latin typeface="Times New Roman" panose="02020603050405020304" pitchFamily="18" charset="0"/>
                <a:ea typeface="Times New Roman" panose="02020603050405020304" pitchFamily="18" charset="0"/>
              </a:rPr>
              <a:t>thư</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mục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vào</a:t>
            </a:r>
            <a:r>
              <a:rPr lang="en-US" sz="2400" dirty="0">
                <a:latin typeface="Times New Roman" panose="02020603050405020304" pitchFamily="18" charset="0"/>
                <a:ea typeface="Times New Roman" panose="02020603050405020304" pitchFamily="18" charset="0"/>
              </a:rPr>
              <a:t> repository </a:t>
            </a:r>
            <a:r>
              <a:rPr lang="en-US" sz="2400" dirty="0" err="1">
                <a:latin typeface="Times New Roman" panose="02020603050405020304" pitchFamily="18" charset="0"/>
                <a:ea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thực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hiện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thao</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gọi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là</a:t>
            </a:r>
            <a:r>
              <a:rPr lang="en-US" sz="2400" dirty="0">
                <a:latin typeface="Times New Roman" panose="02020603050405020304" pitchFamily="18" charset="0"/>
                <a:ea typeface="Times New Roman" panose="02020603050405020304" pitchFamily="18" charset="0"/>
              </a:rPr>
              <a:t> Commit. </a:t>
            </a:r>
          </a:p>
          <a:p>
            <a:pPr marR="0" indent="463550" algn="just"/>
            <a:r>
              <a:rPr lang="en-US" sz="2400" dirty="0" err="1">
                <a:latin typeface="Times New Roman" panose="02020603050405020304" pitchFamily="18" charset="0"/>
                <a:ea typeface="Times New Roman" panose="02020603050405020304" pitchFamily="18" charset="0"/>
              </a:rPr>
              <a:t>Khi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thực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hiện</a:t>
            </a:r>
            <a:r>
              <a:rPr lang="en-US" sz="2400" dirty="0">
                <a:latin typeface="Times New Roman" panose="02020603050405020304" pitchFamily="18" charset="0"/>
                <a:ea typeface="Times New Roman" panose="02020603050405020304" pitchFamily="18" charset="0"/>
              </a:rPr>
              <a:t> commit, </a:t>
            </a:r>
            <a:r>
              <a:rPr lang="en-US" sz="2400" dirty="0" err="1">
                <a:latin typeface="Times New Roman" panose="02020603050405020304" pitchFamily="18" charset="0"/>
                <a:ea typeface="Times New Roman" panose="02020603050405020304" pitchFamily="18" charset="0"/>
              </a:rPr>
              <a:t>trong</a:t>
            </a:r>
            <a:r>
              <a:rPr lang="en-US" sz="2400" dirty="0">
                <a:latin typeface="Times New Roman" panose="02020603050405020304" pitchFamily="18" charset="0"/>
                <a:ea typeface="Times New Roman" panose="02020603050405020304" pitchFamily="18" charset="0"/>
              </a:rPr>
              <a:t> repository </a:t>
            </a:r>
            <a:r>
              <a:rPr lang="en-US" sz="2400" dirty="0" err="1">
                <a:latin typeface="Times New Roman" panose="02020603050405020304" pitchFamily="18" charset="0"/>
                <a:ea typeface="Times New Roman" panose="02020603050405020304" pitchFamily="18" charset="0"/>
              </a:rPr>
              <a:t>sẽ</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tạo</a:t>
            </a:r>
            <a:r>
              <a:rPr lang="en-US" sz="2400" dirty="0">
                <a:latin typeface="Times New Roman" panose="02020603050405020304" pitchFamily="18" charset="0"/>
                <a:ea typeface="Times New Roman" panose="02020603050405020304" pitchFamily="18" charset="0"/>
              </a:rPr>
              <a:t> ra commit (</a:t>
            </a:r>
            <a:r>
              <a:rPr lang="en-US" sz="2400" dirty="0" err="1">
                <a:latin typeface="Times New Roman" panose="02020603050405020304" pitchFamily="18" charset="0"/>
                <a:ea typeface="Times New Roman" panose="02020603050405020304" pitchFamily="18" charset="0"/>
              </a:rPr>
              <a:t>hoặc</a:t>
            </a:r>
            <a:r>
              <a:rPr lang="en-US" sz="2400" dirty="0">
                <a:latin typeface="Times New Roman" panose="02020603050405020304" pitchFamily="18" charset="0"/>
                <a:ea typeface="Times New Roman" panose="02020603050405020304" pitchFamily="18" charset="0"/>
              </a:rPr>
              <a:t> revision) </a:t>
            </a:r>
            <a:r>
              <a:rPr lang="en-US" sz="2400" dirty="0" err="1">
                <a:latin typeface="Times New Roman" panose="02020603050405020304" pitchFamily="18" charset="0"/>
                <a:ea typeface="Times New Roman" panose="02020603050405020304" pitchFamily="18" charset="0"/>
              </a:rPr>
              <a:t>đã</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ghi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sự</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biệt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từ</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trạng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đã</a:t>
            </a:r>
            <a:r>
              <a:rPr lang="en-US" sz="2400" dirty="0">
                <a:latin typeface="Times New Roman" panose="02020603050405020304" pitchFamily="18" charset="0"/>
                <a:ea typeface="Times New Roman" panose="02020603050405020304" pitchFamily="18" charset="0"/>
              </a:rPr>
              <a:t> commit </a:t>
            </a:r>
            <a:r>
              <a:rPr lang="en-US" sz="2400" dirty="0" err="1">
                <a:latin typeface="Times New Roman" panose="02020603050405020304" pitchFamily="18" charset="0"/>
                <a:ea typeface="Times New Roman" panose="02020603050405020304" pitchFamily="18" charset="0"/>
              </a:rPr>
              <a:t>lần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trước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với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trạng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hiện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Bằng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việc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lần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theo</a:t>
            </a:r>
            <a:r>
              <a:rPr lang="en-US" sz="2400" dirty="0">
                <a:latin typeface="Times New Roman" panose="02020603050405020304" pitchFamily="18" charset="0"/>
                <a:ea typeface="Times New Roman" panose="02020603050405020304" pitchFamily="18" charset="0"/>
              </a:rPr>
              <a:t> commit </a:t>
            </a:r>
            <a:r>
              <a:rPr lang="en-US" sz="2400" dirty="0" err="1">
                <a:latin typeface="Times New Roman" panose="02020603050405020304" pitchFamily="18" charset="0"/>
                <a:ea typeface="Times New Roman" panose="02020603050405020304" pitchFamily="18" charset="0"/>
              </a:rPr>
              <a:t>này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từ</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trạng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thái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mới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nhất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thì</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có</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thể</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biết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được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lịch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thay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đổi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trong</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quá</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khứ</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hoặc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nội</a:t>
            </a:r>
            <a:r>
              <a:rPr lang="en-US" sz="2400" dirty="0">
                <a:latin typeface="Times New Roman" panose="02020603050405020304" pitchFamily="18" charset="0"/>
                <a:ea typeface="Times New Roman" panose="02020603050405020304" pitchFamily="18" charset="0"/>
              </a:rPr>
              <a:t> dung </a:t>
            </a:r>
            <a:r>
              <a:rPr lang="en-US" sz="2400" dirty="0" err="1">
                <a:latin typeface="Times New Roman" panose="02020603050405020304" pitchFamily="18" charset="0"/>
                <a:ea typeface="Times New Roman" panose="02020603050405020304" pitchFamily="18" charset="0"/>
              </a:rPr>
              <a:t>thay</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đổi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đó</a:t>
            </a:r>
            <a:r>
              <a:rPr lang="en-US" sz="2400" dirty="0">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18DDD8BF-935D-476D-BD89-C4F57D8F06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24272" y="3877552"/>
            <a:ext cx="7544397" cy="2389438"/>
          </a:xfrm>
          <a:prstGeom prst="rect">
            <a:avLst/>
          </a:prstGeom>
          <a:noFill/>
          <a:ln>
            <a:noFill/>
          </a:ln>
        </p:spPr>
      </p:pic>
    </p:spTree>
    <p:extLst>
      <p:ext uri="{BB962C8B-B14F-4D97-AF65-F5344CB8AC3E}">
        <p14:creationId xmlns:p14="http://schemas.microsoft.com/office/powerpoint/2010/main" val="154788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2963</Words>
  <Application>Microsoft Office PowerPoint</Application>
  <PresentationFormat>Widescreen</PresentationFormat>
  <Paragraphs>190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duy</dc:creator>
  <cp:lastModifiedBy>lê duy</cp:lastModifiedBy>
  <cp:revision>26</cp:revision>
  <dcterms:created xsi:type="dcterms:W3CDTF">2019-09-29T02:37:30Z</dcterms:created>
  <dcterms:modified xsi:type="dcterms:W3CDTF">2019-09-29T14:42:50Z</dcterms:modified>
</cp:coreProperties>
</file>