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2"/>
  </p:handoutMasterIdLst>
  <p:sldIdLst>
    <p:sldId id="256" r:id="rId3"/>
    <p:sldId id="257" r:id="rId5"/>
    <p:sldId id="263" r:id="rId6"/>
    <p:sldId id="266" r:id="rId7"/>
    <p:sldId id="267" r:id="rId8"/>
    <p:sldId id="268" r:id="rId9"/>
    <p:sldId id="270" r:id="rId10"/>
    <p:sldId id="269" r:id="rId11"/>
  </p:sldIdLst>
  <p:sldSz cx="12192000" cy="6858000"/>
  <p:notesSz cx="7103745" cy="10234295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gs" Target="tags/tag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hyperlink" Target="https://rcore-os.cn/rCore-Tutorial-Book-v3/chapter4/3sv39-implementation-1.html#id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effectLst/>
                <a:latin typeface="微软雅黑" charset="0"/>
                <a:ea typeface="微软雅黑" charset="0"/>
                <a:cs typeface="微软雅黑" charset="0"/>
              </a:rPr>
              <a:t>Lab3 </a:t>
            </a:r>
            <a:r>
              <a:rPr lang="zh-CN" altLang="en-US" dirty="0">
                <a:effectLst/>
                <a:latin typeface="微软雅黑" charset="0"/>
                <a:ea typeface="微软雅黑" charset="0"/>
                <a:cs typeface="微软雅黑" charset="0"/>
              </a:rPr>
              <a:t>实验讲解</a:t>
            </a:r>
            <a:r>
              <a:rPr lang="zh-CN" altLang="en-US" dirty="0">
                <a:effectLst/>
                <a:latin typeface="微软雅黑" charset="0"/>
                <a:ea typeface="微软雅黑" charset="0"/>
                <a:cs typeface="微软雅黑" charset="0"/>
              </a:rPr>
              <a:t>补充</a:t>
            </a:r>
            <a:endParaRPr lang="zh-CN" altLang="en-US" dirty="0">
              <a:effectLst/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>
              <a:latin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Segmentation &amp; Memory </a:t>
            </a:r>
            <a:r>
              <a:rPr lang="en-US" altLang="zh-CN"/>
              <a:t>Fragmentation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zh-CN"/>
              <a:t>Before Page </a:t>
            </a:r>
            <a:r>
              <a:rPr lang="en-US" altLang="zh-CN"/>
              <a:t>Table:</a:t>
            </a:r>
            <a:endParaRPr lang="en-US" altLang="zh-CN"/>
          </a:p>
          <a:p>
            <a:pPr lvl="1"/>
            <a:r>
              <a:rPr lang="en-US" altLang="zh-CN"/>
              <a:t>Fixed-size Segmentation</a:t>
            </a:r>
            <a:endParaRPr lang="en-US" altLang="zh-CN"/>
          </a:p>
          <a:p>
            <a:pPr lvl="2"/>
            <a:r>
              <a:rPr lang="en-US" altLang="zh-CN" sz="2000"/>
              <a:t>internal fragmentation</a:t>
            </a:r>
            <a:endParaRPr lang="en-US" altLang="zh-CN"/>
          </a:p>
          <a:p>
            <a:pPr lvl="1"/>
            <a:r>
              <a:rPr lang="en-US" altLang="zh-CN"/>
              <a:t>Dynamic-size </a:t>
            </a:r>
            <a:r>
              <a:rPr lang="en-US" altLang="zh-CN"/>
              <a:t>Segmentation</a:t>
            </a:r>
            <a:endParaRPr lang="en-US" altLang="zh-CN"/>
          </a:p>
          <a:p>
            <a:pPr lvl="2"/>
            <a:r>
              <a:rPr lang="en-US" altLang="zh-CN"/>
              <a:t>external fragmentation</a:t>
            </a:r>
            <a:endParaRPr lang="en-US" altLang="zh-CN"/>
          </a:p>
          <a:p>
            <a:pPr lvl="2"/>
            <a:endParaRPr lang="en-US" altLang="zh-CN"/>
          </a:p>
          <a:p>
            <a:pPr lvl="2"/>
            <a:endParaRPr lang="en-US" altLang="zh-CN"/>
          </a:p>
          <a:p>
            <a:pPr lvl="2"/>
            <a:endParaRPr lang="en-US" altLang="zh-CN"/>
          </a:p>
          <a:p>
            <a:pPr lvl="0"/>
            <a:r>
              <a:rPr lang="en-US" altLang="zh-CN"/>
              <a:t>continuous virtual </a:t>
            </a:r>
            <a:r>
              <a:rPr lang="en-US" altLang="zh-CN"/>
              <a:t>address</a:t>
            </a:r>
            <a:endParaRPr lang="en-US" altLang="zh-CN"/>
          </a:p>
          <a:p>
            <a:pPr lvl="1"/>
            <a:r>
              <a:rPr lang="en-US" altLang="zh-CN"/>
              <a:t>map to continuous physical address</a:t>
            </a:r>
            <a:endParaRPr lang="en-US" altLang="zh-CN"/>
          </a:p>
          <a:p>
            <a:pPr lvl="2"/>
            <a:r>
              <a:rPr lang="en-US" altLang="zh-CN"/>
              <a:t>high cost for garbage collection (GC)</a:t>
            </a:r>
            <a:endParaRPr lang="en-US" altLang="zh-CN"/>
          </a:p>
          <a:p>
            <a:pPr lvl="1"/>
            <a:r>
              <a:rPr lang="en-US" altLang="zh-CN"/>
              <a:t>no need to map to continuous physical address?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27700" y="1584325"/>
            <a:ext cx="6360795" cy="323659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How to Translate VA to PA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554990" y="1792605"/>
            <a:ext cx="4326255" cy="41332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0.  PPN_2 &lt;- satp</a:t>
            </a:r>
            <a:endParaRPr lang="en-US" altLang="zh-CN"/>
          </a:p>
          <a:p>
            <a:endParaRPr lang="en-US" altLang="zh-CN">
              <a:sym typeface="+mn-ea"/>
            </a:endParaRPr>
          </a:p>
          <a:p>
            <a:r>
              <a:rPr lang="en-US" altLang="zh-CN"/>
              <a:t>1.  </a:t>
            </a:r>
            <a:r>
              <a:rPr lang="en-US" altLang="zh-CN">
                <a:sym typeface="+mn-ea"/>
              </a:rPr>
              <a:t>PPN_1 &lt;- PPN_2 [ L2_index ]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2.  PPN_0 &lt;- PPN_1 [ L1_index ]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3.  PTE &lt;- PPN_0 [ L0_index ]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4.  PA  &lt;- {PTE, Offset}</a:t>
            </a:r>
            <a:endParaRPr lang="en-US" altLang="zh-CN"/>
          </a:p>
        </p:txBody>
      </p:sp>
      <p:pic>
        <p:nvPicPr>
          <p:cNvPr id="6" name="内容占位符 3" descr="/Users/neil/Library/Containers/com.kingsoft.wpsoffice.mac/Data/tmp/photoeditapp/20241030112635/temp.pngtemp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746115" y="1337310"/>
            <a:ext cx="5365750" cy="515493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How to Translate VA to PA</a:t>
            </a:r>
            <a:endParaRPr lang="en-US" altLang="zh-CN"/>
          </a:p>
        </p:txBody>
      </p:sp>
      <p:pic>
        <p:nvPicPr>
          <p:cNvPr id="6" name="内容占位符 3" descr="/Users/neil/Library/Containers/com.kingsoft.wpsoffice.mac/Data/tmp/photoeditapp/20241030112748/temp.pngtemp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746115" y="1337310"/>
            <a:ext cx="5365750" cy="515493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54990" y="1792605"/>
            <a:ext cx="4326255" cy="41332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0.  PPN_2 &lt;- satp</a:t>
            </a:r>
            <a:endParaRPr lang="en-US" altLang="zh-CN"/>
          </a:p>
          <a:p>
            <a:endParaRPr lang="en-US" altLang="zh-CN">
              <a:sym typeface="+mn-ea"/>
            </a:endParaRPr>
          </a:p>
          <a:p>
            <a:r>
              <a:rPr lang="en-US" altLang="zh-CN"/>
              <a:t>1.  </a:t>
            </a:r>
            <a:r>
              <a:rPr lang="en-US" altLang="zh-CN">
                <a:sym typeface="+mn-ea"/>
              </a:rPr>
              <a:t>PPN_1 &lt;- PPN_2 [ L2_index ]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2.  PPN_0 &lt;- PPN_1 [ L1_index ]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3.  PTE &lt;- PPN_0 [ L0_index ]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4.  PA  &lt;- {PTE, Offset}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How to Translate VA to PA</a:t>
            </a:r>
            <a:endParaRPr lang="en-US" altLang="zh-CN"/>
          </a:p>
        </p:txBody>
      </p:sp>
      <p:pic>
        <p:nvPicPr>
          <p:cNvPr id="6" name="内容占位符 3" descr="/Users/neil/Library/Containers/com.kingsoft.wpsoffice.mac/Data/tmp/photoeditapp/20241030112821/temp.pngtemp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746115" y="1337310"/>
            <a:ext cx="5365750" cy="515493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54990" y="1792605"/>
            <a:ext cx="4326255" cy="41332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0.  PPN_2 &lt;- satp</a:t>
            </a:r>
            <a:endParaRPr lang="en-US" altLang="zh-CN"/>
          </a:p>
          <a:p>
            <a:endParaRPr lang="en-US" altLang="zh-CN">
              <a:sym typeface="+mn-ea"/>
            </a:endParaRPr>
          </a:p>
          <a:p>
            <a:r>
              <a:rPr lang="en-US" altLang="zh-CN"/>
              <a:t>1.  </a:t>
            </a:r>
            <a:r>
              <a:rPr lang="en-US" altLang="zh-CN">
                <a:sym typeface="+mn-ea"/>
              </a:rPr>
              <a:t>PPN_1 &lt;- PPN_2 [ L2_index ]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2.  PPN_0 &lt;- PPN_1 [ L1_index ]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3.  PTE &lt;- PPN_0 [ L0_index ]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4.  PA  &lt;- {PTE, Offset}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How to Translate VA to PA</a:t>
            </a:r>
            <a:endParaRPr lang="en-US" altLang="zh-CN"/>
          </a:p>
        </p:txBody>
      </p:sp>
      <p:pic>
        <p:nvPicPr>
          <p:cNvPr id="6" name="内容占位符 3" descr="/Users/neil/Library/Containers/com.kingsoft.wpsoffice.mac/Data/tmp/photoeditapp/20241030113218/temp.pngtemp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746115" y="1337310"/>
            <a:ext cx="5365750" cy="515493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54990" y="1792605"/>
            <a:ext cx="5070475" cy="41332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0.  PPN_2 &lt;- satp</a:t>
            </a:r>
            <a:endParaRPr lang="en-US" altLang="zh-CN">
              <a:latin typeface="微软雅黑" charset="0"/>
              <a:ea typeface="微软雅黑" charset="0"/>
              <a:cs typeface="微软雅黑" charset="0"/>
            </a:endParaRPr>
          </a:p>
          <a:p>
            <a:endParaRPr lang="en-US" altLang="zh-CN">
              <a:latin typeface="微软雅黑" charset="0"/>
              <a:ea typeface="微软雅黑" charset="0"/>
              <a:cs typeface="微软雅黑" charset="0"/>
              <a:sym typeface="+mn-ea"/>
            </a:endParaRPr>
          </a:p>
          <a:p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1.  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  <a:sym typeface="+mn-ea"/>
              </a:rPr>
              <a:t>PPN_1 &lt;- PPN_2 [ L2_index ]</a:t>
            </a:r>
            <a:endParaRPr lang="en-US" altLang="zh-CN">
              <a:latin typeface="微软雅黑" charset="0"/>
              <a:ea typeface="微软雅黑" charset="0"/>
              <a:cs typeface="微软雅黑" charset="0"/>
            </a:endParaRPr>
          </a:p>
          <a:p>
            <a:endParaRPr lang="en-US" altLang="zh-CN">
              <a:latin typeface="微软雅黑" charset="0"/>
              <a:ea typeface="微软雅黑" charset="0"/>
              <a:cs typeface="微软雅黑" charset="0"/>
            </a:endParaRPr>
          </a:p>
          <a:p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2.  PPN_0 &lt;- PPN_1 [ L1_index ]</a:t>
            </a:r>
            <a:endParaRPr lang="en-US" altLang="zh-CN">
              <a:latin typeface="微软雅黑" charset="0"/>
              <a:ea typeface="微软雅黑" charset="0"/>
              <a:cs typeface="微软雅黑" charset="0"/>
            </a:endParaRPr>
          </a:p>
          <a:p>
            <a:endParaRPr lang="en-US" altLang="zh-CN">
              <a:latin typeface="微软雅黑" charset="0"/>
              <a:ea typeface="微软雅黑" charset="0"/>
              <a:cs typeface="微软雅黑" charset="0"/>
            </a:endParaRPr>
          </a:p>
          <a:p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3.  PTE &lt;- PPN_0 [ L0_index ]</a:t>
            </a:r>
            <a:endParaRPr lang="en-US" altLang="zh-CN">
              <a:latin typeface="微软雅黑" charset="0"/>
              <a:ea typeface="微软雅黑" charset="0"/>
              <a:cs typeface="微软雅黑" charset="0"/>
            </a:endParaRPr>
          </a:p>
          <a:p>
            <a:endParaRPr lang="en-US" altLang="zh-CN">
              <a:latin typeface="微软雅黑" charset="0"/>
              <a:ea typeface="微软雅黑" charset="0"/>
              <a:cs typeface="微软雅黑" charset="0"/>
            </a:endParaRPr>
          </a:p>
          <a:p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4.  PA  &lt;- {PTE, Offset}</a:t>
            </a:r>
            <a:endParaRPr lang="en-US" altLang="zh-CN">
              <a:latin typeface="微软雅黑" charset="0"/>
              <a:ea typeface="微软雅黑" charset="0"/>
              <a:cs typeface="微软雅黑" charset="0"/>
            </a:endParaRPr>
          </a:p>
          <a:p>
            <a:endParaRPr lang="en-US" altLang="zh-CN">
              <a:latin typeface="微软雅黑" charset="0"/>
              <a:ea typeface="微软雅黑" charset="0"/>
              <a:cs typeface="微软雅黑" charset="0"/>
            </a:endParaRPr>
          </a:p>
          <a:p>
            <a:endParaRPr lang="en-US" altLang="zh-CN">
              <a:latin typeface="微软雅黑" charset="0"/>
              <a:ea typeface="微软雅黑" charset="0"/>
              <a:cs typeface="微软雅黑" charset="0"/>
            </a:endParaRPr>
          </a:p>
          <a:p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（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伪代码请选择性借鉴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，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防止查重代码重合太高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）</a:t>
            </a:r>
            <a:endParaRPr lang="en-US" altLang="zh-CN"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What to do in our lab3?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set up page table</a:t>
            </a:r>
            <a:endParaRPr lang="en-US" altLang="zh-CN">
              <a:latin typeface="微软雅黑" charset="0"/>
              <a:ea typeface="微软雅黑" charset="0"/>
              <a:cs typeface="微软雅黑" charset="0"/>
            </a:endParaRPr>
          </a:p>
          <a:p>
            <a:endParaRPr lang="en-US" altLang="zh-CN">
              <a:latin typeface="微软雅黑" charset="0"/>
              <a:ea typeface="微软雅黑" charset="0"/>
              <a:cs typeface="微软雅黑" charset="0"/>
            </a:endParaRPr>
          </a:p>
          <a:p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讲人话就是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，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按照页粒度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，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把所有的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 virtual address 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尝试按照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 sv39 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的流程翻译成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 physical address，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然后在页表里填上相关的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 PTE</a:t>
            </a:r>
            <a:endParaRPr lang="en-US" altLang="zh-CN"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Huge Page (e.t. 2MB, 1 GB)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How MMU figure out whether a page is a HUGE PAGE?</a:t>
            </a:r>
            <a:endParaRPr lang="en-US" altLang="zh-CN">
              <a:latin typeface="微软雅黑" charset="0"/>
              <a:ea typeface="微软雅黑" charset="0"/>
              <a:cs typeface="微软雅黑" charset="0"/>
            </a:endParaRPr>
          </a:p>
          <a:p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856865" y="5483225"/>
            <a:ext cx="6096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/>
              <a:t>reference: riscv64 spec page 106</a:t>
            </a:r>
            <a:endParaRPr lang="zh-CN" altLang="en-US">
              <a:hlinkClick r:id="rId1" action="ppaction://hlinkfile"/>
            </a:endParaRPr>
          </a:p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2015" y="2421255"/>
            <a:ext cx="4966335" cy="306197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MDU3NjA4MjNiOWIxMDUyYTdlYTg5NDBhY2VhZmJjYjM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1178</Words>
  <Application>WPS 演示</Application>
  <PresentationFormat>宽屏</PresentationFormat>
  <Paragraphs>82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0" baseType="lpstr">
      <vt:lpstr>Arial</vt:lpstr>
      <vt:lpstr>宋体</vt:lpstr>
      <vt:lpstr>Wingdings</vt:lpstr>
      <vt:lpstr>微软雅黑</vt:lpstr>
      <vt:lpstr>汉仪旗黑</vt:lpstr>
      <vt:lpstr>Calibri</vt:lpstr>
      <vt:lpstr>Helvetica Neue</vt:lpstr>
      <vt:lpstr>汉仪书宋二KW</vt:lpstr>
      <vt:lpstr>微软雅黑</vt:lpstr>
      <vt:lpstr>宋体</vt:lpstr>
      <vt:lpstr>Arial Unicode MS</vt:lpstr>
      <vt:lpstr>WPS</vt:lpstr>
      <vt:lpstr>Lab3 实验讲解补充</vt:lpstr>
      <vt:lpstr>Segmentation &amp; Memory Fragmentation</vt:lpstr>
      <vt:lpstr>How to Translate VA to PA</vt:lpstr>
      <vt:lpstr>How to Translate VA to PA</vt:lpstr>
      <vt:lpstr>How to Translate VA to PA</vt:lpstr>
      <vt:lpstr>How to Translate VA to PA</vt:lpstr>
      <vt:lpstr>What to do in our lab3?</vt:lpstr>
      <vt:lpstr>Huge Page (e.t. 2MB, 1 GB)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愚者千虑</cp:lastModifiedBy>
  <cp:revision>34</cp:revision>
  <dcterms:created xsi:type="dcterms:W3CDTF">2024-10-30T11:41:13Z</dcterms:created>
  <dcterms:modified xsi:type="dcterms:W3CDTF">2024-10-30T11:41:13Z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2052-6.12.1.8902</vt:lpwstr>
  </property>
  <property fmtid="{D5CDD505-2E9C-101B-9397-08002B2CF9AE}" pid="3" name="ICV">
    <vt:lpwstr>72106B91207B308C30952167888632B9_41</vt:lpwstr>
  </property>
</Properties>
</file>