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9" r:id="rId1"/>
  </p:sldMasterIdLst>
  <p:notesMasterIdLst>
    <p:notesMasterId r:id="rId19"/>
  </p:notesMasterIdLst>
  <p:handoutMasterIdLst>
    <p:handoutMasterId r:id="rId20"/>
  </p:handoutMasterIdLst>
  <p:sldIdLst>
    <p:sldId id="256" r:id="rId2"/>
    <p:sldId id="257" r:id="rId3"/>
    <p:sldId id="264" r:id="rId4"/>
    <p:sldId id="261" r:id="rId5"/>
    <p:sldId id="262" r:id="rId6"/>
    <p:sldId id="263" r:id="rId7"/>
    <p:sldId id="269" r:id="rId8"/>
    <p:sldId id="268" r:id="rId9"/>
    <p:sldId id="271" r:id="rId10"/>
    <p:sldId id="267" r:id="rId11"/>
    <p:sldId id="265" r:id="rId12"/>
    <p:sldId id="266" r:id="rId13"/>
    <p:sldId id="270" r:id="rId14"/>
    <p:sldId id="260" r:id="rId15"/>
    <p:sldId id="272" r:id="rId16"/>
    <p:sldId id="273" r:id="rId17"/>
    <p:sldId id="274" r:id="rId18"/>
  </p:sldIdLst>
  <p:sldSz cx="9144000" cy="6858000" type="screen4x3"/>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0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03" autoAdjust="0"/>
    <p:restoredTop sz="94648" autoAdjust="0"/>
  </p:normalViewPr>
  <p:slideViewPr>
    <p:cSldViewPr snapToGrid="0">
      <p:cViewPr varScale="1">
        <p:scale>
          <a:sx n="117" d="100"/>
          <a:sy n="117" d="100"/>
        </p:scale>
        <p:origin x="576"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904"/>
    </p:cViewPr>
  </p:sorterViewPr>
  <p:notesViewPr>
    <p:cSldViewPr snapToGrid="0">
      <p:cViewPr varScale="1">
        <p:scale>
          <a:sx n="77" d="100"/>
          <a:sy n="77" d="100"/>
        </p:scale>
        <p:origin x="316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18614E7B-DEDB-40DD-A0FF-47318A4A102A}" type="datetimeFigureOut">
              <a:rPr kumimoji="1" lang="ja-JP" altLang="en-US" smtClean="0"/>
              <a:t>2021/1/22</a:t>
            </a:fld>
            <a:endParaRPr kumimoji="1" lang="ja-JP" altLang="en-US"/>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927450D-82D8-4752-8CA2-B821EAB942B6}" type="slidenum">
              <a:rPr kumimoji="1" lang="ja-JP" altLang="en-US" smtClean="0"/>
              <a:t>‹#›</a:t>
            </a:fld>
            <a:endParaRPr kumimoji="1" lang="ja-JP" altLang="en-US"/>
          </a:p>
        </p:txBody>
      </p:sp>
    </p:spTree>
    <p:extLst>
      <p:ext uri="{BB962C8B-B14F-4D97-AF65-F5344CB8AC3E}">
        <p14:creationId xmlns:p14="http://schemas.microsoft.com/office/powerpoint/2010/main" val="733296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04EBD19-FF31-49E0-849F-7961B7EEED02}" type="datetimeFigureOut">
              <a:rPr kumimoji="1" lang="ja-JP" altLang="en-US" smtClean="0"/>
              <a:t>2021/1/22</a:t>
            </a:fld>
            <a:endParaRPr kumimoji="1" lang="ja-JP" altLang="en-US"/>
          </a:p>
        </p:txBody>
      </p:sp>
      <p:sp>
        <p:nvSpPr>
          <p:cNvPr id="4" name="スライド イメージ プレースホルダー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AAD80FD-7800-48A8-B120-9287387934D3}" type="slidenum">
              <a:rPr kumimoji="1" lang="ja-JP" altLang="en-US" smtClean="0"/>
              <a:t>‹#›</a:t>
            </a:fld>
            <a:endParaRPr kumimoji="1" lang="ja-JP" altLang="en-US"/>
          </a:p>
        </p:txBody>
      </p:sp>
    </p:spTree>
    <p:extLst>
      <p:ext uri="{BB962C8B-B14F-4D97-AF65-F5344CB8AC3E}">
        <p14:creationId xmlns:p14="http://schemas.microsoft.com/office/powerpoint/2010/main" val="16104627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2">
                    <a:lumMod val="75000"/>
                  </a:schemeClr>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ja-JP" altLang="en-US"/>
              <a:t>マスター サブタイトルの書式設定</a:t>
            </a:r>
            <a:endParaRPr lang="en-US" dirty="0"/>
          </a:p>
        </p:txBody>
      </p:sp>
      <p:sp>
        <p:nvSpPr>
          <p:cNvPr id="20" name="Date Placeholder 19"/>
          <p:cNvSpPr>
            <a:spLocks noGrp="1"/>
          </p:cNvSpPr>
          <p:nvPr>
            <p:ph type="dt" sz="half" idx="10"/>
          </p:nvPr>
        </p:nvSpPr>
        <p:spPr>
          <a:xfrm>
            <a:off x="3931920" y="1327188"/>
            <a:ext cx="1280160" cy="457200"/>
          </a:xfrm>
          <a:prstGeom prst="rect">
            <a:avLst/>
          </a:prstGeom>
        </p:spPr>
        <p:txBody>
          <a:bodyPr/>
          <a:lstStyle>
            <a:lvl1pPr algn="ctr">
              <a:defRPr sz="1100" spc="0" baseline="0">
                <a:solidFill>
                  <a:srgbClr val="FFFFFF"/>
                </a:solidFill>
                <a:latin typeface="+mn-lt"/>
              </a:defRPr>
            </a:lvl1pPr>
          </a:lstStyle>
          <a:p>
            <a:endParaRPr kumimoji="1" lang="ja-JP" altLang="en-US"/>
          </a:p>
        </p:txBody>
      </p:sp>
      <p:sp>
        <p:nvSpPr>
          <p:cNvPr id="21" name="Footer Placeholder 20"/>
          <p:cNvSpPr>
            <a:spLocks noGrp="1"/>
          </p:cNvSpPr>
          <p:nvPr>
            <p:ph type="ftr" sz="quarter" idx="11"/>
          </p:nvPr>
        </p:nvSpPr>
        <p:spPr>
          <a:xfrm>
            <a:off x="1104936" y="5211060"/>
            <a:ext cx="4429125" cy="228600"/>
          </a:xfrm>
          <a:prstGeom prst="rect">
            <a:avLst/>
          </a:prstGeom>
        </p:spPr>
        <p:txBody>
          <a:bodyPr/>
          <a:lstStyle>
            <a:lvl1pPr algn="l">
              <a:defRPr sz="900">
                <a:solidFill>
                  <a:schemeClr val="tx1">
                    <a:lumMod val="75000"/>
                    <a:lumOff val="25000"/>
                  </a:schemeClr>
                </a:solidFill>
              </a:defRPr>
            </a:lvl1pPr>
          </a:lstStyle>
          <a:p>
            <a:endParaRPr kumimoji="1" lang="ja-JP" alt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C6A97805-9A90-4591-9350-A5C2C9F755C7}" type="slidenum">
              <a:rPr kumimoji="1" lang="ja-JP" altLang="en-US" smtClean="0"/>
              <a:t>‹#›</a:t>
            </a:fld>
            <a:endParaRPr kumimoji="1" lang="ja-JP" altLang="en-US"/>
          </a:p>
        </p:txBody>
      </p:sp>
    </p:spTree>
    <p:extLst>
      <p:ext uri="{BB962C8B-B14F-4D97-AF65-F5344CB8AC3E}">
        <p14:creationId xmlns:p14="http://schemas.microsoft.com/office/powerpoint/2010/main" val="260034706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312142" y="6302326"/>
            <a:ext cx="2057400" cy="274320"/>
          </a:xfrm>
          <a:prstGeom prst="rect">
            <a:avLst/>
          </a:prstGeom>
        </p:spPr>
        <p:txBody>
          <a:bodyPr/>
          <a:lstStyle/>
          <a:p>
            <a:endParaRPr kumimoji="1" lang="ja-JP" altLang="en-US"/>
          </a:p>
        </p:txBody>
      </p:sp>
      <p:sp>
        <p:nvSpPr>
          <p:cNvPr id="5" name="Footer Placeholder 4"/>
          <p:cNvSpPr>
            <a:spLocks noGrp="1"/>
          </p:cNvSpPr>
          <p:nvPr>
            <p:ph type="ftr" sz="quarter" idx="11"/>
          </p:nvPr>
        </p:nvSpPr>
        <p:spPr>
          <a:xfrm>
            <a:off x="2596896" y="6302326"/>
            <a:ext cx="3950208" cy="274320"/>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C6A97805-9A90-4591-9350-A5C2C9F755C7}" type="slidenum">
              <a:rPr kumimoji="1" lang="ja-JP" altLang="en-US" smtClean="0"/>
              <a:t>‹#›</a:t>
            </a:fld>
            <a:endParaRPr kumimoji="1" lang="ja-JP" altLang="en-US"/>
          </a:p>
        </p:txBody>
      </p:sp>
    </p:spTree>
    <p:extLst>
      <p:ext uri="{BB962C8B-B14F-4D97-AF65-F5344CB8AC3E}">
        <p14:creationId xmlns:p14="http://schemas.microsoft.com/office/powerpoint/2010/main" val="2839241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312142" y="6302326"/>
            <a:ext cx="2057400" cy="274320"/>
          </a:xfrm>
          <a:prstGeom prst="rect">
            <a:avLst/>
          </a:prstGeom>
        </p:spPr>
        <p:txBody>
          <a:bodyPr/>
          <a:lstStyle/>
          <a:p>
            <a:endParaRPr kumimoji="1" lang="ja-JP" altLang="en-US"/>
          </a:p>
        </p:txBody>
      </p:sp>
      <p:sp>
        <p:nvSpPr>
          <p:cNvPr id="5" name="Footer Placeholder 4"/>
          <p:cNvSpPr>
            <a:spLocks noGrp="1"/>
          </p:cNvSpPr>
          <p:nvPr>
            <p:ph type="ftr" sz="quarter" idx="11"/>
          </p:nvPr>
        </p:nvSpPr>
        <p:spPr>
          <a:xfrm>
            <a:off x="2596896" y="6302326"/>
            <a:ext cx="3950208" cy="274320"/>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C6A97805-9A90-4591-9350-A5C2C9F755C7}" type="slidenum">
              <a:rPr kumimoji="1" lang="ja-JP" altLang="en-US" smtClean="0"/>
              <a:t>‹#›</a:t>
            </a:fld>
            <a:endParaRPr kumimoji="1" lang="ja-JP" altLang="en-US"/>
          </a:p>
        </p:txBody>
      </p:sp>
    </p:spTree>
    <p:extLst>
      <p:ext uri="{BB962C8B-B14F-4D97-AF65-F5344CB8AC3E}">
        <p14:creationId xmlns:p14="http://schemas.microsoft.com/office/powerpoint/2010/main" val="163017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620722" y="2898710"/>
            <a:ext cx="7680960" cy="716479"/>
          </a:xfrm>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C6A97805-9A90-4591-9350-A5C2C9F755C7}" type="slidenum">
              <a:rPr kumimoji="1" lang="ja-JP" altLang="en-US" smtClean="0"/>
              <a:t>‹#›</a:t>
            </a:fld>
            <a:endParaRPr kumimoji="1" lang="ja-JP" altLang="en-US"/>
          </a:p>
        </p:txBody>
      </p:sp>
    </p:spTree>
    <p:extLst>
      <p:ext uri="{BB962C8B-B14F-4D97-AF65-F5344CB8AC3E}">
        <p14:creationId xmlns:p14="http://schemas.microsoft.com/office/powerpoint/2010/main" val="3563205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1520" y="488515"/>
            <a:ext cx="7680960" cy="780380"/>
          </a:xfrm>
        </p:spPr>
        <p:txBody>
          <a:bodyPr/>
          <a:lstStyle>
            <a:lvl1pPr>
              <a:defRPr sz="5400"/>
            </a:lvl1pPr>
          </a:lstStyle>
          <a:p>
            <a:r>
              <a:rPr lang="ja-JP" altLang="en-US" dirty="0"/>
              <a:t>タイトル</a:t>
            </a:r>
            <a:endParaRPr lang="en-US" dirty="0"/>
          </a:p>
        </p:txBody>
      </p:sp>
      <p:sp>
        <p:nvSpPr>
          <p:cNvPr id="3" name="Content Placeholder 2"/>
          <p:cNvSpPr>
            <a:spLocks noGrp="1"/>
          </p:cNvSpPr>
          <p:nvPr>
            <p:ph idx="1"/>
          </p:nvPr>
        </p:nvSpPr>
        <p:spPr>
          <a:xfrm>
            <a:off x="731520" y="1421704"/>
            <a:ext cx="7680960" cy="4613336"/>
          </a:xfrm>
        </p:spPr>
        <p:txBody>
          <a:bodyPr/>
          <a:lstStyle>
            <a:lvl1pPr>
              <a:defRPr sz="3200"/>
            </a:lvl1pPr>
            <a:lvl2pPr>
              <a:defRPr sz="2800"/>
            </a:lvl2pPr>
            <a:lvl3pPr>
              <a:defRPr sz="2400"/>
            </a:lvl3pPr>
            <a:lvl4pPr>
              <a:defRPr sz="2000"/>
            </a:lvl4pPr>
            <a:lvl5pPr>
              <a:defRPr sz="18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スライド番号プレースホルダー 3"/>
          <p:cNvSpPr>
            <a:spLocks noGrp="1"/>
          </p:cNvSpPr>
          <p:nvPr>
            <p:ph type="sldNum" sz="quarter" idx="10"/>
          </p:nvPr>
        </p:nvSpPr>
        <p:spPr/>
        <p:txBody>
          <a:bodyPr/>
          <a:lstStyle/>
          <a:p>
            <a:fld id="{C6A97805-9A90-4591-9350-A5C2C9F755C7}" type="slidenum">
              <a:rPr kumimoji="1" lang="ja-JP" altLang="en-US" smtClean="0"/>
              <a:t>‹#›</a:t>
            </a:fld>
            <a:endParaRPr kumimoji="1" lang="ja-JP" altLang="en-US"/>
          </a:p>
        </p:txBody>
      </p:sp>
    </p:spTree>
    <p:extLst>
      <p:ext uri="{BB962C8B-B14F-4D97-AF65-F5344CB8AC3E}">
        <p14:creationId xmlns:p14="http://schemas.microsoft.com/office/powerpoint/2010/main" val="18495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000" kern="1200" cap="all" spc="-100" baseline="0" dirty="0">
                <a:solidFill>
                  <a:schemeClr val="tx1">
                    <a:lumMod val="85000"/>
                    <a:lumOff val="15000"/>
                  </a:schemeClr>
                </a:solidFill>
                <a:effectLst/>
                <a:latin typeface="+mj-lt"/>
                <a:ea typeface="+mn-ea"/>
                <a:cs typeface="+mn-cs"/>
              </a:defRPr>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172718" y="4682062"/>
            <a:ext cx="6803136" cy="502920"/>
          </a:xfrm>
        </p:spPr>
        <p:txBody>
          <a:bodyPr anchor="t">
            <a:noAutofit/>
          </a:bodyPr>
          <a:lstStyle>
            <a:lvl1pPr marL="0" indent="0" algn="ctr">
              <a:buNone/>
              <a:defRPr sz="28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a:xfrm>
            <a:off x="3931920" y="1325880"/>
            <a:ext cx="1280160" cy="457200"/>
          </a:xfrm>
          <a:prstGeom prst="rect">
            <a:avLst/>
          </a:prstGeom>
        </p:spPr>
        <p:txBody>
          <a:bodyPr/>
          <a:lstStyle>
            <a:lvl1pPr algn="ctr">
              <a:defRPr lang="en-US" sz="1100" kern="1200" spc="0" baseline="0">
                <a:solidFill>
                  <a:srgbClr val="FFFFFF"/>
                </a:solidFill>
                <a:latin typeface="+mn-lt"/>
                <a:ea typeface="+mn-ea"/>
                <a:cs typeface="+mn-cs"/>
              </a:defRPr>
            </a:lvl1pPr>
          </a:lstStyle>
          <a:p>
            <a:endParaRPr kumimoji="1" lang="ja-JP" altLang="en-US"/>
          </a:p>
        </p:txBody>
      </p:sp>
      <p:sp>
        <p:nvSpPr>
          <p:cNvPr id="5" name="Footer Placeholder 4"/>
          <p:cNvSpPr>
            <a:spLocks noGrp="1"/>
          </p:cNvSpPr>
          <p:nvPr>
            <p:ph type="ftr" sz="quarter" idx="11"/>
          </p:nvPr>
        </p:nvSpPr>
        <p:spPr>
          <a:xfrm>
            <a:off x="1104679" y="5211060"/>
            <a:ext cx="4430268" cy="228600"/>
          </a:xfrm>
          <a:prstGeom prst="rect">
            <a:avLst/>
          </a:prstGeom>
        </p:spPr>
        <p:txBody>
          <a:bodyPr/>
          <a:lstStyle>
            <a:lvl1pPr algn="l">
              <a:defRPr/>
            </a:lvl1pPr>
          </a:lstStyle>
          <a:p>
            <a:endParaRPr kumimoji="1" lang="ja-JP" altLang="en-US"/>
          </a:p>
        </p:txBody>
      </p:sp>
      <p:sp>
        <p:nvSpPr>
          <p:cNvPr id="6" name="Slide Number Placeholder 5"/>
          <p:cNvSpPr>
            <a:spLocks noGrp="1"/>
          </p:cNvSpPr>
          <p:nvPr>
            <p:ph type="sldNum" sz="quarter" idx="12"/>
          </p:nvPr>
        </p:nvSpPr>
        <p:spPr>
          <a:xfrm>
            <a:off x="6453378" y="5211060"/>
            <a:ext cx="1584198" cy="228600"/>
          </a:xfrm>
        </p:spPr>
        <p:txBody>
          <a:bodyPr/>
          <a:lstStyle/>
          <a:p>
            <a:fld id="{C6A97805-9A90-4591-9350-A5C2C9F755C7}" type="slidenum">
              <a:rPr kumimoji="1" lang="ja-JP" altLang="en-US" smtClean="0"/>
              <a:t>‹#›</a:t>
            </a:fld>
            <a:endParaRPr kumimoji="1" lang="ja-JP" altLang="en-US"/>
          </a:p>
        </p:txBody>
      </p:sp>
    </p:spTree>
    <p:extLst>
      <p:ext uri="{BB962C8B-B14F-4D97-AF65-F5344CB8AC3E}">
        <p14:creationId xmlns:p14="http://schemas.microsoft.com/office/powerpoint/2010/main" val="344886259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312142" y="6302326"/>
            <a:ext cx="2057400" cy="274320"/>
          </a:xfrm>
          <a:prstGeom prst="rect">
            <a:avLst/>
          </a:prstGeom>
        </p:spPr>
        <p:txBody>
          <a:bodyPr/>
          <a:lstStyle/>
          <a:p>
            <a:endParaRPr kumimoji="1" lang="ja-JP" altLang="en-US"/>
          </a:p>
        </p:txBody>
      </p:sp>
      <p:sp>
        <p:nvSpPr>
          <p:cNvPr id="6" name="Footer Placeholder 5"/>
          <p:cNvSpPr>
            <a:spLocks noGrp="1"/>
          </p:cNvSpPr>
          <p:nvPr>
            <p:ph type="ftr" sz="quarter" idx="11"/>
          </p:nvPr>
        </p:nvSpPr>
        <p:spPr>
          <a:xfrm>
            <a:off x="2596896" y="6302326"/>
            <a:ext cx="3950208" cy="274320"/>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C6A97805-9A90-4591-9350-A5C2C9F755C7}" type="slidenum">
              <a:rPr kumimoji="1" lang="ja-JP" altLang="en-US" smtClean="0"/>
              <a:t>‹#›</a:t>
            </a:fld>
            <a:endParaRPr kumimoji="1" lang="ja-JP" altLang="en-US"/>
          </a:p>
        </p:txBody>
      </p:sp>
    </p:spTree>
    <p:extLst>
      <p:ext uri="{BB962C8B-B14F-4D97-AF65-F5344CB8AC3E}">
        <p14:creationId xmlns:p14="http://schemas.microsoft.com/office/powerpoint/2010/main" val="15623147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312142" y="6302326"/>
            <a:ext cx="2057400" cy="274320"/>
          </a:xfrm>
          <a:prstGeom prst="rect">
            <a:avLst/>
          </a:prstGeom>
        </p:spPr>
        <p:txBody>
          <a:bodyPr/>
          <a:lstStyle/>
          <a:p>
            <a:endParaRPr kumimoji="1" lang="ja-JP" altLang="en-US"/>
          </a:p>
        </p:txBody>
      </p:sp>
      <p:sp>
        <p:nvSpPr>
          <p:cNvPr id="8" name="Footer Placeholder 7"/>
          <p:cNvSpPr>
            <a:spLocks noGrp="1"/>
          </p:cNvSpPr>
          <p:nvPr>
            <p:ph type="ftr" sz="quarter" idx="11"/>
          </p:nvPr>
        </p:nvSpPr>
        <p:spPr>
          <a:xfrm>
            <a:off x="2596896" y="6302326"/>
            <a:ext cx="3950208" cy="274320"/>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p:txBody>
          <a:bodyPr/>
          <a:lstStyle/>
          <a:p>
            <a:fld id="{C6A97805-9A90-4591-9350-A5C2C9F755C7}" type="slidenum">
              <a:rPr kumimoji="1" lang="ja-JP" altLang="en-US" smtClean="0"/>
              <a:t>‹#›</a:t>
            </a:fld>
            <a:endParaRPr kumimoji="1" lang="ja-JP" altLang="en-US"/>
          </a:p>
        </p:txBody>
      </p:sp>
    </p:spTree>
    <p:extLst>
      <p:ext uri="{BB962C8B-B14F-4D97-AF65-F5344CB8AC3E}">
        <p14:creationId xmlns:p14="http://schemas.microsoft.com/office/powerpoint/2010/main" val="299002578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6" name="スライド番号プレースホルダー 5"/>
          <p:cNvSpPr>
            <a:spLocks noGrp="1"/>
          </p:cNvSpPr>
          <p:nvPr>
            <p:ph type="sldNum" sz="quarter" idx="10"/>
          </p:nvPr>
        </p:nvSpPr>
        <p:spPr/>
        <p:txBody>
          <a:bodyPr/>
          <a:lstStyle/>
          <a:p>
            <a:fld id="{C6A97805-9A90-4591-9350-A5C2C9F755C7}" type="slidenum">
              <a:rPr kumimoji="1" lang="ja-JP" altLang="en-US" smtClean="0"/>
              <a:t>‹#›</a:t>
            </a:fld>
            <a:endParaRPr kumimoji="1" lang="ja-JP" altLang="en-US"/>
          </a:p>
        </p:txBody>
      </p:sp>
    </p:spTree>
    <p:extLst>
      <p:ext uri="{BB962C8B-B14F-4D97-AF65-F5344CB8AC3E}">
        <p14:creationId xmlns:p14="http://schemas.microsoft.com/office/powerpoint/2010/main" val="270110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12142" y="6302326"/>
            <a:ext cx="2057400" cy="274320"/>
          </a:xfrm>
          <a:prstGeom prst="rect">
            <a:avLst/>
          </a:prstGeom>
        </p:spPr>
        <p:txBody>
          <a:bodyPr/>
          <a:lstStyle/>
          <a:p>
            <a:endParaRPr kumimoji="1" lang="ja-JP" altLang="en-US"/>
          </a:p>
        </p:txBody>
      </p:sp>
      <p:sp>
        <p:nvSpPr>
          <p:cNvPr id="3" name="Footer Placeholder 2"/>
          <p:cNvSpPr>
            <a:spLocks noGrp="1"/>
          </p:cNvSpPr>
          <p:nvPr>
            <p:ph type="ftr" sz="quarter" idx="11"/>
          </p:nvPr>
        </p:nvSpPr>
        <p:spPr>
          <a:xfrm>
            <a:off x="2596896" y="6302326"/>
            <a:ext cx="3950208" cy="274320"/>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p:txBody>
          <a:bodyPr/>
          <a:lstStyle/>
          <a:p>
            <a:fld id="{C6A97805-9A90-4591-9350-A5C2C9F755C7}" type="slidenum">
              <a:rPr kumimoji="1" lang="ja-JP" altLang="en-US" smtClean="0"/>
              <a:t>‹#›</a:t>
            </a:fld>
            <a:endParaRPr kumimoji="1" lang="ja-JP" altLang="en-US"/>
          </a:p>
        </p:txBody>
      </p:sp>
    </p:spTree>
    <p:extLst>
      <p:ext uri="{BB962C8B-B14F-4D97-AF65-F5344CB8AC3E}">
        <p14:creationId xmlns:p14="http://schemas.microsoft.com/office/powerpoint/2010/main" val="187180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15" name="Rectangle 14"/>
          <p:cNvSpPr/>
          <p:nvPr/>
        </p:nvSpPr>
        <p:spPr>
          <a:xfrm>
            <a:off x="6765290" y="173736"/>
            <a:ext cx="2194560"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chemeClr val="tx1"/>
                </a:solidFill>
                <a:effectLst/>
                <a:latin typeface="+mj-lt"/>
                <a:ea typeface="+mn-ea"/>
                <a:cs typeface="+mn-cs"/>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2" name="Rectangle 11"/>
          <p:cNvSpPr/>
          <p:nvPr/>
        </p:nvSpPr>
        <p:spPr>
          <a:xfrm>
            <a:off x="6868160" y="274320"/>
            <a:ext cx="1988820" cy="6309360"/>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a:xfrm>
            <a:off x="312142" y="6302326"/>
            <a:ext cx="2057400" cy="274320"/>
          </a:xfrm>
          <a:prstGeom prst="rect">
            <a:avLst/>
          </a:prstGeom>
        </p:spPr>
        <p:txBody>
          <a:bodyPr/>
          <a:lstStyle/>
          <a:p>
            <a:endParaRPr kumimoji="1" lang="ja-JP" altLang="en-US"/>
          </a:p>
        </p:txBody>
      </p:sp>
      <p:sp>
        <p:nvSpPr>
          <p:cNvPr id="6" name="Footer Placeholder 5"/>
          <p:cNvSpPr>
            <a:spLocks noGrp="1"/>
          </p:cNvSpPr>
          <p:nvPr>
            <p:ph type="ftr" sz="quarter" idx="11"/>
          </p:nvPr>
        </p:nvSpPr>
        <p:spPr>
          <a:xfrm>
            <a:off x="2596896" y="6302326"/>
            <a:ext cx="3950208" cy="274320"/>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a:xfrm>
            <a:off x="7746008" y="6302326"/>
            <a:ext cx="1097280" cy="274320"/>
          </a:xfrm>
        </p:spPr>
        <p:txBody>
          <a:bodyPr/>
          <a:lstStyle/>
          <a:p>
            <a:fld id="{C6A97805-9A90-4591-9350-A5C2C9F755C7}" type="slidenum">
              <a:rPr kumimoji="1" lang="ja-JP" altLang="en-US" smtClean="0"/>
              <a:t>‹#›</a:t>
            </a:fld>
            <a:endParaRPr kumimoji="1" lang="ja-JP" altLang="en-US"/>
          </a:p>
        </p:txBody>
      </p:sp>
    </p:spTree>
    <p:extLst>
      <p:ext uri="{BB962C8B-B14F-4D97-AF65-F5344CB8AC3E}">
        <p14:creationId xmlns:p14="http://schemas.microsoft.com/office/powerpoint/2010/main" val="186307379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0" name="Rectangle 9"/>
          <p:cNvSpPr/>
          <p:nvPr/>
        </p:nvSpPr>
        <p:spPr>
          <a:xfrm>
            <a:off x="6765290" y="173736"/>
            <a:ext cx="2194560"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6868160" y="274320"/>
            <a:ext cx="1988820" cy="6309360"/>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chemeClr val="tx1"/>
                </a:solidFill>
                <a:latin typeface="+mj-lt"/>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12142" y="6302326"/>
            <a:ext cx="2057400" cy="274320"/>
          </a:xfrm>
          <a:prstGeom prst="rect">
            <a:avLst/>
          </a:prstGeom>
        </p:spPr>
        <p:txBody>
          <a:bodyPr/>
          <a:lstStyle>
            <a:lvl1pPr>
              <a:defRPr>
                <a:solidFill>
                  <a:srgbClr val="FFFFFF"/>
                </a:solidFill>
                <a:effectLst>
                  <a:outerShdw blurRad="12700" dist="6350" dir="2700000" algn="tl" rotWithShape="0">
                    <a:prstClr val="black">
                      <a:alpha val="40000"/>
                    </a:prstClr>
                  </a:outerShdw>
                </a:effectLst>
              </a:defRPr>
            </a:lvl1pPr>
          </a:lstStyle>
          <a:p>
            <a:endParaRPr kumimoji="1" lang="ja-JP" altLang="en-US"/>
          </a:p>
        </p:txBody>
      </p:sp>
      <p:sp>
        <p:nvSpPr>
          <p:cNvPr id="6" name="Footer Placeholder 5"/>
          <p:cNvSpPr>
            <a:spLocks noGrp="1"/>
          </p:cNvSpPr>
          <p:nvPr>
            <p:ph type="ftr" sz="quarter" idx="11"/>
          </p:nvPr>
        </p:nvSpPr>
        <p:spPr>
          <a:xfrm>
            <a:off x="2596896" y="6302326"/>
            <a:ext cx="3950208" cy="274320"/>
          </a:xfrm>
          <a:prstGeom prst="rect">
            <a:avLst/>
          </a:prstGeom>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kumimoji="1" lang="ja-JP" alt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chemeClr val="tx1">
                    <a:lumMod val="75000"/>
                    <a:lumOff val="25000"/>
                  </a:schemeClr>
                </a:solidFill>
              </a:defRPr>
            </a:lvl1pPr>
          </a:lstStyle>
          <a:p>
            <a:fld id="{C6A97805-9A90-4591-9350-A5C2C9F755C7}" type="slidenum">
              <a:rPr kumimoji="1" lang="ja-JP" altLang="en-US" smtClean="0"/>
              <a:t>‹#›</a:t>
            </a:fld>
            <a:endParaRPr kumimoji="1" lang="ja-JP" altLang="en-US"/>
          </a:p>
        </p:txBody>
      </p:sp>
    </p:spTree>
    <p:extLst>
      <p:ext uri="{BB962C8B-B14F-4D97-AF65-F5344CB8AC3E}">
        <p14:creationId xmlns:p14="http://schemas.microsoft.com/office/powerpoint/2010/main" val="45130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50000"/>
          </a:schemeClr>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8" name="Rectangle 7"/>
          <p:cNvSpPr/>
          <p:nvPr/>
        </p:nvSpPr>
        <p:spPr>
          <a:xfrm>
            <a:off x="292608" y="292608"/>
            <a:ext cx="8558784" cy="6272784"/>
          </a:xfrm>
          <a:prstGeom prst="rect">
            <a:avLst/>
          </a:prstGeom>
          <a:noFill/>
          <a:ln w="6350" cap="sq" cmpd="sng" algn="ctr">
            <a:solidFill>
              <a:schemeClr val="tx1">
                <a:lumMod val="75000"/>
                <a:lumOff val="25000"/>
              </a:schemeClr>
            </a:solidFill>
            <a:prstDash val="solid"/>
            <a:miter lim="800000"/>
          </a:ln>
          <a:effectLst/>
        </p:spPr>
      </p:sp>
      <p:sp>
        <p:nvSpPr>
          <p:cNvPr id="2" name="Title Placeholder 1"/>
          <p:cNvSpPr>
            <a:spLocks noGrp="1"/>
          </p:cNvSpPr>
          <p:nvPr>
            <p:ph type="title"/>
          </p:nvPr>
        </p:nvSpPr>
        <p:spPr>
          <a:xfrm>
            <a:off x="731520" y="517460"/>
            <a:ext cx="7680960" cy="716479"/>
          </a:xfrm>
          <a:prstGeom prst="rect">
            <a:avLst/>
          </a:prstGeom>
        </p:spPr>
        <p:txBody>
          <a:bodyPr vert="horz" lIns="91440" tIns="45720" rIns="91440" bIns="45720" rtlCol="0" anchor="ctr">
            <a:noAutofit/>
          </a:bodyPr>
          <a:lstStyle/>
          <a:p>
            <a:r>
              <a:rPr lang="ja-JP" altLang="en-US" dirty="0"/>
              <a:t>タイトル</a:t>
            </a:r>
            <a:endParaRPr lang="en-US" dirty="0"/>
          </a:p>
        </p:txBody>
      </p:sp>
      <p:sp>
        <p:nvSpPr>
          <p:cNvPr id="3" name="Text Placeholder 2"/>
          <p:cNvSpPr>
            <a:spLocks noGrp="1"/>
          </p:cNvSpPr>
          <p:nvPr>
            <p:ph type="body" idx="1"/>
          </p:nvPr>
        </p:nvSpPr>
        <p:spPr>
          <a:xfrm>
            <a:off x="731520" y="1597068"/>
            <a:ext cx="7680960" cy="4437972"/>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7753042" y="6302326"/>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C6A97805-9A90-4591-9350-A5C2C9F755C7}" type="slidenum">
              <a:rPr kumimoji="1" lang="ja-JP" altLang="en-US" smtClean="0"/>
              <a:t>‹#›</a:t>
            </a:fld>
            <a:endParaRPr kumimoji="1" lang="ja-JP" altLang="en-US"/>
          </a:p>
        </p:txBody>
      </p:sp>
    </p:spTree>
    <p:extLst>
      <p:ext uri="{BB962C8B-B14F-4D97-AF65-F5344CB8AC3E}">
        <p14:creationId xmlns:p14="http://schemas.microsoft.com/office/powerpoint/2010/main" val="115559401"/>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Lst>
  <p:hf hdr="0" ftr="0" dt="0"/>
  <p:txStyles>
    <p:titleStyle>
      <a:lvl1pPr algn="ctr" defTabSz="914400" rtl="0" eaLnBrk="1" latinLnBrk="0" hangingPunct="1">
        <a:lnSpc>
          <a:spcPct val="90000"/>
        </a:lnSpc>
        <a:spcBef>
          <a:spcPct val="0"/>
        </a:spcBef>
        <a:buNone/>
        <a:defRPr kumimoji="1" lang="en-US" sz="54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40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3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28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2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2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just"/>
            <a:r>
              <a:rPr kumimoji="1" lang="ja-JP" altLang="en-US" sz="3600" b="0"/>
              <a:t>魚を対象とした</a:t>
            </a:r>
            <a:r>
              <a:rPr kumimoji="1" lang="en-US" altLang="ja-JP" sz="3600" b="0"/>
              <a:t>1</a:t>
            </a:r>
            <a:r>
              <a:rPr kumimoji="1" lang="ja-JP" altLang="en-US" sz="3600" b="0"/>
              <a:t>枚の写真からのデフォルメされた</a:t>
            </a:r>
            <a:r>
              <a:rPr kumimoji="1" lang="en-US" altLang="ja-JP" sz="3600" b="0"/>
              <a:t>3D</a:t>
            </a:r>
            <a:r>
              <a:rPr kumimoji="1" lang="ja-JP" altLang="en-US" sz="3600" b="0"/>
              <a:t>モデル生成</a:t>
            </a:r>
          </a:p>
        </p:txBody>
      </p:sp>
      <p:sp>
        <p:nvSpPr>
          <p:cNvPr id="3" name="サブタイトル 2"/>
          <p:cNvSpPr>
            <a:spLocks noGrp="1"/>
          </p:cNvSpPr>
          <p:nvPr>
            <p:ph type="subTitle" idx="1"/>
          </p:nvPr>
        </p:nvSpPr>
        <p:spPr>
          <a:xfrm>
            <a:off x="1171575" y="4451498"/>
            <a:ext cx="6803136" cy="733484"/>
          </a:xfrm>
        </p:spPr>
        <p:txBody>
          <a:bodyPr>
            <a:normAutofit fontScale="77500" lnSpcReduction="20000"/>
          </a:bodyPr>
          <a:lstStyle/>
          <a:p>
            <a:r>
              <a:rPr kumimoji="1" lang="ja-JP" altLang="en-US" sz="4000">
                <a:solidFill>
                  <a:schemeClr val="tx1"/>
                </a:solidFill>
              </a:rPr>
              <a:t>北里大学 竹田星南</a:t>
            </a:r>
            <a:endParaRPr kumimoji="1" lang="en-US" altLang="ja-JP" sz="4000">
              <a:solidFill>
                <a:schemeClr val="tx1"/>
              </a:solidFill>
            </a:endParaRPr>
          </a:p>
          <a:p>
            <a:r>
              <a:rPr kumimoji="1" lang="ja-JP" altLang="en-US" sz="4000">
                <a:solidFill>
                  <a:schemeClr val="tx1"/>
                </a:solidFill>
              </a:rPr>
              <a:t>       高野保真</a:t>
            </a:r>
            <a:endParaRPr kumimoji="1" lang="en-US" altLang="ja-JP" sz="4000">
              <a:solidFill>
                <a:schemeClr val="tx1"/>
              </a:solidFill>
            </a:endParaRPr>
          </a:p>
        </p:txBody>
      </p:sp>
    </p:spTree>
    <p:extLst>
      <p:ext uri="{BB962C8B-B14F-4D97-AF65-F5344CB8AC3E}">
        <p14:creationId xmlns:p14="http://schemas.microsoft.com/office/powerpoint/2010/main" val="583108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79BB9753-F448-4BEA-BA3B-D681D8EBBDAA}"/>
              </a:ext>
            </a:extLst>
          </p:cNvPr>
          <p:cNvSpPr>
            <a:spLocks noGrp="1"/>
          </p:cNvSpPr>
          <p:nvPr>
            <p:ph type="title"/>
          </p:nvPr>
        </p:nvSpPr>
        <p:spPr>
          <a:xfrm>
            <a:off x="434916" y="517460"/>
            <a:ext cx="8274167" cy="716479"/>
          </a:xfrm>
        </p:spPr>
        <p:txBody>
          <a:bodyPr/>
          <a:lstStyle/>
          <a:p>
            <a:r>
              <a:rPr lang="ja-JP" altLang="en-US" sz="4800"/>
              <a:t>現状</a:t>
            </a:r>
            <a:r>
              <a:rPr lang="en-US" altLang="ja-JP" sz="4800"/>
              <a:t>:</a:t>
            </a:r>
            <a:r>
              <a:rPr lang="ja-JP" altLang="en-US" sz="4800"/>
              <a:t>写真の魚の座標を指定</a:t>
            </a:r>
          </a:p>
        </p:txBody>
      </p:sp>
      <p:sp>
        <p:nvSpPr>
          <p:cNvPr id="4" name="スライド番号プレースホルダー 3">
            <a:extLst>
              <a:ext uri="{FF2B5EF4-FFF2-40B4-BE49-F238E27FC236}">
                <a16:creationId xmlns:a16="http://schemas.microsoft.com/office/drawing/2014/main" id="{D2EF61D5-392C-4702-A8ED-1F44117C8237}"/>
              </a:ext>
            </a:extLst>
          </p:cNvPr>
          <p:cNvSpPr>
            <a:spLocks noGrp="1"/>
          </p:cNvSpPr>
          <p:nvPr>
            <p:ph type="sldNum" sz="quarter" idx="10"/>
          </p:nvPr>
        </p:nvSpPr>
        <p:spPr/>
        <p:txBody>
          <a:bodyPr/>
          <a:lstStyle/>
          <a:p>
            <a:fld id="{C6A97805-9A90-4591-9350-A5C2C9F755C7}" type="slidenum">
              <a:rPr kumimoji="1" lang="ja-JP" altLang="en-US" smtClean="0"/>
              <a:t>10</a:t>
            </a:fld>
            <a:endParaRPr kumimoji="1" lang="ja-JP" altLang="en-US"/>
          </a:p>
        </p:txBody>
      </p:sp>
      <p:pic>
        <p:nvPicPr>
          <p:cNvPr id="6" name="コンテンツ プレースホルダー 5" descr="スクリーンショットの画面&#10;&#10;自動的に生成された説明">
            <a:extLst>
              <a:ext uri="{FF2B5EF4-FFF2-40B4-BE49-F238E27FC236}">
                <a16:creationId xmlns:a16="http://schemas.microsoft.com/office/drawing/2014/main" id="{88405893-46F5-4628-8CDE-F16C302F2E4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2155" y="1620245"/>
            <a:ext cx="7680325" cy="4295775"/>
          </a:xfrm>
        </p:spPr>
      </p:pic>
      <p:sp>
        <p:nvSpPr>
          <p:cNvPr id="8" name="吹き出し: 角を丸めた四角形 7">
            <a:extLst>
              <a:ext uri="{FF2B5EF4-FFF2-40B4-BE49-F238E27FC236}">
                <a16:creationId xmlns:a16="http://schemas.microsoft.com/office/drawing/2014/main" id="{CA32C2CD-61FF-4895-AC11-901C37578BB7}"/>
              </a:ext>
            </a:extLst>
          </p:cNvPr>
          <p:cNvSpPr/>
          <p:nvPr/>
        </p:nvSpPr>
        <p:spPr>
          <a:xfrm>
            <a:off x="599357" y="6008914"/>
            <a:ext cx="5524818" cy="437990"/>
          </a:xfrm>
          <a:prstGeom prst="wedgeRoundRectCallout">
            <a:avLst>
              <a:gd name="adj1" fmla="val -35080"/>
              <a:gd name="adj2" fmla="val -104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t>①決めた点を順番にクリックしていく</a:t>
            </a:r>
          </a:p>
        </p:txBody>
      </p:sp>
      <p:sp>
        <p:nvSpPr>
          <p:cNvPr id="10" name="吹き出し: 角を丸めた四角形 9">
            <a:extLst>
              <a:ext uri="{FF2B5EF4-FFF2-40B4-BE49-F238E27FC236}">
                <a16:creationId xmlns:a16="http://schemas.microsoft.com/office/drawing/2014/main" id="{959B0313-0705-470A-AD06-7E4E8328CDCC}"/>
              </a:ext>
            </a:extLst>
          </p:cNvPr>
          <p:cNvSpPr/>
          <p:nvPr/>
        </p:nvSpPr>
        <p:spPr>
          <a:xfrm>
            <a:off x="3104349" y="4492404"/>
            <a:ext cx="2136162" cy="437990"/>
          </a:xfrm>
          <a:prstGeom prst="wedgeRoundRectCallout">
            <a:avLst>
              <a:gd name="adj1" fmla="val -35080"/>
              <a:gd name="adj2" fmla="val -104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t>②</a:t>
            </a:r>
            <a:r>
              <a:rPr kumimoji="1" lang="en-US" altLang="ja-JP" sz="2400"/>
              <a:t>3D</a:t>
            </a:r>
            <a:r>
              <a:rPr kumimoji="1" lang="ja-JP" altLang="en-US" sz="2400"/>
              <a:t>で再現</a:t>
            </a:r>
          </a:p>
        </p:txBody>
      </p:sp>
      <p:sp>
        <p:nvSpPr>
          <p:cNvPr id="12" name="吹き出し: 角を丸めた四角形 11">
            <a:extLst>
              <a:ext uri="{FF2B5EF4-FFF2-40B4-BE49-F238E27FC236}">
                <a16:creationId xmlns:a16="http://schemas.microsoft.com/office/drawing/2014/main" id="{675EB8D5-A84F-4B1A-B6B4-9A1509348C19}"/>
              </a:ext>
            </a:extLst>
          </p:cNvPr>
          <p:cNvSpPr/>
          <p:nvPr/>
        </p:nvSpPr>
        <p:spPr>
          <a:xfrm>
            <a:off x="6572921" y="2817736"/>
            <a:ext cx="2136162" cy="437990"/>
          </a:xfrm>
          <a:prstGeom prst="wedgeRoundRectCallout">
            <a:avLst>
              <a:gd name="adj1" fmla="val -35080"/>
              <a:gd name="adj2" fmla="val -104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t>③座標を得る</a:t>
            </a:r>
          </a:p>
        </p:txBody>
      </p:sp>
    </p:spTree>
    <p:extLst>
      <p:ext uri="{BB962C8B-B14F-4D97-AF65-F5344CB8AC3E}">
        <p14:creationId xmlns:p14="http://schemas.microsoft.com/office/powerpoint/2010/main" val="295640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descr="傘 が含まれている画像&#10;&#10;自動的に生成された説明">
            <a:extLst>
              <a:ext uri="{FF2B5EF4-FFF2-40B4-BE49-F238E27FC236}">
                <a16:creationId xmlns:a16="http://schemas.microsoft.com/office/drawing/2014/main" id="{5D6E5609-3903-4834-8FF5-D54E6812A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51" y="1233939"/>
            <a:ext cx="5189940" cy="3407217"/>
          </a:xfrm>
          <a:prstGeom prst="rect">
            <a:avLst/>
          </a:prstGeom>
        </p:spPr>
      </p:pic>
      <p:sp>
        <p:nvSpPr>
          <p:cNvPr id="2" name="タイトル 1">
            <a:extLst>
              <a:ext uri="{FF2B5EF4-FFF2-40B4-BE49-F238E27FC236}">
                <a16:creationId xmlns:a16="http://schemas.microsoft.com/office/drawing/2014/main" id="{EB98D075-7435-4E1D-814A-2D47067909D8}"/>
              </a:ext>
            </a:extLst>
          </p:cNvPr>
          <p:cNvSpPr>
            <a:spLocks noGrp="1"/>
          </p:cNvSpPr>
          <p:nvPr>
            <p:ph type="title"/>
          </p:nvPr>
        </p:nvSpPr>
        <p:spPr/>
        <p:txBody>
          <a:bodyPr/>
          <a:lstStyle/>
          <a:p>
            <a:r>
              <a:rPr lang="ja-JP" altLang="en-US"/>
              <a:t>現状</a:t>
            </a:r>
            <a:r>
              <a:rPr lang="en-US" altLang="ja-JP"/>
              <a:t>:3D</a:t>
            </a:r>
            <a:r>
              <a:rPr lang="ja-JP" altLang="en-US"/>
              <a:t>モデルの生成</a:t>
            </a:r>
            <a:endParaRPr kumimoji="1" lang="ja-JP" altLang="en-US"/>
          </a:p>
        </p:txBody>
      </p:sp>
      <p:sp>
        <p:nvSpPr>
          <p:cNvPr id="4" name="スライド番号プレースホルダー 3">
            <a:extLst>
              <a:ext uri="{FF2B5EF4-FFF2-40B4-BE49-F238E27FC236}">
                <a16:creationId xmlns:a16="http://schemas.microsoft.com/office/drawing/2014/main" id="{CDFEC2B0-4C23-435E-9D39-45B343C6D644}"/>
              </a:ext>
            </a:extLst>
          </p:cNvPr>
          <p:cNvSpPr>
            <a:spLocks noGrp="1"/>
          </p:cNvSpPr>
          <p:nvPr>
            <p:ph type="sldNum" sz="quarter" idx="10"/>
          </p:nvPr>
        </p:nvSpPr>
        <p:spPr/>
        <p:txBody>
          <a:bodyPr/>
          <a:lstStyle/>
          <a:p>
            <a:fld id="{C6A97805-9A90-4591-9350-A5C2C9F755C7}" type="slidenum">
              <a:rPr kumimoji="1" lang="ja-JP" altLang="en-US" smtClean="0"/>
              <a:t>11</a:t>
            </a:fld>
            <a:endParaRPr kumimoji="1" lang="ja-JP" altLang="en-US"/>
          </a:p>
        </p:txBody>
      </p:sp>
      <p:pic>
        <p:nvPicPr>
          <p:cNvPr id="18" name="図 17" descr="飛ぶ, フラグ が含まれている画像&#10;&#10;自動的に生成された説明">
            <a:extLst>
              <a:ext uri="{FF2B5EF4-FFF2-40B4-BE49-F238E27FC236}">
                <a16:creationId xmlns:a16="http://schemas.microsoft.com/office/drawing/2014/main" id="{5E59B9A4-01C9-4310-99F3-41E41B53B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7045" y="3501114"/>
            <a:ext cx="3692700" cy="2938372"/>
          </a:xfrm>
          <a:prstGeom prst="rect">
            <a:avLst/>
          </a:prstGeom>
        </p:spPr>
      </p:pic>
    </p:spTree>
    <p:extLst>
      <p:ext uri="{BB962C8B-B14F-4D97-AF65-F5344CB8AC3E}">
        <p14:creationId xmlns:p14="http://schemas.microsoft.com/office/powerpoint/2010/main" val="345137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AC50A-5ACC-4332-88A4-2638DF579599}"/>
              </a:ext>
            </a:extLst>
          </p:cNvPr>
          <p:cNvSpPr>
            <a:spLocks noGrp="1"/>
          </p:cNvSpPr>
          <p:nvPr>
            <p:ph type="title"/>
          </p:nvPr>
        </p:nvSpPr>
        <p:spPr>
          <a:xfrm>
            <a:off x="642385" y="517460"/>
            <a:ext cx="7859230" cy="716479"/>
          </a:xfrm>
        </p:spPr>
        <p:txBody>
          <a:bodyPr/>
          <a:lstStyle/>
          <a:p>
            <a:r>
              <a:rPr kumimoji="1" lang="ja-JP" altLang="en-US"/>
              <a:t>現状</a:t>
            </a:r>
            <a:r>
              <a:rPr kumimoji="1" lang="en-US" altLang="ja-JP"/>
              <a:t>:3D</a:t>
            </a:r>
            <a:r>
              <a:rPr kumimoji="1" lang="ja-JP" altLang="en-US"/>
              <a:t>プリンタで出力</a:t>
            </a:r>
          </a:p>
        </p:txBody>
      </p:sp>
      <p:sp>
        <p:nvSpPr>
          <p:cNvPr id="3" name="スライド番号プレースホルダー 2">
            <a:extLst>
              <a:ext uri="{FF2B5EF4-FFF2-40B4-BE49-F238E27FC236}">
                <a16:creationId xmlns:a16="http://schemas.microsoft.com/office/drawing/2014/main" id="{F7BDF82B-CFF8-4A4B-BD22-4BDE5084E5F9}"/>
              </a:ext>
            </a:extLst>
          </p:cNvPr>
          <p:cNvSpPr>
            <a:spLocks noGrp="1"/>
          </p:cNvSpPr>
          <p:nvPr>
            <p:ph type="sldNum" sz="quarter" idx="10"/>
          </p:nvPr>
        </p:nvSpPr>
        <p:spPr/>
        <p:txBody>
          <a:bodyPr/>
          <a:lstStyle/>
          <a:p>
            <a:fld id="{C6A97805-9A90-4591-9350-A5C2C9F755C7}" type="slidenum">
              <a:rPr kumimoji="1" lang="ja-JP" altLang="en-US" smtClean="0"/>
              <a:t>12</a:t>
            </a:fld>
            <a:endParaRPr kumimoji="1" lang="ja-JP" altLang="en-US"/>
          </a:p>
        </p:txBody>
      </p:sp>
      <p:pic>
        <p:nvPicPr>
          <p:cNvPr id="5" name="図 4" descr="屋内, 人, テーブル, 座る が含まれている画像&#10;&#10;自動的に生成された説明">
            <a:extLst>
              <a:ext uri="{FF2B5EF4-FFF2-40B4-BE49-F238E27FC236}">
                <a16:creationId xmlns:a16="http://schemas.microsoft.com/office/drawing/2014/main" id="{AC6ABB29-68F1-45A0-91EA-864D108C0D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1495757"/>
            <a:ext cx="3633587" cy="4844782"/>
          </a:xfrm>
          <a:prstGeom prst="rect">
            <a:avLst/>
          </a:prstGeom>
        </p:spPr>
      </p:pic>
      <p:pic>
        <p:nvPicPr>
          <p:cNvPr id="7" name="図 6" descr="食品, フルーツ, 雪, ケーキ が含まれている画像&#10;&#10;自動的に生成された説明">
            <a:extLst>
              <a:ext uri="{FF2B5EF4-FFF2-40B4-BE49-F238E27FC236}">
                <a16:creationId xmlns:a16="http://schemas.microsoft.com/office/drawing/2014/main" id="{B59A1947-EE1B-4DA1-BD44-6082C482D5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20" y="1495757"/>
            <a:ext cx="3633587" cy="4844783"/>
          </a:xfrm>
          <a:prstGeom prst="rect">
            <a:avLst/>
          </a:prstGeom>
        </p:spPr>
      </p:pic>
    </p:spTree>
    <p:extLst>
      <p:ext uri="{BB962C8B-B14F-4D97-AF65-F5344CB8AC3E}">
        <p14:creationId xmlns:p14="http://schemas.microsoft.com/office/powerpoint/2010/main" val="3695446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E438AA-17B7-4410-8C1C-47FAA1CB4D7A}"/>
              </a:ext>
            </a:extLst>
          </p:cNvPr>
          <p:cNvSpPr>
            <a:spLocks noGrp="1"/>
          </p:cNvSpPr>
          <p:nvPr>
            <p:ph type="title"/>
          </p:nvPr>
        </p:nvSpPr>
        <p:spPr/>
        <p:txBody>
          <a:bodyPr/>
          <a:lstStyle/>
          <a:p>
            <a:r>
              <a:rPr kumimoji="1" lang="ja-JP" altLang="en-US"/>
              <a:t>今後</a:t>
            </a:r>
          </a:p>
        </p:txBody>
      </p:sp>
      <p:sp>
        <p:nvSpPr>
          <p:cNvPr id="3" name="コンテンツ プレースホルダー 2">
            <a:extLst>
              <a:ext uri="{FF2B5EF4-FFF2-40B4-BE49-F238E27FC236}">
                <a16:creationId xmlns:a16="http://schemas.microsoft.com/office/drawing/2014/main" id="{5DE0349E-96B6-45BE-AF0A-5B3D620A0250}"/>
              </a:ext>
            </a:extLst>
          </p:cNvPr>
          <p:cNvSpPr>
            <a:spLocks noGrp="1"/>
          </p:cNvSpPr>
          <p:nvPr>
            <p:ph idx="1"/>
          </p:nvPr>
        </p:nvSpPr>
        <p:spPr>
          <a:xfrm>
            <a:off x="731520" y="1339925"/>
            <a:ext cx="7680960" cy="5100590"/>
          </a:xfrm>
        </p:spPr>
        <p:txBody>
          <a:bodyPr/>
          <a:lstStyle/>
          <a:p>
            <a:r>
              <a:rPr kumimoji="1" lang="ja-JP" altLang="en-US"/>
              <a:t>学習データの用意</a:t>
            </a:r>
            <a:endParaRPr kumimoji="1" lang="en-US" altLang="ja-JP"/>
          </a:p>
          <a:p>
            <a:pPr lvl="1"/>
            <a:r>
              <a:rPr kumimoji="1" lang="ja-JP" altLang="en-US"/>
              <a:t>写真が必要</a:t>
            </a:r>
            <a:endParaRPr kumimoji="1" lang="en-US" altLang="ja-JP"/>
          </a:p>
          <a:p>
            <a:pPr lvl="1"/>
            <a:r>
              <a:rPr kumimoji="1" lang="ja-JP" altLang="en-US"/>
              <a:t>座標点の入力作業が必要</a:t>
            </a:r>
            <a:endParaRPr kumimoji="1" lang="en-US" altLang="ja-JP"/>
          </a:p>
          <a:p>
            <a:r>
              <a:rPr kumimoji="1" lang="ja-JP" altLang="en-US"/>
              <a:t>ヒレ・色などの追加の情報の検討</a:t>
            </a:r>
            <a:endParaRPr kumimoji="1" lang="en-US" altLang="ja-JP"/>
          </a:p>
          <a:p>
            <a:pPr lvl="1"/>
            <a:r>
              <a:rPr kumimoji="1" lang="ja-JP" altLang="en-US"/>
              <a:t>学習データに含める必要がある</a:t>
            </a:r>
            <a:endParaRPr kumimoji="1" lang="en-US" altLang="ja-JP"/>
          </a:p>
          <a:p>
            <a:pPr lvl="1"/>
            <a:r>
              <a:rPr kumimoji="1" lang="ja-JP" altLang="en-US"/>
              <a:t>特徴の点を与えるときに，人が見て判断して与える</a:t>
            </a:r>
            <a:endParaRPr kumimoji="1" lang="en-US" altLang="ja-JP"/>
          </a:p>
          <a:p>
            <a:pPr lvl="1"/>
            <a:r>
              <a:rPr kumimoji="1" lang="ja-JP" altLang="en-US"/>
              <a:t>難しそうと分かっているため，画像処理的な手法は使いたくない</a:t>
            </a:r>
            <a:endParaRPr kumimoji="1" lang="en-US" altLang="ja-JP"/>
          </a:p>
          <a:p>
            <a:r>
              <a:rPr kumimoji="1" lang="ja-JP" altLang="en-US"/>
              <a:t>採用する写真の類似度手法の検討</a:t>
            </a:r>
          </a:p>
        </p:txBody>
      </p:sp>
      <p:sp>
        <p:nvSpPr>
          <p:cNvPr id="4" name="スライド番号プレースホルダー 3">
            <a:extLst>
              <a:ext uri="{FF2B5EF4-FFF2-40B4-BE49-F238E27FC236}">
                <a16:creationId xmlns:a16="http://schemas.microsoft.com/office/drawing/2014/main" id="{52B8325E-FA11-4278-A0A9-50FFABCFA390}"/>
              </a:ext>
            </a:extLst>
          </p:cNvPr>
          <p:cNvSpPr>
            <a:spLocks noGrp="1"/>
          </p:cNvSpPr>
          <p:nvPr>
            <p:ph type="sldNum" sz="quarter" idx="10"/>
          </p:nvPr>
        </p:nvSpPr>
        <p:spPr/>
        <p:txBody>
          <a:bodyPr/>
          <a:lstStyle/>
          <a:p>
            <a:fld id="{C6A97805-9A90-4591-9350-A5C2C9F755C7}" type="slidenum">
              <a:rPr kumimoji="1" lang="ja-JP" altLang="en-US" smtClean="0"/>
              <a:t>13</a:t>
            </a:fld>
            <a:endParaRPr kumimoji="1" lang="ja-JP" altLang="en-US"/>
          </a:p>
        </p:txBody>
      </p:sp>
    </p:spTree>
    <p:extLst>
      <p:ext uri="{BB962C8B-B14F-4D97-AF65-F5344CB8AC3E}">
        <p14:creationId xmlns:p14="http://schemas.microsoft.com/office/powerpoint/2010/main" val="305678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845EC8-8D95-4B95-9313-126A93F3EF25}"/>
              </a:ext>
            </a:extLst>
          </p:cNvPr>
          <p:cNvSpPr>
            <a:spLocks noGrp="1"/>
          </p:cNvSpPr>
          <p:nvPr>
            <p:ph type="title"/>
          </p:nvPr>
        </p:nvSpPr>
        <p:spPr/>
        <p:txBody>
          <a:bodyPr/>
          <a:lstStyle/>
          <a:p>
            <a:r>
              <a:rPr kumimoji="1" lang="ja-JP" altLang="en-US"/>
              <a:t>展望</a:t>
            </a:r>
          </a:p>
        </p:txBody>
      </p:sp>
      <p:sp>
        <p:nvSpPr>
          <p:cNvPr id="4" name="コンテンツ プレースホルダー 3">
            <a:extLst>
              <a:ext uri="{FF2B5EF4-FFF2-40B4-BE49-F238E27FC236}">
                <a16:creationId xmlns:a16="http://schemas.microsoft.com/office/drawing/2014/main" id="{C58EB7E9-994E-4D9F-BD07-973697B4BC17}"/>
              </a:ext>
            </a:extLst>
          </p:cNvPr>
          <p:cNvSpPr>
            <a:spLocks noGrp="1"/>
          </p:cNvSpPr>
          <p:nvPr>
            <p:ph idx="1"/>
          </p:nvPr>
        </p:nvSpPr>
        <p:spPr>
          <a:xfrm>
            <a:off x="591185" y="1478942"/>
            <a:ext cx="7961630" cy="4613336"/>
          </a:xfrm>
        </p:spPr>
        <p:txBody>
          <a:bodyPr/>
          <a:lstStyle/>
          <a:p>
            <a:r>
              <a:rPr lang="ja-JP" altLang="en-US"/>
              <a:t>自分だけの図鑑・アクアリウムを作れるアプリケーションとして実現したい</a:t>
            </a:r>
            <a:endParaRPr lang="en-US" altLang="ja-JP"/>
          </a:p>
          <a:p>
            <a:r>
              <a:rPr lang="ja-JP" altLang="en-US"/>
              <a:t>その場で</a:t>
            </a:r>
            <a:r>
              <a:rPr lang="en-US" altLang="ja-JP"/>
              <a:t>3D</a:t>
            </a:r>
            <a:r>
              <a:rPr lang="ja-JP" altLang="en-US"/>
              <a:t>プリントできると，水族館などに導入してもらえたりしないか</a:t>
            </a:r>
            <a:r>
              <a:rPr lang="en-US" altLang="ja-JP"/>
              <a:t>?</a:t>
            </a:r>
          </a:p>
        </p:txBody>
      </p:sp>
      <p:sp>
        <p:nvSpPr>
          <p:cNvPr id="3" name="スライド番号プレースホルダー 2">
            <a:extLst>
              <a:ext uri="{FF2B5EF4-FFF2-40B4-BE49-F238E27FC236}">
                <a16:creationId xmlns:a16="http://schemas.microsoft.com/office/drawing/2014/main" id="{997FBA18-CC40-458E-9994-B693DB7F2137}"/>
              </a:ext>
            </a:extLst>
          </p:cNvPr>
          <p:cNvSpPr>
            <a:spLocks noGrp="1"/>
          </p:cNvSpPr>
          <p:nvPr>
            <p:ph type="sldNum" sz="quarter" idx="10"/>
          </p:nvPr>
        </p:nvSpPr>
        <p:spPr/>
        <p:txBody>
          <a:bodyPr/>
          <a:lstStyle/>
          <a:p>
            <a:fld id="{C6A97805-9A90-4591-9350-A5C2C9F755C7}" type="slidenum">
              <a:rPr kumimoji="1" lang="ja-JP" altLang="en-US" smtClean="0"/>
              <a:t>14</a:t>
            </a:fld>
            <a:endParaRPr kumimoji="1" lang="ja-JP" altLang="en-US"/>
          </a:p>
        </p:txBody>
      </p:sp>
    </p:spTree>
    <p:extLst>
      <p:ext uri="{BB962C8B-B14F-4D97-AF65-F5344CB8AC3E}">
        <p14:creationId xmlns:p14="http://schemas.microsoft.com/office/powerpoint/2010/main" val="413498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75468-C752-44B5-B0D2-502E2772D60E}"/>
              </a:ext>
            </a:extLst>
          </p:cNvPr>
          <p:cNvSpPr>
            <a:spLocks noGrp="1"/>
          </p:cNvSpPr>
          <p:nvPr>
            <p:ph type="title"/>
          </p:nvPr>
        </p:nvSpPr>
        <p:spPr>
          <a:xfrm>
            <a:off x="838859" y="338650"/>
            <a:ext cx="7680960" cy="780380"/>
          </a:xfrm>
        </p:spPr>
        <p:txBody>
          <a:bodyPr/>
          <a:lstStyle/>
          <a:p>
            <a:r>
              <a:rPr kumimoji="1" lang="ja-JP" altLang="en-US" sz="4800"/>
              <a:t>学習に用いるデータの詳細</a:t>
            </a:r>
          </a:p>
        </p:txBody>
      </p:sp>
      <p:sp>
        <p:nvSpPr>
          <p:cNvPr id="17" name="コンテンツ プレースホルダー 16">
            <a:extLst>
              <a:ext uri="{FF2B5EF4-FFF2-40B4-BE49-F238E27FC236}">
                <a16:creationId xmlns:a16="http://schemas.microsoft.com/office/drawing/2014/main" id="{847642F4-B0CC-4661-9C68-2FB9C4BB6F7E}"/>
              </a:ext>
            </a:extLst>
          </p:cNvPr>
          <p:cNvSpPr>
            <a:spLocks noGrp="1"/>
          </p:cNvSpPr>
          <p:nvPr>
            <p:ph idx="1"/>
          </p:nvPr>
        </p:nvSpPr>
        <p:spPr>
          <a:xfrm>
            <a:off x="350392" y="1093924"/>
            <a:ext cx="8443216" cy="5482722"/>
          </a:xfrm>
        </p:spPr>
        <p:txBody>
          <a:bodyPr/>
          <a:lstStyle/>
          <a:p>
            <a:r>
              <a:rPr lang="ja-JP" altLang="en-US" sz="2400"/>
              <a:t>特徴点</a:t>
            </a:r>
            <a:endParaRPr lang="en-US" altLang="ja-JP" sz="2400"/>
          </a:p>
          <a:p>
            <a:pPr lvl="1"/>
            <a:r>
              <a:rPr kumimoji="1" lang="ja-JP" altLang="en-US" sz="2000"/>
              <a:t>各特徴点は，口の点（</a:t>
            </a:r>
            <a:r>
              <a:rPr kumimoji="1" lang="en-US" altLang="ja-JP" sz="2000"/>
              <a:t>1</a:t>
            </a:r>
            <a:r>
              <a:rPr kumimoji="1" lang="ja-JP" altLang="en-US" sz="2000"/>
              <a:t>番）を基準（</a:t>
            </a:r>
            <a:r>
              <a:rPr kumimoji="1" lang="en-US" altLang="ja-JP" sz="2000"/>
              <a:t>0,0</a:t>
            </a:r>
            <a:r>
              <a:rPr kumimoji="1" lang="ja-JP" altLang="en-US" sz="2000"/>
              <a:t>）とした</a:t>
            </a:r>
            <a:r>
              <a:rPr kumimoji="1" lang="en-US" altLang="ja-JP" sz="2000"/>
              <a:t>xy</a:t>
            </a:r>
            <a:r>
              <a:rPr kumimoji="1" lang="ja-JP" altLang="en-US" sz="2000"/>
              <a:t>座標</a:t>
            </a:r>
            <a:endParaRPr lang="en-US" altLang="ja-JP" sz="2400"/>
          </a:p>
          <a:p>
            <a:pPr lvl="1"/>
            <a:r>
              <a:rPr lang="ja-JP" altLang="en-US" sz="2000"/>
              <a:t>図は</a:t>
            </a:r>
            <a:r>
              <a:rPr lang="en-US" altLang="ja-JP" sz="2000"/>
              <a:t>10</a:t>
            </a:r>
            <a:r>
              <a:rPr lang="ja-JP" altLang="en-US" sz="2000"/>
              <a:t>点を打っているが，</a:t>
            </a:r>
            <a:r>
              <a:rPr lang="en-US" altLang="ja-JP" sz="2000"/>
              <a:t>10</a:t>
            </a:r>
            <a:r>
              <a:rPr lang="ja-JP" altLang="en-US" sz="2000"/>
              <a:t>点には限定しない</a:t>
            </a:r>
            <a:endParaRPr lang="en-US" altLang="ja-JP" sz="2000"/>
          </a:p>
          <a:p>
            <a:pPr lvl="1"/>
            <a:r>
              <a:rPr kumimoji="1" lang="ja-JP" altLang="en-US" sz="2000"/>
              <a:t>すべての魚種に共通で，定めた点数の点を写真上で指定する</a:t>
            </a:r>
            <a:endParaRPr kumimoji="1" lang="en-US" altLang="ja-JP" sz="2000"/>
          </a:p>
          <a:p>
            <a:pPr lvl="1"/>
            <a:r>
              <a:rPr kumimoji="1" lang="ja-JP" altLang="en-US" sz="2000"/>
              <a:t>厚み情報を付加された点も用意（次ページ図</a:t>
            </a:r>
            <a:r>
              <a:rPr kumimoji="1" lang="en-US" altLang="ja-JP" sz="2000"/>
              <a:t>11</a:t>
            </a:r>
            <a:r>
              <a:rPr kumimoji="1" lang="ja-JP" altLang="en-US" sz="2000"/>
              <a:t>と</a:t>
            </a:r>
            <a:r>
              <a:rPr kumimoji="1" lang="en-US" altLang="ja-JP" sz="2000"/>
              <a:t>12</a:t>
            </a:r>
            <a:r>
              <a:rPr kumimoji="1" lang="ja-JP" altLang="en-US" sz="2000"/>
              <a:t>）</a:t>
            </a:r>
            <a:endParaRPr kumimoji="1" lang="en-US" altLang="ja-JP" sz="2000"/>
          </a:p>
          <a:p>
            <a:pPr lvl="2"/>
            <a:r>
              <a:rPr kumimoji="1" lang="ja-JP" altLang="en-US" sz="1600"/>
              <a:t>厚みを持たない点とこの点の間を，中点を取って補間して</a:t>
            </a:r>
            <a:r>
              <a:rPr kumimoji="1" lang="en-US" altLang="ja-JP" sz="1600"/>
              <a:t>3D</a:t>
            </a:r>
            <a:r>
              <a:rPr kumimoji="1" lang="ja-JP" altLang="en-US" sz="1600"/>
              <a:t>にする</a:t>
            </a:r>
            <a:endParaRPr kumimoji="1" lang="en-US" altLang="ja-JP" sz="1600"/>
          </a:p>
          <a:p>
            <a:r>
              <a:rPr kumimoji="1" lang="ja-JP" altLang="en-US" sz="2400"/>
              <a:t>目（座標と大きさ）</a:t>
            </a:r>
            <a:endParaRPr kumimoji="1" lang="en-US" altLang="ja-JP" sz="2400"/>
          </a:p>
          <a:p>
            <a:r>
              <a:rPr kumimoji="1" lang="ja-JP" altLang="en-US" sz="2400"/>
              <a:t>魚種（</a:t>
            </a:r>
            <a:r>
              <a:rPr kumimoji="1" lang="en-US" altLang="ja-JP" sz="2400"/>
              <a:t>11</a:t>
            </a:r>
            <a:r>
              <a:rPr kumimoji="1" lang="ja-JP" altLang="en-US" sz="2400"/>
              <a:t>種のうちから指定）</a:t>
            </a:r>
            <a:endParaRPr kumimoji="1" lang="en-US" altLang="ja-JP" sz="2400"/>
          </a:p>
          <a:p>
            <a:r>
              <a:rPr kumimoji="1" lang="ja-JP" altLang="en-US" sz="2400"/>
              <a:t>ヒレ</a:t>
            </a:r>
            <a:endParaRPr kumimoji="1" lang="en-US" altLang="ja-JP" sz="2000"/>
          </a:p>
          <a:p>
            <a:pPr lvl="1"/>
            <a:r>
              <a:rPr kumimoji="1" lang="ja-JP" altLang="en-US" sz="2000"/>
              <a:t>尾ビレ・背ビレ・腹ビレ・臀ビレも特徴点と同様に点を打つ</a:t>
            </a:r>
            <a:endParaRPr kumimoji="1" lang="en-US" altLang="ja-JP" sz="2000"/>
          </a:p>
          <a:p>
            <a:r>
              <a:rPr kumimoji="1" lang="ja-JP" altLang="en-US" sz="2400"/>
              <a:t>色（どう指定するかは未定）</a:t>
            </a:r>
            <a:endParaRPr kumimoji="1" lang="en-US" altLang="ja-JP" sz="2400"/>
          </a:p>
          <a:p>
            <a:r>
              <a:rPr kumimoji="1" lang="ja-JP" altLang="en-US" sz="2400"/>
              <a:t>縮尺（図鑑などを元に与える）</a:t>
            </a:r>
          </a:p>
        </p:txBody>
      </p:sp>
      <p:sp>
        <p:nvSpPr>
          <p:cNvPr id="4" name="スライド番号プレースホルダー 3">
            <a:extLst>
              <a:ext uri="{FF2B5EF4-FFF2-40B4-BE49-F238E27FC236}">
                <a16:creationId xmlns:a16="http://schemas.microsoft.com/office/drawing/2014/main" id="{31FBE68A-A865-4CEC-A364-D5650739D86D}"/>
              </a:ext>
            </a:extLst>
          </p:cNvPr>
          <p:cNvSpPr>
            <a:spLocks noGrp="1"/>
          </p:cNvSpPr>
          <p:nvPr>
            <p:ph type="sldNum" sz="quarter" idx="10"/>
          </p:nvPr>
        </p:nvSpPr>
        <p:spPr/>
        <p:txBody>
          <a:bodyPr/>
          <a:lstStyle/>
          <a:p>
            <a:fld id="{C6A97805-9A90-4591-9350-A5C2C9F755C7}" type="slidenum">
              <a:rPr kumimoji="1" lang="ja-JP" altLang="en-US" smtClean="0"/>
              <a:t>15</a:t>
            </a:fld>
            <a:endParaRPr kumimoji="1" lang="ja-JP" altLang="en-US"/>
          </a:p>
        </p:txBody>
      </p:sp>
    </p:spTree>
    <p:extLst>
      <p:ext uri="{BB962C8B-B14F-4D97-AF65-F5344CB8AC3E}">
        <p14:creationId xmlns:p14="http://schemas.microsoft.com/office/powerpoint/2010/main" val="1593545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魚, 動物, 鳥 が含まれている画像&#10;&#10;自動的に生成された説明">
            <a:extLst>
              <a:ext uri="{FF2B5EF4-FFF2-40B4-BE49-F238E27FC236}">
                <a16:creationId xmlns:a16="http://schemas.microsoft.com/office/drawing/2014/main" id="{6D283097-C909-43F1-9A36-D759B0046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54" y="1757639"/>
            <a:ext cx="2752725" cy="1657350"/>
          </a:xfrm>
          <a:prstGeom prst="rect">
            <a:avLst/>
          </a:prstGeom>
        </p:spPr>
      </p:pic>
      <p:sp>
        <p:nvSpPr>
          <p:cNvPr id="4" name="スライド番号プレースホルダー 3">
            <a:extLst>
              <a:ext uri="{FF2B5EF4-FFF2-40B4-BE49-F238E27FC236}">
                <a16:creationId xmlns:a16="http://schemas.microsoft.com/office/drawing/2014/main" id="{31FBE68A-A865-4CEC-A364-D5650739D86D}"/>
              </a:ext>
            </a:extLst>
          </p:cNvPr>
          <p:cNvSpPr>
            <a:spLocks noGrp="1"/>
          </p:cNvSpPr>
          <p:nvPr>
            <p:ph type="sldNum" sz="quarter" idx="10"/>
          </p:nvPr>
        </p:nvSpPr>
        <p:spPr/>
        <p:txBody>
          <a:bodyPr/>
          <a:lstStyle/>
          <a:p>
            <a:fld id="{C6A97805-9A90-4591-9350-A5C2C9F755C7}" type="slidenum">
              <a:rPr kumimoji="1" lang="ja-JP" altLang="en-US" smtClean="0"/>
              <a:t>16</a:t>
            </a:fld>
            <a:endParaRPr kumimoji="1" lang="ja-JP" altLang="en-US"/>
          </a:p>
        </p:txBody>
      </p:sp>
      <p:sp>
        <p:nvSpPr>
          <p:cNvPr id="7" name="タイトル 6">
            <a:extLst>
              <a:ext uri="{FF2B5EF4-FFF2-40B4-BE49-F238E27FC236}">
                <a16:creationId xmlns:a16="http://schemas.microsoft.com/office/drawing/2014/main" id="{7AD5ACA8-61B9-4E57-8B9E-2F4D30D0E289}"/>
              </a:ext>
            </a:extLst>
          </p:cNvPr>
          <p:cNvSpPr>
            <a:spLocks noGrp="1"/>
          </p:cNvSpPr>
          <p:nvPr>
            <p:ph type="title"/>
          </p:nvPr>
        </p:nvSpPr>
        <p:spPr/>
        <p:txBody>
          <a:bodyPr/>
          <a:lstStyle/>
          <a:p>
            <a:r>
              <a:rPr lang="ja-JP" altLang="en-US"/>
              <a:t>データの例</a:t>
            </a:r>
          </a:p>
        </p:txBody>
      </p:sp>
      <p:cxnSp>
        <p:nvCxnSpPr>
          <p:cNvPr id="13" name="直線矢印コネクタ 12">
            <a:extLst>
              <a:ext uri="{FF2B5EF4-FFF2-40B4-BE49-F238E27FC236}">
                <a16:creationId xmlns:a16="http://schemas.microsoft.com/office/drawing/2014/main" id="{D37DCF2F-871A-4079-AF8F-CEDF77A0644F}"/>
              </a:ext>
            </a:extLst>
          </p:cNvPr>
          <p:cNvCxnSpPr>
            <a:cxnSpLocks/>
          </p:cNvCxnSpPr>
          <p:nvPr/>
        </p:nvCxnSpPr>
        <p:spPr>
          <a:xfrm flipV="1">
            <a:off x="346533" y="2684123"/>
            <a:ext cx="3520589" cy="392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8E939A0-30E0-4DA2-9B59-1FAF0850B255}"/>
              </a:ext>
            </a:extLst>
          </p:cNvPr>
          <p:cNvCxnSpPr>
            <a:cxnSpLocks/>
          </p:cNvCxnSpPr>
          <p:nvPr/>
        </p:nvCxnSpPr>
        <p:spPr>
          <a:xfrm flipV="1">
            <a:off x="640252" y="1492582"/>
            <a:ext cx="0" cy="2013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33EDC7D8-B2F1-49B6-8D15-DA5E9C6F52F3}"/>
              </a:ext>
            </a:extLst>
          </p:cNvPr>
          <p:cNvSpPr txBox="1"/>
          <p:nvPr/>
        </p:nvSpPr>
        <p:spPr>
          <a:xfrm>
            <a:off x="1217082" y="2405171"/>
            <a:ext cx="676195" cy="369332"/>
          </a:xfrm>
          <a:prstGeom prst="rect">
            <a:avLst/>
          </a:prstGeom>
          <a:noFill/>
        </p:spPr>
        <p:txBody>
          <a:bodyPr wrap="square" rtlCol="0">
            <a:spAutoFit/>
          </a:bodyPr>
          <a:lstStyle/>
          <a:p>
            <a:r>
              <a:rPr kumimoji="1" lang="en-US" altLang="ja-JP">
                <a:solidFill>
                  <a:srgbClr val="FFFF00"/>
                </a:solidFill>
              </a:rPr>
              <a:t>11</a:t>
            </a:r>
            <a:endParaRPr kumimoji="1" lang="ja-JP" altLang="en-US">
              <a:solidFill>
                <a:srgbClr val="FFFF00"/>
              </a:solidFill>
            </a:endParaRPr>
          </a:p>
        </p:txBody>
      </p:sp>
      <p:sp>
        <p:nvSpPr>
          <p:cNvPr id="16" name="テキスト ボックス 15">
            <a:extLst>
              <a:ext uri="{FF2B5EF4-FFF2-40B4-BE49-F238E27FC236}">
                <a16:creationId xmlns:a16="http://schemas.microsoft.com/office/drawing/2014/main" id="{C06C237C-01E3-4415-8B2F-32C4FE1F9069}"/>
              </a:ext>
            </a:extLst>
          </p:cNvPr>
          <p:cNvSpPr txBox="1"/>
          <p:nvPr/>
        </p:nvSpPr>
        <p:spPr>
          <a:xfrm>
            <a:off x="247156" y="1440445"/>
            <a:ext cx="676195" cy="369332"/>
          </a:xfrm>
          <a:prstGeom prst="rect">
            <a:avLst/>
          </a:prstGeom>
          <a:noFill/>
        </p:spPr>
        <p:txBody>
          <a:bodyPr wrap="square" rtlCol="0">
            <a:spAutoFit/>
          </a:bodyPr>
          <a:lstStyle/>
          <a:p>
            <a:r>
              <a:rPr kumimoji="1" lang="en-US" altLang="ja-JP"/>
              <a:t>y</a:t>
            </a:r>
            <a:endParaRPr kumimoji="1" lang="ja-JP" altLang="en-US"/>
          </a:p>
        </p:txBody>
      </p:sp>
      <p:sp>
        <p:nvSpPr>
          <p:cNvPr id="18" name="テキスト ボックス 17">
            <a:extLst>
              <a:ext uri="{FF2B5EF4-FFF2-40B4-BE49-F238E27FC236}">
                <a16:creationId xmlns:a16="http://schemas.microsoft.com/office/drawing/2014/main" id="{B8B6FAE2-CDA0-4299-B397-FE45EDDDD483}"/>
              </a:ext>
            </a:extLst>
          </p:cNvPr>
          <p:cNvSpPr txBox="1"/>
          <p:nvPr/>
        </p:nvSpPr>
        <p:spPr>
          <a:xfrm>
            <a:off x="1862448" y="2394593"/>
            <a:ext cx="676195" cy="369332"/>
          </a:xfrm>
          <a:prstGeom prst="rect">
            <a:avLst/>
          </a:prstGeom>
          <a:noFill/>
        </p:spPr>
        <p:txBody>
          <a:bodyPr wrap="square" rtlCol="0">
            <a:spAutoFit/>
          </a:bodyPr>
          <a:lstStyle/>
          <a:p>
            <a:r>
              <a:rPr kumimoji="1" lang="en-US" altLang="ja-JP">
                <a:solidFill>
                  <a:srgbClr val="FFFF00"/>
                </a:solidFill>
              </a:rPr>
              <a:t>12</a:t>
            </a:r>
            <a:endParaRPr kumimoji="1" lang="ja-JP" altLang="en-US">
              <a:solidFill>
                <a:srgbClr val="FFFF00"/>
              </a:solidFill>
            </a:endParaRPr>
          </a:p>
        </p:txBody>
      </p:sp>
      <p:sp>
        <p:nvSpPr>
          <p:cNvPr id="8" name="テキスト ボックス 7">
            <a:extLst>
              <a:ext uri="{FF2B5EF4-FFF2-40B4-BE49-F238E27FC236}">
                <a16:creationId xmlns:a16="http://schemas.microsoft.com/office/drawing/2014/main" id="{6CB2B322-2542-438B-9898-04A1735B4C44}"/>
              </a:ext>
            </a:extLst>
          </p:cNvPr>
          <p:cNvSpPr txBox="1"/>
          <p:nvPr/>
        </p:nvSpPr>
        <p:spPr>
          <a:xfrm>
            <a:off x="3491977" y="2703726"/>
            <a:ext cx="676195" cy="369332"/>
          </a:xfrm>
          <a:prstGeom prst="rect">
            <a:avLst/>
          </a:prstGeom>
          <a:noFill/>
        </p:spPr>
        <p:txBody>
          <a:bodyPr wrap="square" rtlCol="0">
            <a:spAutoFit/>
          </a:bodyPr>
          <a:lstStyle/>
          <a:p>
            <a:r>
              <a:rPr kumimoji="1" lang="en-US" altLang="ja-JP"/>
              <a:t>x</a:t>
            </a:r>
            <a:endParaRPr kumimoji="1" lang="ja-JP" altLang="en-US"/>
          </a:p>
        </p:txBody>
      </p:sp>
      <p:sp>
        <p:nvSpPr>
          <p:cNvPr id="22" name="テキスト ボックス 21">
            <a:extLst>
              <a:ext uri="{FF2B5EF4-FFF2-40B4-BE49-F238E27FC236}">
                <a16:creationId xmlns:a16="http://schemas.microsoft.com/office/drawing/2014/main" id="{B6E05B5D-7338-45AC-9876-5FBF09FFFEB9}"/>
              </a:ext>
            </a:extLst>
          </p:cNvPr>
          <p:cNvSpPr txBox="1"/>
          <p:nvPr/>
        </p:nvSpPr>
        <p:spPr>
          <a:xfrm>
            <a:off x="640257" y="2122622"/>
            <a:ext cx="676191" cy="369332"/>
          </a:xfrm>
          <a:prstGeom prst="rect">
            <a:avLst/>
          </a:prstGeom>
          <a:noFill/>
        </p:spPr>
        <p:txBody>
          <a:bodyPr wrap="square" rtlCol="0">
            <a:spAutoFit/>
          </a:bodyPr>
          <a:lstStyle/>
          <a:p>
            <a:r>
              <a:rPr kumimoji="1" lang="en-US" altLang="ja-JP"/>
              <a:t>2</a:t>
            </a:r>
            <a:endParaRPr kumimoji="1" lang="ja-JP" altLang="en-US"/>
          </a:p>
        </p:txBody>
      </p:sp>
      <p:sp>
        <p:nvSpPr>
          <p:cNvPr id="23" name="テキスト ボックス 22">
            <a:extLst>
              <a:ext uri="{FF2B5EF4-FFF2-40B4-BE49-F238E27FC236}">
                <a16:creationId xmlns:a16="http://schemas.microsoft.com/office/drawing/2014/main" id="{5A8A9D2A-0DB9-4223-9E1A-0609AEDAD917}"/>
              </a:ext>
            </a:extLst>
          </p:cNvPr>
          <p:cNvSpPr txBox="1"/>
          <p:nvPr/>
        </p:nvSpPr>
        <p:spPr>
          <a:xfrm>
            <a:off x="1132701" y="2982975"/>
            <a:ext cx="676191" cy="369332"/>
          </a:xfrm>
          <a:prstGeom prst="rect">
            <a:avLst/>
          </a:prstGeom>
          <a:noFill/>
        </p:spPr>
        <p:txBody>
          <a:bodyPr wrap="square" rtlCol="0">
            <a:spAutoFit/>
          </a:bodyPr>
          <a:lstStyle/>
          <a:p>
            <a:r>
              <a:rPr kumimoji="1" lang="en-US" altLang="ja-JP"/>
              <a:t>3</a:t>
            </a:r>
            <a:endParaRPr kumimoji="1" lang="ja-JP" altLang="en-US"/>
          </a:p>
        </p:txBody>
      </p:sp>
      <p:sp>
        <p:nvSpPr>
          <p:cNvPr id="25" name="テキスト ボックス 24">
            <a:extLst>
              <a:ext uri="{FF2B5EF4-FFF2-40B4-BE49-F238E27FC236}">
                <a16:creationId xmlns:a16="http://schemas.microsoft.com/office/drawing/2014/main" id="{1C32220A-7B87-498D-8C5E-048EECFD16B9}"/>
              </a:ext>
            </a:extLst>
          </p:cNvPr>
          <p:cNvSpPr txBox="1"/>
          <p:nvPr/>
        </p:nvSpPr>
        <p:spPr>
          <a:xfrm>
            <a:off x="1217082" y="1789917"/>
            <a:ext cx="676191" cy="369332"/>
          </a:xfrm>
          <a:prstGeom prst="rect">
            <a:avLst/>
          </a:prstGeom>
          <a:noFill/>
        </p:spPr>
        <p:txBody>
          <a:bodyPr wrap="square" rtlCol="0">
            <a:spAutoFit/>
          </a:bodyPr>
          <a:lstStyle/>
          <a:p>
            <a:r>
              <a:rPr kumimoji="1" lang="en-US" altLang="ja-JP"/>
              <a:t>4</a:t>
            </a:r>
            <a:endParaRPr kumimoji="1" lang="ja-JP" altLang="en-US"/>
          </a:p>
        </p:txBody>
      </p:sp>
      <p:sp>
        <p:nvSpPr>
          <p:cNvPr id="27" name="テキスト ボックス 26">
            <a:extLst>
              <a:ext uri="{FF2B5EF4-FFF2-40B4-BE49-F238E27FC236}">
                <a16:creationId xmlns:a16="http://schemas.microsoft.com/office/drawing/2014/main" id="{FA8731E8-6A4A-4E7D-A8C5-F80E66F40105}"/>
              </a:ext>
            </a:extLst>
          </p:cNvPr>
          <p:cNvSpPr txBox="1"/>
          <p:nvPr/>
        </p:nvSpPr>
        <p:spPr>
          <a:xfrm>
            <a:off x="1931685" y="2884493"/>
            <a:ext cx="676191" cy="369332"/>
          </a:xfrm>
          <a:prstGeom prst="rect">
            <a:avLst/>
          </a:prstGeom>
          <a:noFill/>
        </p:spPr>
        <p:txBody>
          <a:bodyPr wrap="square" rtlCol="0">
            <a:spAutoFit/>
          </a:bodyPr>
          <a:lstStyle/>
          <a:p>
            <a:r>
              <a:rPr kumimoji="1" lang="en-US" altLang="ja-JP"/>
              <a:t>5</a:t>
            </a:r>
            <a:endParaRPr kumimoji="1" lang="ja-JP" altLang="en-US"/>
          </a:p>
        </p:txBody>
      </p:sp>
      <p:sp>
        <p:nvSpPr>
          <p:cNvPr id="29" name="テキスト ボックス 28">
            <a:extLst>
              <a:ext uri="{FF2B5EF4-FFF2-40B4-BE49-F238E27FC236}">
                <a16:creationId xmlns:a16="http://schemas.microsoft.com/office/drawing/2014/main" id="{744654D7-1513-43D5-9625-060530681BA3}"/>
              </a:ext>
            </a:extLst>
          </p:cNvPr>
          <p:cNvSpPr txBox="1"/>
          <p:nvPr/>
        </p:nvSpPr>
        <p:spPr>
          <a:xfrm>
            <a:off x="1985503" y="2014709"/>
            <a:ext cx="676191" cy="369332"/>
          </a:xfrm>
          <a:prstGeom prst="rect">
            <a:avLst/>
          </a:prstGeom>
          <a:noFill/>
        </p:spPr>
        <p:txBody>
          <a:bodyPr wrap="square" rtlCol="0">
            <a:spAutoFit/>
          </a:bodyPr>
          <a:lstStyle/>
          <a:p>
            <a:r>
              <a:rPr kumimoji="1" lang="en-US" altLang="ja-JP"/>
              <a:t>6</a:t>
            </a:r>
            <a:endParaRPr kumimoji="1" lang="ja-JP" altLang="en-US"/>
          </a:p>
        </p:txBody>
      </p:sp>
      <p:sp>
        <p:nvSpPr>
          <p:cNvPr id="31" name="テキスト ボックス 30">
            <a:extLst>
              <a:ext uri="{FF2B5EF4-FFF2-40B4-BE49-F238E27FC236}">
                <a16:creationId xmlns:a16="http://schemas.microsoft.com/office/drawing/2014/main" id="{C530D073-0013-4A52-88B7-B4D4D41DAD2C}"/>
              </a:ext>
            </a:extLst>
          </p:cNvPr>
          <p:cNvSpPr txBox="1"/>
          <p:nvPr/>
        </p:nvSpPr>
        <p:spPr>
          <a:xfrm>
            <a:off x="2330704" y="2645396"/>
            <a:ext cx="676191" cy="369332"/>
          </a:xfrm>
          <a:prstGeom prst="rect">
            <a:avLst/>
          </a:prstGeom>
          <a:noFill/>
        </p:spPr>
        <p:txBody>
          <a:bodyPr wrap="square" rtlCol="0">
            <a:spAutoFit/>
          </a:bodyPr>
          <a:lstStyle/>
          <a:p>
            <a:r>
              <a:rPr kumimoji="1" lang="en-US" altLang="ja-JP"/>
              <a:t>7</a:t>
            </a:r>
            <a:endParaRPr kumimoji="1" lang="ja-JP" altLang="en-US"/>
          </a:p>
        </p:txBody>
      </p:sp>
      <p:sp>
        <p:nvSpPr>
          <p:cNvPr id="33" name="テキスト ボックス 32">
            <a:extLst>
              <a:ext uri="{FF2B5EF4-FFF2-40B4-BE49-F238E27FC236}">
                <a16:creationId xmlns:a16="http://schemas.microsoft.com/office/drawing/2014/main" id="{191CDAA5-7FDC-440C-8902-23D47CC13006}"/>
              </a:ext>
            </a:extLst>
          </p:cNvPr>
          <p:cNvSpPr txBox="1"/>
          <p:nvPr/>
        </p:nvSpPr>
        <p:spPr>
          <a:xfrm>
            <a:off x="2432509" y="2308757"/>
            <a:ext cx="676191" cy="369332"/>
          </a:xfrm>
          <a:prstGeom prst="rect">
            <a:avLst/>
          </a:prstGeom>
          <a:noFill/>
        </p:spPr>
        <p:txBody>
          <a:bodyPr wrap="square" rtlCol="0">
            <a:spAutoFit/>
          </a:bodyPr>
          <a:lstStyle/>
          <a:p>
            <a:r>
              <a:rPr kumimoji="1" lang="en-US" altLang="ja-JP"/>
              <a:t>8</a:t>
            </a:r>
            <a:endParaRPr kumimoji="1" lang="ja-JP" altLang="en-US"/>
          </a:p>
        </p:txBody>
      </p:sp>
      <p:sp>
        <p:nvSpPr>
          <p:cNvPr id="37" name="テキスト ボックス 36">
            <a:extLst>
              <a:ext uri="{FF2B5EF4-FFF2-40B4-BE49-F238E27FC236}">
                <a16:creationId xmlns:a16="http://schemas.microsoft.com/office/drawing/2014/main" id="{A7F0340C-24D0-4A1D-B0AC-08D8719975E7}"/>
              </a:ext>
            </a:extLst>
          </p:cNvPr>
          <p:cNvSpPr txBox="1"/>
          <p:nvPr/>
        </p:nvSpPr>
        <p:spPr>
          <a:xfrm>
            <a:off x="2612694" y="2690396"/>
            <a:ext cx="676191" cy="369332"/>
          </a:xfrm>
          <a:prstGeom prst="rect">
            <a:avLst/>
          </a:prstGeom>
          <a:noFill/>
        </p:spPr>
        <p:txBody>
          <a:bodyPr wrap="square" rtlCol="0">
            <a:spAutoFit/>
          </a:bodyPr>
          <a:lstStyle/>
          <a:p>
            <a:r>
              <a:rPr kumimoji="1" lang="en-US" altLang="ja-JP"/>
              <a:t>9</a:t>
            </a:r>
            <a:endParaRPr kumimoji="1" lang="ja-JP" altLang="en-US"/>
          </a:p>
        </p:txBody>
      </p:sp>
      <p:sp>
        <p:nvSpPr>
          <p:cNvPr id="39" name="テキスト ボックス 38">
            <a:extLst>
              <a:ext uri="{FF2B5EF4-FFF2-40B4-BE49-F238E27FC236}">
                <a16:creationId xmlns:a16="http://schemas.microsoft.com/office/drawing/2014/main" id="{C04C2F78-BE28-4FA2-BE1C-459F253A4AE2}"/>
              </a:ext>
            </a:extLst>
          </p:cNvPr>
          <p:cNvSpPr txBox="1"/>
          <p:nvPr/>
        </p:nvSpPr>
        <p:spPr>
          <a:xfrm>
            <a:off x="2654558" y="2242827"/>
            <a:ext cx="676191" cy="369332"/>
          </a:xfrm>
          <a:prstGeom prst="rect">
            <a:avLst/>
          </a:prstGeom>
          <a:noFill/>
        </p:spPr>
        <p:txBody>
          <a:bodyPr wrap="square" rtlCol="0">
            <a:spAutoFit/>
          </a:bodyPr>
          <a:lstStyle/>
          <a:p>
            <a:r>
              <a:rPr kumimoji="1" lang="en-US" altLang="ja-JP"/>
              <a:t>10</a:t>
            </a:r>
            <a:endParaRPr kumimoji="1" lang="ja-JP" altLang="en-US"/>
          </a:p>
        </p:txBody>
      </p:sp>
      <p:sp>
        <p:nvSpPr>
          <p:cNvPr id="41" name="テキスト ボックス 40">
            <a:extLst>
              <a:ext uri="{FF2B5EF4-FFF2-40B4-BE49-F238E27FC236}">
                <a16:creationId xmlns:a16="http://schemas.microsoft.com/office/drawing/2014/main" id="{5A861D83-4EFB-4138-80A0-C330C833CF6A}"/>
              </a:ext>
            </a:extLst>
          </p:cNvPr>
          <p:cNvSpPr txBox="1"/>
          <p:nvPr/>
        </p:nvSpPr>
        <p:spPr>
          <a:xfrm>
            <a:off x="3940603" y="1624360"/>
            <a:ext cx="4821443" cy="4247317"/>
          </a:xfrm>
          <a:prstGeom prst="rect">
            <a:avLst/>
          </a:prstGeom>
          <a:solidFill>
            <a:schemeClr val="bg1"/>
          </a:solidFill>
          <a:ln>
            <a:solidFill>
              <a:schemeClr val="tx1"/>
            </a:solidFill>
          </a:ln>
        </p:spPr>
        <p:txBody>
          <a:bodyPr wrap="square" rtlCol="0">
            <a:spAutoFit/>
          </a:bodyPr>
          <a:lstStyle/>
          <a:p>
            <a:r>
              <a:rPr kumimoji="1" lang="en-US" altLang="ja-JP"/>
              <a:t>1  0.0  0.0  0.0</a:t>
            </a:r>
          </a:p>
          <a:p>
            <a:r>
              <a:rPr lang="en-US" altLang="ja-JP"/>
              <a:t>2  2.0  3.5  0.0</a:t>
            </a:r>
          </a:p>
          <a:p>
            <a:r>
              <a:rPr lang="en-US" altLang="ja-JP"/>
              <a:t>3  4.2 -3.0  0.0</a:t>
            </a:r>
          </a:p>
          <a:p>
            <a:r>
              <a:rPr lang="en-US" altLang="ja-JP"/>
              <a:t>...</a:t>
            </a:r>
          </a:p>
          <a:p>
            <a:r>
              <a:rPr lang="en-US" altLang="ja-JP"/>
              <a:t>11 4.0  0.5  1.2 </a:t>
            </a:r>
          </a:p>
          <a:p>
            <a:r>
              <a:rPr lang="en-US" altLang="ja-JP"/>
              <a:t>12 8.0  0.5  1.0</a:t>
            </a:r>
          </a:p>
          <a:p>
            <a:r>
              <a:rPr lang="en-US" altLang="ja-JP"/>
              <a:t>2.1 3.2 0.8</a:t>
            </a:r>
          </a:p>
          <a:p>
            <a:r>
              <a:rPr kumimoji="1" lang="en-US" altLang="ja-JP"/>
              <a:t>1</a:t>
            </a:r>
            <a:endParaRPr lang="en-US" altLang="ja-JP"/>
          </a:p>
          <a:p>
            <a:r>
              <a:rPr kumimoji="1" lang="ja-JP" altLang="en-US"/>
              <a:t>尾ビレ</a:t>
            </a:r>
            <a:r>
              <a:rPr kumimoji="1" lang="en-US" altLang="ja-JP"/>
              <a:t>1  11.0  2.0</a:t>
            </a:r>
          </a:p>
          <a:p>
            <a:r>
              <a:rPr lang="ja-JP" altLang="en-US"/>
              <a:t>尾ビレ</a:t>
            </a:r>
            <a:r>
              <a:rPr lang="en-US" altLang="ja-JP"/>
              <a:t>2  12.0 -2.0</a:t>
            </a:r>
          </a:p>
          <a:p>
            <a:r>
              <a:rPr lang="en-US" altLang="ja-JP"/>
              <a:t>...</a:t>
            </a:r>
          </a:p>
          <a:p>
            <a:r>
              <a:rPr kumimoji="1" lang="ja-JP" altLang="en-US"/>
              <a:t>背ビレ</a:t>
            </a:r>
            <a:r>
              <a:rPr kumimoji="1" lang="en-US" altLang="ja-JP"/>
              <a:t>1 ...</a:t>
            </a:r>
          </a:p>
          <a:p>
            <a:r>
              <a:rPr lang="en-US" altLang="ja-JP"/>
              <a:t>...</a:t>
            </a:r>
            <a:endParaRPr kumimoji="1" lang="en-US" altLang="ja-JP"/>
          </a:p>
          <a:p>
            <a:r>
              <a:rPr kumimoji="1" lang="ja-JP" altLang="en-US"/>
              <a:t>赤</a:t>
            </a:r>
            <a:endParaRPr kumimoji="1" lang="en-US" altLang="ja-JP"/>
          </a:p>
          <a:p>
            <a:r>
              <a:rPr kumimoji="1" lang="en-US" altLang="ja-JP"/>
              <a:t>50cm</a:t>
            </a:r>
            <a:endParaRPr kumimoji="1" lang="ja-JP" altLang="en-US"/>
          </a:p>
        </p:txBody>
      </p:sp>
      <p:sp>
        <p:nvSpPr>
          <p:cNvPr id="43" name="右中かっこ 42">
            <a:extLst>
              <a:ext uri="{FF2B5EF4-FFF2-40B4-BE49-F238E27FC236}">
                <a16:creationId xmlns:a16="http://schemas.microsoft.com/office/drawing/2014/main" id="{A6C9C272-E993-477E-B912-F094905E2DDD}"/>
              </a:ext>
            </a:extLst>
          </p:cNvPr>
          <p:cNvSpPr/>
          <p:nvPr/>
        </p:nvSpPr>
        <p:spPr>
          <a:xfrm>
            <a:off x="6553222" y="1725763"/>
            <a:ext cx="399734" cy="1025982"/>
          </a:xfrm>
          <a:prstGeom prst="rightBrace">
            <a:avLst>
              <a:gd name="adj1" fmla="val 8333"/>
              <a:gd name="adj2" fmla="val 49563"/>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右中かっこ 44">
            <a:extLst>
              <a:ext uri="{FF2B5EF4-FFF2-40B4-BE49-F238E27FC236}">
                <a16:creationId xmlns:a16="http://schemas.microsoft.com/office/drawing/2014/main" id="{BA0E6847-6CCA-442E-BFBB-E53A1B94F854}"/>
              </a:ext>
            </a:extLst>
          </p:cNvPr>
          <p:cNvSpPr/>
          <p:nvPr/>
        </p:nvSpPr>
        <p:spPr>
          <a:xfrm>
            <a:off x="6553222" y="2785224"/>
            <a:ext cx="399734" cy="513322"/>
          </a:xfrm>
          <a:prstGeom prst="rightBrace">
            <a:avLst>
              <a:gd name="adj1" fmla="val 8333"/>
              <a:gd name="adj2" fmla="val 49563"/>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7" name="直線矢印コネクタ 46">
            <a:extLst>
              <a:ext uri="{FF2B5EF4-FFF2-40B4-BE49-F238E27FC236}">
                <a16:creationId xmlns:a16="http://schemas.microsoft.com/office/drawing/2014/main" id="{C3E47ED6-429B-4251-895E-29F7A0E37DE5}"/>
              </a:ext>
            </a:extLst>
          </p:cNvPr>
          <p:cNvCxnSpPr>
            <a:cxnSpLocks/>
          </p:cNvCxnSpPr>
          <p:nvPr/>
        </p:nvCxnSpPr>
        <p:spPr>
          <a:xfrm>
            <a:off x="4271727" y="3720449"/>
            <a:ext cx="1550106" cy="0"/>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CB2130A0-7EA7-4B41-B9D9-453CA9216A43}"/>
              </a:ext>
            </a:extLst>
          </p:cNvPr>
          <p:cNvCxnSpPr>
            <a:cxnSpLocks/>
          </p:cNvCxnSpPr>
          <p:nvPr/>
        </p:nvCxnSpPr>
        <p:spPr>
          <a:xfrm>
            <a:off x="4399600" y="5404502"/>
            <a:ext cx="2373724" cy="0"/>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2A577468-609E-4921-85DF-AEC582D919D5}"/>
              </a:ext>
            </a:extLst>
          </p:cNvPr>
          <p:cNvCxnSpPr>
            <a:cxnSpLocks/>
          </p:cNvCxnSpPr>
          <p:nvPr/>
        </p:nvCxnSpPr>
        <p:spPr>
          <a:xfrm flipV="1">
            <a:off x="4772532" y="5688747"/>
            <a:ext cx="2024740" cy="1"/>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27BC84A-1D05-4612-806F-E457A876258B}"/>
              </a:ext>
            </a:extLst>
          </p:cNvPr>
          <p:cNvCxnSpPr>
            <a:cxnSpLocks/>
          </p:cNvCxnSpPr>
          <p:nvPr/>
        </p:nvCxnSpPr>
        <p:spPr>
          <a:xfrm>
            <a:off x="5784902" y="3504317"/>
            <a:ext cx="1208650" cy="0"/>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右中かっこ 65">
            <a:extLst>
              <a:ext uri="{FF2B5EF4-FFF2-40B4-BE49-F238E27FC236}">
                <a16:creationId xmlns:a16="http://schemas.microsoft.com/office/drawing/2014/main" id="{F00CFABC-5CEF-476A-9E13-46D599AC3322}"/>
              </a:ext>
            </a:extLst>
          </p:cNvPr>
          <p:cNvSpPr/>
          <p:nvPr/>
        </p:nvSpPr>
        <p:spPr>
          <a:xfrm>
            <a:off x="6498848" y="3855755"/>
            <a:ext cx="399734" cy="1361732"/>
          </a:xfrm>
          <a:prstGeom prst="rightBrace">
            <a:avLst>
              <a:gd name="adj1" fmla="val 8333"/>
              <a:gd name="adj2" fmla="val 49563"/>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C5282B0-2A98-4F70-ABF8-557E05F25B33}"/>
              </a:ext>
            </a:extLst>
          </p:cNvPr>
          <p:cNvSpPr txBox="1"/>
          <p:nvPr/>
        </p:nvSpPr>
        <p:spPr>
          <a:xfrm>
            <a:off x="6946300" y="1946366"/>
            <a:ext cx="1815746" cy="584775"/>
          </a:xfrm>
          <a:prstGeom prst="rect">
            <a:avLst/>
          </a:prstGeom>
          <a:noFill/>
        </p:spPr>
        <p:txBody>
          <a:bodyPr wrap="square" rtlCol="0">
            <a:spAutoFit/>
          </a:bodyPr>
          <a:lstStyle/>
          <a:p>
            <a:r>
              <a:rPr kumimoji="1" lang="ja-JP" altLang="en-US" sz="1600"/>
              <a:t>特徴点</a:t>
            </a:r>
            <a:endParaRPr kumimoji="1" lang="en-US" altLang="ja-JP" sz="1600"/>
          </a:p>
          <a:p>
            <a:r>
              <a:rPr kumimoji="1" lang="ja-JP" altLang="en-US" sz="1600"/>
              <a:t> 番号 </a:t>
            </a:r>
            <a:r>
              <a:rPr kumimoji="1" lang="en-US" altLang="ja-JP" sz="1600"/>
              <a:t>x y </a:t>
            </a:r>
            <a:r>
              <a:rPr kumimoji="1" lang="ja-JP" altLang="en-US" sz="1600"/>
              <a:t>厚さ</a:t>
            </a:r>
          </a:p>
        </p:txBody>
      </p:sp>
      <p:sp>
        <p:nvSpPr>
          <p:cNvPr id="82" name="テキスト ボックス 81">
            <a:extLst>
              <a:ext uri="{FF2B5EF4-FFF2-40B4-BE49-F238E27FC236}">
                <a16:creationId xmlns:a16="http://schemas.microsoft.com/office/drawing/2014/main" id="{F3514985-32C8-4A1D-B1B5-C755F26079BF}"/>
              </a:ext>
            </a:extLst>
          </p:cNvPr>
          <p:cNvSpPr txBox="1"/>
          <p:nvPr/>
        </p:nvSpPr>
        <p:spPr>
          <a:xfrm>
            <a:off x="6946299" y="2748115"/>
            <a:ext cx="1885416" cy="584775"/>
          </a:xfrm>
          <a:prstGeom prst="rect">
            <a:avLst/>
          </a:prstGeom>
          <a:noFill/>
        </p:spPr>
        <p:txBody>
          <a:bodyPr wrap="square" rtlCol="0">
            <a:spAutoFit/>
          </a:bodyPr>
          <a:lstStyle/>
          <a:p>
            <a:r>
              <a:rPr kumimoji="1" lang="ja-JP" altLang="en-US" sz="1600"/>
              <a:t>厚さの特徴点</a:t>
            </a:r>
            <a:endParaRPr kumimoji="1" lang="en-US" altLang="ja-JP" sz="1600"/>
          </a:p>
          <a:p>
            <a:r>
              <a:rPr kumimoji="1" lang="ja-JP" altLang="en-US" sz="1600"/>
              <a:t> 番号 </a:t>
            </a:r>
            <a:r>
              <a:rPr kumimoji="1" lang="en-US" altLang="ja-JP" sz="1600"/>
              <a:t>x y </a:t>
            </a:r>
            <a:r>
              <a:rPr kumimoji="1" lang="ja-JP" altLang="en-US" sz="1600"/>
              <a:t>厚さ</a:t>
            </a:r>
          </a:p>
        </p:txBody>
      </p:sp>
      <p:sp>
        <p:nvSpPr>
          <p:cNvPr id="84" name="テキスト ボックス 83">
            <a:extLst>
              <a:ext uri="{FF2B5EF4-FFF2-40B4-BE49-F238E27FC236}">
                <a16:creationId xmlns:a16="http://schemas.microsoft.com/office/drawing/2014/main" id="{290A3957-1743-4B96-B995-E33E8FD73412}"/>
              </a:ext>
            </a:extLst>
          </p:cNvPr>
          <p:cNvSpPr txBox="1"/>
          <p:nvPr/>
        </p:nvSpPr>
        <p:spPr>
          <a:xfrm>
            <a:off x="5836362" y="3560362"/>
            <a:ext cx="612069" cy="338554"/>
          </a:xfrm>
          <a:prstGeom prst="rect">
            <a:avLst/>
          </a:prstGeom>
          <a:noFill/>
        </p:spPr>
        <p:txBody>
          <a:bodyPr wrap="square" rtlCol="0">
            <a:spAutoFit/>
          </a:bodyPr>
          <a:lstStyle/>
          <a:p>
            <a:r>
              <a:rPr kumimoji="1" lang="ja-JP" altLang="en-US" sz="1600"/>
              <a:t>魚種</a:t>
            </a:r>
            <a:endParaRPr kumimoji="1" lang="en-US" altLang="ja-JP" sz="1600"/>
          </a:p>
        </p:txBody>
      </p:sp>
      <p:sp>
        <p:nvSpPr>
          <p:cNvPr id="86" name="テキスト ボックス 85">
            <a:extLst>
              <a:ext uri="{FF2B5EF4-FFF2-40B4-BE49-F238E27FC236}">
                <a16:creationId xmlns:a16="http://schemas.microsoft.com/office/drawing/2014/main" id="{4E6C64A0-5AD7-4B4E-91C4-121C7A82BDD6}"/>
              </a:ext>
            </a:extLst>
          </p:cNvPr>
          <p:cNvSpPr txBox="1"/>
          <p:nvPr/>
        </p:nvSpPr>
        <p:spPr>
          <a:xfrm>
            <a:off x="6970381" y="3362508"/>
            <a:ext cx="2155043" cy="584775"/>
          </a:xfrm>
          <a:prstGeom prst="rect">
            <a:avLst/>
          </a:prstGeom>
          <a:noFill/>
        </p:spPr>
        <p:txBody>
          <a:bodyPr wrap="square" rtlCol="0">
            <a:spAutoFit/>
          </a:bodyPr>
          <a:lstStyle/>
          <a:p>
            <a:r>
              <a:rPr kumimoji="1" lang="ja-JP" altLang="en-US" sz="1600"/>
              <a:t>目の位置</a:t>
            </a:r>
            <a:endParaRPr kumimoji="1" lang="en-US" altLang="ja-JP" sz="1600"/>
          </a:p>
          <a:p>
            <a:r>
              <a:rPr lang="ja-JP" altLang="en-US" sz="1600"/>
              <a:t> </a:t>
            </a:r>
            <a:r>
              <a:rPr lang="en-US" altLang="ja-JP" sz="1600"/>
              <a:t>x y </a:t>
            </a:r>
            <a:r>
              <a:rPr lang="ja-JP" altLang="en-US" sz="1600"/>
              <a:t>直径</a:t>
            </a:r>
            <a:endParaRPr kumimoji="1" lang="en-US" altLang="ja-JP" sz="1600"/>
          </a:p>
        </p:txBody>
      </p:sp>
      <p:sp>
        <p:nvSpPr>
          <p:cNvPr id="89" name="テキスト ボックス 88">
            <a:extLst>
              <a:ext uri="{FF2B5EF4-FFF2-40B4-BE49-F238E27FC236}">
                <a16:creationId xmlns:a16="http://schemas.microsoft.com/office/drawing/2014/main" id="{E611550B-F73C-4DB2-90DD-5ADE2C9DD4D9}"/>
              </a:ext>
            </a:extLst>
          </p:cNvPr>
          <p:cNvSpPr txBox="1"/>
          <p:nvPr/>
        </p:nvSpPr>
        <p:spPr>
          <a:xfrm>
            <a:off x="6922441" y="4282066"/>
            <a:ext cx="1815746" cy="584775"/>
          </a:xfrm>
          <a:prstGeom prst="rect">
            <a:avLst/>
          </a:prstGeom>
          <a:noFill/>
        </p:spPr>
        <p:txBody>
          <a:bodyPr wrap="square" rtlCol="0">
            <a:spAutoFit/>
          </a:bodyPr>
          <a:lstStyle/>
          <a:p>
            <a:r>
              <a:rPr kumimoji="1" lang="ja-JP" altLang="en-US" sz="1600"/>
              <a:t>ヒレの位置</a:t>
            </a:r>
            <a:endParaRPr kumimoji="1" lang="en-US" altLang="ja-JP" sz="1600"/>
          </a:p>
          <a:p>
            <a:r>
              <a:rPr kumimoji="1" lang="ja-JP" altLang="en-US" sz="1600"/>
              <a:t> 番号 </a:t>
            </a:r>
            <a:r>
              <a:rPr kumimoji="1" lang="en-US" altLang="ja-JP" sz="1600"/>
              <a:t>x y</a:t>
            </a:r>
            <a:endParaRPr kumimoji="1" lang="ja-JP" altLang="en-US" sz="1600"/>
          </a:p>
        </p:txBody>
      </p:sp>
      <p:sp>
        <p:nvSpPr>
          <p:cNvPr id="91" name="テキスト ボックス 90">
            <a:extLst>
              <a:ext uri="{FF2B5EF4-FFF2-40B4-BE49-F238E27FC236}">
                <a16:creationId xmlns:a16="http://schemas.microsoft.com/office/drawing/2014/main" id="{65440C88-5B69-4B4E-814B-2A05B97E99CD}"/>
              </a:ext>
            </a:extLst>
          </p:cNvPr>
          <p:cNvSpPr txBox="1"/>
          <p:nvPr/>
        </p:nvSpPr>
        <p:spPr>
          <a:xfrm>
            <a:off x="6797183" y="5218275"/>
            <a:ext cx="495042" cy="338554"/>
          </a:xfrm>
          <a:prstGeom prst="rect">
            <a:avLst/>
          </a:prstGeom>
          <a:noFill/>
        </p:spPr>
        <p:txBody>
          <a:bodyPr wrap="square" rtlCol="0">
            <a:spAutoFit/>
          </a:bodyPr>
          <a:lstStyle/>
          <a:p>
            <a:r>
              <a:rPr kumimoji="1" lang="ja-JP" altLang="en-US" sz="1600"/>
              <a:t>色</a:t>
            </a:r>
            <a:endParaRPr kumimoji="1" lang="en-US" altLang="ja-JP" sz="1600"/>
          </a:p>
        </p:txBody>
      </p:sp>
      <p:sp>
        <p:nvSpPr>
          <p:cNvPr id="93" name="テキスト ボックス 92">
            <a:extLst>
              <a:ext uri="{FF2B5EF4-FFF2-40B4-BE49-F238E27FC236}">
                <a16:creationId xmlns:a16="http://schemas.microsoft.com/office/drawing/2014/main" id="{EA1D43ED-B1F3-47F7-8D45-9688EB52B689}"/>
              </a:ext>
            </a:extLst>
          </p:cNvPr>
          <p:cNvSpPr txBox="1"/>
          <p:nvPr/>
        </p:nvSpPr>
        <p:spPr>
          <a:xfrm>
            <a:off x="6797183" y="5533123"/>
            <a:ext cx="655670" cy="338554"/>
          </a:xfrm>
          <a:prstGeom prst="rect">
            <a:avLst/>
          </a:prstGeom>
          <a:noFill/>
        </p:spPr>
        <p:txBody>
          <a:bodyPr wrap="square" rtlCol="0">
            <a:spAutoFit/>
          </a:bodyPr>
          <a:lstStyle/>
          <a:p>
            <a:r>
              <a:rPr kumimoji="1" lang="ja-JP" altLang="en-US" sz="1600"/>
              <a:t>縮尺</a:t>
            </a:r>
            <a:endParaRPr kumimoji="1" lang="en-US" altLang="ja-JP" sz="1600"/>
          </a:p>
        </p:txBody>
      </p:sp>
    </p:spTree>
    <p:extLst>
      <p:ext uri="{BB962C8B-B14F-4D97-AF65-F5344CB8AC3E}">
        <p14:creationId xmlns:p14="http://schemas.microsoft.com/office/powerpoint/2010/main" val="85971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EB0D20-47B6-41F3-9901-82ABAD700BBD}"/>
              </a:ext>
            </a:extLst>
          </p:cNvPr>
          <p:cNvSpPr>
            <a:spLocks noGrp="1"/>
          </p:cNvSpPr>
          <p:nvPr>
            <p:ph type="title"/>
          </p:nvPr>
        </p:nvSpPr>
        <p:spPr/>
        <p:txBody>
          <a:bodyPr/>
          <a:lstStyle/>
          <a:p>
            <a:r>
              <a:rPr kumimoji="1" lang="ja-JP" altLang="en-US"/>
              <a:t>魚種</a:t>
            </a:r>
          </a:p>
        </p:txBody>
      </p:sp>
      <p:sp>
        <p:nvSpPr>
          <p:cNvPr id="4" name="スライド番号プレースホルダー 3">
            <a:extLst>
              <a:ext uri="{FF2B5EF4-FFF2-40B4-BE49-F238E27FC236}">
                <a16:creationId xmlns:a16="http://schemas.microsoft.com/office/drawing/2014/main" id="{214715ED-E868-43E9-95D8-8D3B73706C7D}"/>
              </a:ext>
            </a:extLst>
          </p:cNvPr>
          <p:cNvSpPr>
            <a:spLocks noGrp="1"/>
          </p:cNvSpPr>
          <p:nvPr>
            <p:ph type="sldNum" sz="quarter" idx="10"/>
          </p:nvPr>
        </p:nvSpPr>
        <p:spPr/>
        <p:txBody>
          <a:bodyPr/>
          <a:lstStyle/>
          <a:p>
            <a:fld id="{C6A97805-9A90-4591-9350-A5C2C9F755C7}" type="slidenum">
              <a:rPr kumimoji="1" lang="ja-JP" altLang="en-US" smtClean="0"/>
              <a:t>17</a:t>
            </a:fld>
            <a:endParaRPr kumimoji="1" lang="ja-JP" altLang="en-US"/>
          </a:p>
        </p:txBody>
      </p:sp>
      <p:pic>
        <p:nvPicPr>
          <p:cNvPr id="6" name="図 5" descr="ダイアグラム が含まれている画像&#10;&#10;自動的に生成された説明">
            <a:extLst>
              <a:ext uri="{FF2B5EF4-FFF2-40B4-BE49-F238E27FC236}">
                <a16:creationId xmlns:a16="http://schemas.microsoft.com/office/drawing/2014/main" id="{841AA3FA-A800-42DA-BCA0-5B5C5F8AD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241" y="1153338"/>
            <a:ext cx="2193087" cy="5356969"/>
          </a:xfrm>
          <a:prstGeom prst="rect">
            <a:avLst/>
          </a:prstGeom>
        </p:spPr>
      </p:pic>
      <p:pic>
        <p:nvPicPr>
          <p:cNvPr id="8" name="図 7" descr="ダイアグラム が含まれている画像&#10;&#10;自動的に生成された説明">
            <a:extLst>
              <a:ext uri="{FF2B5EF4-FFF2-40B4-BE49-F238E27FC236}">
                <a16:creationId xmlns:a16="http://schemas.microsoft.com/office/drawing/2014/main" id="{36E66D71-343A-4583-98E2-59F545FA4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430" y="1181227"/>
            <a:ext cx="1534058" cy="5329080"/>
          </a:xfrm>
          <a:prstGeom prst="rect">
            <a:avLst/>
          </a:prstGeom>
        </p:spPr>
      </p:pic>
      <p:cxnSp>
        <p:nvCxnSpPr>
          <p:cNvPr id="10" name="直線コネクタ 9">
            <a:extLst>
              <a:ext uri="{FF2B5EF4-FFF2-40B4-BE49-F238E27FC236}">
                <a16:creationId xmlns:a16="http://schemas.microsoft.com/office/drawing/2014/main" id="{4B4DB06F-59CB-4EC2-BAD6-9C28661D8B82}"/>
              </a:ext>
            </a:extLst>
          </p:cNvPr>
          <p:cNvCxnSpPr>
            <a:cxnSpLocks/>
          </p:cNvCxnSpPr>
          <p:nvPr/>
        </p:nvCxnSpPr>
        <p:spPr>
          <a:xfrm>
            <a:off x="3933298" y="2021788"/>
            <a:ext cx="1259190" cy="643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A09673DD-5E97-4CF7-AE50-5C1E9F93FB07}"/>
              </a:ext>
            </a:extLst>
          </p:cNvPr>
          <p:cNvCxnSpPr>
            <a:cxnSpLocks/>
          </p:cNvCxnSpPr>
          <p:nvPr/>
        </p:nvCxnSpPr>
        <p:spPr>
          <a:xfrm>
            <a:off x="3795864" y="5142541"/>
            <a:ext cx="1259190" cy="643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148987B-BCA1-4C98-88FE-3C093C1E4045}"/>
              </a:ext>
            </a:extLst>
          </p:cNvPr>
          <p:cNvCxnSpPr>
            <a:cxnSpLocks/>
          </p:cNvCxnSpPr>
          <p:nvPr/>
        </p:nvCxnSpPr>
        <p:spPr>
          <a:xfrm>
            <a:off x="3795864" y="5846783"/>
            <a:ext cx="1259190" cy="643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726922A-06FB-4BA1-8E8B-F4EC104D1399}"/>
              </a:ext>
            </a:extLst>
          </p:cNvPr>
          <p:cNvCxnSpPr>
            <a:cxnSpLocks/>
          </p:cNvCxnSpPr>
          <p:nvPr/>
        </p:nvCxnSpPr>
        <p:spPr>
          <a:xfrm>
            <a:off x="3795864" y="4535480"/>
            <a:ext cx="1396624" cy="6070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0F25D77-7D7F-4D1C-B7B0-1032456022FD}"/>
              </a:ext>
            </a:extLst>
          </p:cNvPr>
          <p:cNvSpPr txBox="1"/>
          <p:nvPr/>
        </p:nvSpPr>
        <p:spPr>
          <a:xfrm>
            <a:off x="5239669" y="1667845"/>
            <a:ext cx="3610653" cy="707886"/>
          </a:xfrm>
          <a:prstGeom prst="rect">
            <a:avLst/>
          </a:prstGeom>
          <a:noFill/>
        </p:spPr>
        <p:txBody>
          <a:bodyPr wrap="square" rtlCol="0">
            <a:spAutoFit/>
          </a:bodyPr>
          <a:lstStyle/>
          <a:p>
            <a:r>
              <a:rPr kumimoji="1" lang="ja-JP" altLang="en-US" sz="2000"/>
              <a:t>学習データに左のような魚種を指定することとする</a:t>
            </a:r>
          </a:p>
        </p:txBody>
      </p:sp>
    </p:spTree>
    <p:extLst>
      <p:ext uri="{BB962C8B-B14F-4D97-AF65-F5344CB8AC3E}">
        <p14:creationId xmlns:p14="http://schemas.microsoft.com/office/powerpoint/2010/main" val="26767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D80B79E-DA10-4093-BC90-F59079473F0A}"/>
              </a:ext>
            </a:extLst>
          </p:cNvPr>
          <p:cNvSpPr>
            <a:spLocks noGrp="1"/>
          </p:cNvSpPr>
          <p:nvPr>
            <p:ph type="title"/>
          </p:nvPr>
        </p:nvSpPr>
        <p:spPr/>
        <p:txBody>
          <a:bodyPr/>
          <a:lstStyle/>
          <a:p>
            <a:r>
              <a:rPr lang="ja-JP" altLang="en-US"/>
              <a:t>どうぶつの森</a:t>
            </a:r>
          </a:p>
        </p:txBody>
      </p:sp>
      <p:sp>
        <p:nvSpPr>
          <p:cNvPr id="4" name="スライド番号プレースホルダー 3">
            <a:extLst>
              <a:ext uri="{FF2B5EF4-FFF2-40B4-BE49-F238E27FC236}">
                <a16:creationId xmlns:a16="http://schemas.microsoft.com/office/drawing/2014/main" id="{BC24C19F-A578-436E-8116-F91BF65F0088}"/>
              </a:ext>
            </a:extLst>
          </p:cNvPr>
          <p:cNvSpPr>
            <a:spLocks noGrp="1"/>
          </p:cNvSpPr>
          <p:nvPr>
            <p:ph type="sldNum" sz="quarter" idx="10"/>
          </p:nvPr>
        </p:nvSpPr>
        <p:spPr/>
        <p:txBody>
          <a:bodyPr/>
          <a:lstStyle/>
          <a:p>
            <a:fld id="{C6A97805-9A90-4591-9350-A5C2C9F755C7}" type="slidenum">
              <a:rPr kumimoji="1" lang="ja-JP" altLang="en-US" smtClean="0"/>
              <a:t>2</a:t>
            </a:fld>
            <a:endParaRPr kumimoji="1" lang="ja-JP" altLang="en-US"/>
          </a:p>
        </p:txBody>
      </p:sp>
      <p:pic>
        <p:nvPicPr>
          <p:cNvPr id="11" name="図 10" descr="水, 座る, 乗る が含まれている画像&#10;&#10;自動的に生成された説明">
            <a:extLst>
              <a:ext uri="{FF2B5EF4-FFF2-40B4-BE49-F238E27FC236}">
                <a16:creationId xmlns:a16="http://schemas.microsoft.com/office/drawing/2014/main" id="{38789AD0-FA14-417E-BC89-1E065B794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58" y="1551154"/>
            <a:ext cx="3695238" cy="2085714"/>
          </a:xfrm>
          <a:prstGeom prst="rect">
            <a:avLst/>
          </a:prstGeom>
        </p:spPr>
      </p:pic>
      <p:pic>
        <p:nvPicPr>
          <p:cNvPr id="13" name="図 12" descr="水族館, モニター, テレビ, 窓 が含まれている画像&#10;&#10;自動的に生成された説明">
            <a:extLst>
              <a:ext uri="{FF2B5EF4-FFF2-40B4-BE49-F238E27FC236}">
                <a16:creationId xmlns:a16="http://schemas.microsoft.com/office/drawing/2014/main" id="{2799DA94-21A3-4275-BABB-F8A7B297A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3639" y="4173897"/>
            <a:ext cx="4027714" cy="2265589"/>
          </a:xfrm>
          <a:prstGeom prst="rect">
            <a:avLst/>
          </a:prstGeom>
        </p:spPr>
      </p:pic>
      <p:pic>
        <p:nvPicPr>
          <p:cNvPr id="15" name="図 14">
            <a:extLst>
              <a:ext uri="{FF2B5EF4-FFF2-40B4-BE49-F238E27FC236}">
                <a16:creationId xmlns:a16="http://schemas.microsoft.com/office/drawing/2014/main" id="{A4755C5D-5D00-44D4-82EB-7DDC8DBFEF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8881" y="1677664"/>
            <a:ext cx="3629978" cy="2041863"/>
          </a:xfrm>
          <a:prstGeom prst="rect">
            <a:avLst/>
          </a:prstGeom>
        </p:spPr>
      </p:pic>
      <p:sp>
        <p:nvSpPr>
          <p:cNvPr id="9" name="吹き出し: 角を丸めた四角形 8">
            <a:extLst>
              <a:ext uri="{FF2B5EF4-FFF2-40B4-BE49-F238E27FC236}">
                <a16:creationId xmlns:a16="http://schemas.microsoft.com/office/drawing/2014/main" id="{9D4676CC-1A4F-4D05-8818-9F6C428F57A3}"/>
              </a:ext>
            </a:extLst>
          </p:cNvPr>
          <p:cNvSpPr/>
          <p:nvPr/>
        </p:nvSpPr>
        <p:spPr>
          <a:xfrm>
            <a:off x="677866" y="1233939"/>
            <a:ext cx="3559629" cy="537029"/>
          </a:xfrm>
          <a:prstGeom prst="wedgeRoundRectCallout">
            <a:avLst>
              <a:gd name="adj1" fmla="val -15476"/>
              <a:gd name="adj2" fmla="val 1003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①ゲーム内で自分で釣った魚を</a:t>
            </a:r>
          </a:p>
        </p:txBody>
      </p:sp>
      <p:sp>
        <p:nvSpPr>
          <p:cNvPr id="16" name="矢印: 右 15">
            <a:extLst>
              <a:ext uri="{FF2B5EF4-FFF2-40B4-BE49-F238E27FC236}">
                <a16:creationId xmlns:a16="http://schemas.microsoft.com/office/drawing/2014/main" id="{8FD2521F-D38E-4869-BA7C-5779ED33A1B3}"/>
              </a:ext>
            </a:extLst>
          </p:cNvPr>
          <p:cNvSpPr/>
          <p:nvPr/>
        </p:nvSpPr>
        <p:spPr>
          <a:xfrm rot="395822">
            <a:off x="4106622" y="2380925"/>
            <a:ext cx="973135" cy="716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FD6BB362-09AB-4D80-9672-7409C0CACF14}"/>
              </a:ext>
            </a:extLst>
          </p:cNvPr>
          <p:cNvSpPr/>
          <p:nvPr/>
        </p:nvSpPr>
        <p:spPr>
          <a:xfrm rot="3514849">
            <a:off x="2676966" y="3595843"/>
            <a:ext cx="973135" cy="716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吹き出し: 角を丸めた四角形 19">
            <a:extLst>
              <a:ext uri="{FF2B5EF4-FFF2-40B4-BE49-F238E27FC236}">
                <a16:creationId xmlns:a16="http://schemas.microsoft.com/office/drawing/2014/main" id="{4005C68B-F35C-4E13-93E4-F3DC7EB43066}"/>
              </a:ext>
            </a:extLst>
          </p:cNvPr>
          <p:cNvSpPr/>
          <p:nvPr/>
        </p:nvSpPr>
        <p:spPr>
          <a:xfrm>
            <a:off x="5463484" y="1386114"/>
            <a:ext cx="2641318" cy="414409"/>
          </a:xfrm>
          <a:prstGeom prst="wedgeRoundRectCallout">
            <a:avLst>
              <a:gd name="adj1" fmla="val -25642"/>
              <a:gd name="adj2" fmla="val 1090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②図鑑で管理したり，</a:t>
            </a:r>
          </a:p>
        </p:txBody>
      </p:sp>
      <p:sp>
        <p:nvSpPr>
          <p:cNvPr id="22" name="吹き出し: 角を丸めた四角形 21">
            <a:extLst>
              <a:ext uri="{FF2B5EF4-FFF2-40B4-BE49-F238E27FC236}">
                <a16:creationId xmlns:a16="http://schemas.microsoft.com/office/drawing/2014/main" id="{0504330D-45BF-4B6D-BA44-97D94553FC93}"/>
              </a:ext>
            </a:extLst>
          </p:cNvPr>
          <p:cNvSpPr/>
          <p:nvPr/>
        </p:nvSpPr>
        <p:spPr>
          <a:xfrm>
            <a:off x="412231" y="4769662"/>
            <a:ext cx="2191944" cy="537029"/>
          </a:xfrm>
          <a:prstGeom prst="wedgeRoundRectCallout">
            <a:avLst>
              <a:gd name="adj1" fmla="val 60914"/>
              <a:gd name="adj2" fmla="val 1138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③水族館を作れる</a:t>
            </a:r>
          </a:p>
        </p:txBody>
      </p:sp>
    </p:spTree>
    <p:extLst>
      <p:ext uri="{BB962C8B-B14F-4D97-AF65-F5344CB8AC3E}">
        <p14:creationId xmlns:p14="http://schemas.microsoft.com/office/powerpoint/2010/main" val="329969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569FF-2E37-4225-80E1-F2C950702DC9}"/>
              </a:ext>
            </a:extLst>
          </p:cNvPr>
          <p:cNvSpPr>
            <a:spLocks noGrp="1"/>
          </p:cNvSpPr>
          <p:nvPr>
            <p:ph type="title"/>
          </p:nvPr>
        </p:nvSpPr>
        <p:spPr/>
        <p:txBody>
          <a:bodyPr/>
          <a:lstStyle/>
          <a:p>
            <a:r>
              <a:rPr kumimoji="1" lang="ja-JP" altLang="en-US"/>
              <a:t>どうぶつの森の効果</a:t>
            </a:r>
          </a:p>
        </p:txBody>
      </p:sp>
      <p:sp>
        <p:nvSpPr>
          <p:cNvPr id="4" name="コンテンツ プレースホルダー 3">
            <a:extLst>
              <a:ext uri="{FF2B5EF4-FFF2-40B4-BE49-F238E27FC236}">
                <a16:creationId xmlns:a16="http://schemas.microsoft.com/office/drawing/2014/main" id="{7AA621F7-A8C5-4550-AE02-F597982F45D9}"/>
              </a:ext>
            </a:extLst>
          </p:cNvPr>
          <p:cNvSpPr>
            <a:spLocks noGrp="1"/>
          </p:cNvSpPr>
          <p:nvPr>
            <p:ph idx="1"/>
          </p:nvPr>
        </p:nvSpPr>
        <p:spPr>
          <a:xfrm>
            <a:off x="431074" y="1478942"/>
            <a:ext cx="8281851" cy="4613336"/>
          </a:xfrm>
        </p:spPr>
        <p:txBody>
          <a:bodyPr/>
          <a:lstStyle/>
          <a:p>
            <a:r>
              <a:rPr lang="ja-JP" altLang="en-US"/>
              <a:t>デフォルメされているので，親しみやすい</a:t>
            </a:r>
            <a:endParaRPr lang="en-US" altLang="ja-JP"/>
          </a:p>
          <a:p>
            <a:r>
              <a:rPr lang="ja-JP" altLang="en-US"/>
              <a:t>自分で取ったという充足感</a:t>
            </a:r>
            <a:endParaRPr lang="en-US" altLang="ja-JP"/>
          </a:p>
          <a:p>
            <a:pPr marL="0" indent="0">
              <a:buNone/>
            </a:pPr>
            <a:r>
              <a:rPr lang="ja-JP" altLang="en-US"/>
              <a:t>→ 魚を知る・興味を持つきっかけになる</a:t>
            </a:r>
          </a:p>
        </p:txBody>
      </p:sp>
      <p:sp>
        <p:nvSpPr>
          <p:cNvPr id="3" name="スライド番号プレースホルダー 2">
            <a:extLst>
              <a:ext uri="{FF2B5EF4-FFF2-40B4-BE49-F238E27FC236}">
                <a16:creationId xmlns:a16="http://schemas.microsoft.com/office/drawing/2014/main" id="{B3872649-941A-48B3-B93E-ABA49780EEAD}"/>
              </a:ext>
            </a:extLst>
          </p:cNvPr>
          <p:cNvSpPr>
            <a:spLocks noGrp="1"/>
          </p:cNvSpPr>
          <p:nvPr>
            <p:ph type="sldNum" sz="quarter" idx="10"/>
          </p:nvPr>
        </p:nvSpPr>
        <p:spPr/>
        <p:txBody>
          <a:bodyPr/>
          <a:lstStyle/>
          <a:p>
            <a:fld id="{C6A97805-9A90-4591-9350-A5C2C9F755C7}" type="slidenum">
              <a:rPr kumimoji="1" lang="ja-JP" altLang="en-US" smtClean="0"/>
              <a:t>3</a:t>
            </a:fld>
            <a:endParaRPr kumimoji="1" lang="ja-JP" altLang="en-US"/>
          </a:p>
        </p:txBody>
      </p:sp>
      <p:sp>
        <p:nvSpPr>
          <p:cNvPr id="5" name="四角形: 角を丸くする 4">
            <a:extLst>
              <a:ext uri="{FF2B5EF4-FFF2-40B4-BE49-F238E27FC236}">
                <a16:creationId xmlns:a16="http://schemas.microsoft.com/office/drawing/2014/main" id="{EC02CFE6-BC91-47B4-BA11-9D99FE882FA4}"/>
              </a:ext>
            </a:extLst>
          </p:cNvPr>
          <p:cNvSpPr/>
          <p:nvPr/>
        </p:nvSpPr>
        <p:spPr>
          <a:xfrm>
            <a:off x="1865084" y="4915991"/>
            <a:ext cx="5413830" cy="6720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3200"/>
              <a:t>教育上の効果が大きそう</a:t>
            </a:r>
          </a:p>
        </p:txBody>
      </p:sp>
    </p:spTree>
    <p:extLst>
      <p:ext uri="{BB962C8B-B14F-4D97-AF65-F5344CB8AC3E}">
        <p14:creationId xmlns:p14="http://schemas.microsoft.com/office/powerpoint/2010/main" val="189895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BFA75-5CAD-46F2-BDE2-246EAD4B7C80}"/>
              </a:ext>
            </a:extLst>
          </p:cNvPr>
          <p:cNvSpPr>
            <a:spLocks noGrp="1"/>
          </p:cNvSpPr>
          <p:nvPr>
            <p:ph type="title"/>
          </p:nvPr>
        </p:nvSpPr>
        <p:spPr/>
        <p:txBody>
          <a:bodyPr/>
          <a:lstStyle/>
          <a:p>
            <a:r>
              <a:rPr kumimoji="1" lang="ja-JP" altLang="en-US"/>
              <a:t>提案</a:t>
            </a:r>
          </a:p>
        </p:txBody>
      </p:sp>
      <p:sp>
        <p:nvSpPr>
          <p:cNvPr id="4" name="コンテンツ プレースホルダー 3">
            <a:extLst>
              <a:ext uri="{FF2B5EF4-FFF2-40B4-BE49-F238E27FC236}">
                <a16:creationId xmlns:a16="http://schemas.microsoft.com/office/drawing/2014/main" id="{6E2F9EB6-0744-48B0-8CEE-E54B10E870BF}"/>
              </a:ext>
            </a:extLst>
          </p:cNvPr>
          <p:cNvSpPr>
            <a:spLocks noGrp="1"/>
          </p:cNvSpPr>
          <p:nvPr>
            <p:ph idx="1"/>
          </p:nvPr>
        </p:nvSpPr>
        <p:spPr>
          <a:xfrm>
            <a:off x="605245" y="1478942"/>
            <a:ext cx="8161384" cy="4613336"/>
          </a:xfrm>
        </p:spPr>
        <p:txBody>
          <a:bodyPr/>
          <a:lstStyle/>
          <a:p>
            <a:r>
              <a:rPr lang="ja-JP" altLang="en-US"/>
              <a:t>自分で現実に釣った・見た魚に対して，どうぶつの森のようなことができないか</a:t>
            </a:r>
            <a:endParaRPr lang="en-US" altLang="ja-JP"/>
          </a:p>
          <a:p>
            <a:pPr lvl="1"/>
            <a:r>
              <a:rPr lang="ja-JP" altLang="en-US"/>
              <a:t>写真を与えてデフォルメした</a:t>
            </a:r>
            <a:r>
              <a:rPr lang="en-US" altLang="ja-JP"/>
              <a:t>3D</a:t>
            </a:r>
            <a:r>
              <a:rPr lang="ja-JP" altLang="en-US"/>
              <a:t>モデルを得る</a:t>
            </a:r>
            <a:endParaRPr lang="en-US" altLang="ja-JP"/>
          </a:p>
          <a:p>
            <a:pPr lvl="1"/>
            <a:r>
              <a:rPr lang="en-US" altLang="ja-JP"/>
              <a:t>1</a:t>
            </a:r>
            <a:r>
              <a:rPr lang="ja-JP" altLang="en-US"/>
              <a:t>枚の写真だけを用いる</a:t>
            </a:r>
            <a:endParaRPr lang="en-US" altLang="ja-JP"/>
          </a:p>
          <a:p>
            <a:pPr lvl="1"/>
            <a:endParaRPr lang="en-US" altLang="ja-JP"/>
          </a:p>
          <a:p>
            <a:r>
              <a:rPr lang="ja-JP" altLang="en-US"/>
              <a:t>ポイントは</a:t>
            </a:r>
            <a:endParaRPr lang="en-US" altLang="ja-JP"/>
          </a:p>
          <a:p>
            <a:pPr lvl="1"/>
            <a:r>
              <a:rPr lang="ja-JP" altLang="en-US"/>
              <a:t>あくまでデフォルメ（正確な再現は求めない）</a:t>
            </a:r>
            <a:endParaRPr lang="en-US" altLang="ja-JP"/>
          </a:p>
          <a:p>
            <a:pPr lvl="1"/>
            <a:r>
              <a:rPr lang="ja-JP" altLang="en-US"/>
              <a:t>特別な装置は使わない</a:t>
            </a:r>
            <a:endParaRPr lang="en-US" altLang="ja-JP"/>
          </a:p>
          <a:p>
            <a:pPr lvl="1"/>
            <a:r>
              <a:rPr lang="en-US" altLang="ja-JP"/>
              <a:t>3D</a:t>
            </a:r>
            <a:r>
              <a:rPr lang="ja-JP" altLang="en-US"/>
              <a:t>モデルの生成に人手をかけない</a:t>
            </a:r>
          </a:p>
        </p:txBody>
      </p:sp>
      <p:sp>
        <p:nvSpPr>
          <p:cNvPr id="3" name="スライド番号プレースホルダー 2">
            <a:extLst>
              <a:ext uri="{FF2B5EF4-FFF2-40B4-BE49-F238E27FC236}">
                <a16:creationId xmlns:a16="http://schemas.microsoft.com/office/drawing/2014/main" id="{DE88C29D-A826-4757-9B7A-DECEB13BC67A}"/>
              </a:ext>
            </a:extLst>
          </p:cNvPr>
          <p:cNvSpPr>
            <a:spLocks noGrp="1"/>
          </p:cNvSpPr>
          <p:nvPr>
            <p:ph type="sldNum" sz="quarter" idx="10"/>
          </p:nvPr>
        </p:nvSpPr>
        <p:spPr/>
        <p:txBody>
          <a:bodyPr/>
          <a:lstStyle/>
          <a:p>
            <a:fld id="{C6A97805-9A90-4591-9350-A5C2C9F755C7}" type="slidenum">
              <a:rPr kumimoji="1" lang="ja-JP" altLang="en-US" smtClean="0"/>
              <a:t>4</a:t>
            </a:fld>
            <a:endParaRPr kumimoji="1" lang="ja-JP" altLang="en-US"/>
          </a:p>
        </p:txBody>
      </p:sp>
    </p:spTree>
    <p:extLst>
      <p:ext uri="{BB962C8B-B14F-4D97-AF65-F5344CB8AC3E}">
        <p14:creationId xmlns:p14="http://schemas.microsoft.com/office/powerpoint/2010/main" val="217492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2A2744-74EB-49CB-80C9-EDDE86F88238}"/>
              </a:ext>
            </a:extLst>
          </p:cNvPr>
          <p:cNvSpPr>
            <a:spLocks noGrp="1"/>
          </p:cNvSpPr>
          <p:nvPr>
            <p:ph type="title"/>
          </p:nvPr>
        </p:nvSpPr>
        <p:spPr/>
        <p:txBody>
          <a:bodyPr/>
          <a:lstStyle/>
          <a:p>
            <a:r>
              <a:rPr kumimoji="1" lang="ja-JP" altLang="en-US"/>
              <a:t>手法</a:t>
            </a:r>
          </a:p>
        </p:txBody>
      </p:sp>
      <p:sp>
        <p:nvSpPr>
          <p:cNvPr id="4" name="コンテンツ プレースホルダー 3">
            <a:extLst>
              <a:ext uri="{FF2B5EF4-FFF2-40B4-BE49-F238E27FC236}">
                <a16:creationId xmlns:a16="http://schemas.microsoft.com/office/drawing/2014/main" id="{3DC5956B-8203-4FD6-BDB2-60CA3D898C0A}"/>
              </a:ext>
            </a:extLst>
          </p:cNvPr>
          <p:cNvSpPr>
            <a:spLocks noGrp="1"/>
          </p:cNvSpPr>
          <p:nvPr>
            <p:ph idx="1"/>
          </p:nvPr>
        </p:nvSpPr>
        <p:spPr>
          <a:xfrm>
            <a:off x="365760" y="1268895"/>
            <a:ext cx="8412480" cy="4613336"/>
          </a:xfrm>
        </p:spPr>
        <p:txBody>
          <a:bodyPr/>
          <a:lstStyle/>
          <a:p>
            <a:r>
              <a:rPr lang="ja-JP" altLang="en-US"/>
              <a:t>機械学習を用いる</a:t>
            </a:r>
            <a:endParaRPr lang="en-US" altLang="ja-JP"/>
          </a:p>
          <a:p>
            <a:pPr marL="788670" lvl="1" indent="-514350">
              <a:buFont typeface="+mj-lt"/>
              <a:buAutoNum type="arabicPeriod"/>
            </a:pPr>
            <a:r>
              <a:rPr lang="ja-JP" altLang="en-US" sz="2400"/>
              <a:t>学習データを</a:t>
            </a:r>
            <a:r>
              <a:rPr lang="en-US" altLang="ja-JP" sz="2400"/>
              <a:t>(</a:t>
            </a:r>
            <a:r>
              <a:rPr lang="ja-JP" altLang="en-US" sz="2400"/>
              <a:t>写真，魚の特徴点の座標）とする</a:t>
            </a:r>
            <a:endParaRPr lang="en-US" altLang="ja-JP" sz="2400"/>
          </a:p>
          <a:p>
            <a:pPr lvl="2"/>
            <a:r>
              <a:rPr lang="ja-JP" altLang="en-US" sz="2000"/>
              <a:t>特徴点については次スライド</a:t>
            </a:r>
            <a:endParaRPr lang="en-US" altLang="ja-JP" sz="2000"/>
          </a:p>
          <a:p>
            <a:pPr marL="788670" lvl="1" indent="-514350">
              <a:buFont typeface="+mj-lt"/>
              <a:buAutoNum type="arabicPeriod"/>
            </a:pPr>
            <a:r>
              <a:rPr lang="ja-JP" altLang="en-US" sz="2400"/>
              <a:t>ある写真が与えられたときの類似度を，既存の写真の類似度手法を用いて算出する</a:t>
            </a:r>
            <a:endParaRPr lang="en-US" altLang="ja-JP" sz="2400"/>
          </a:p>
          <a:p>
            <a:pPr marL="788670" lvl="1" indent="-514350">
              <a:buFont typeface="+mj-lt"/>
              <a:buAutoNum type="arabicPeriod"/>
            </a:pPr>
            <a:r>
              <a:rPr lang="ja-JP" altLang="en-US" sz="2400"/>
              <a:t>学習データの写真の類似度に応じて，対応する座標の荷重を調整し，与えられた魚の特徴点の位置を決める</a:t>
            </a:r>
            <a:endParaRPr lang="en-US" altLang="ja-JP" sz="2400"/>
          </a:p>
          <a:p>
            <a:r>
              <a:rPr lang="ja-JP" altLang="en-US"/>
              <a:t>特徴点の座標から</a:t>
            </a:r>
            <a:r>
              <a:rPr lang="en-US" altLang="ja-JP"/>
              <a:t>3D</a:t>
            </a:r>
            <a:r>
              <a:rPr lang="ja-JP" altLang="en-US"/>
              <a:t>モデルを再現する</a:t>
            </a:r>
            <a:endParaRPr lang="en-US" altLang="ja-JP"/>
          </a:p>
          <a:p>
            <a:pPr lvl="1"/>
            <a:r>
              <a:rPr lang="ja-JP" altLang="en-US"/>
              <a:t>特徴点を適切に定めればデフォルメした</a:t>
            </a:r>
            <a:r>
              <a:rPr lang="en-US" altLang="ja-JP"/>
              <a:t>3D</a:t>
            </a:r>
            <a:r>
              <a:rPr lang="ja-JP" altLang="en-US"/>
              <a:t>モデルが得られる</a:t>
            </a:r>
          </a:p>
        </p:txBody>
      </p:sp>
      <p:sp>
        <p:nvSpPr>
          <p:cNvPr id="3" name="スライド番号プレースホルダー 2">
            <a:extLst>
              <a:ext uri="{FF2B5EF4-FFF2-40B4-BE49-F238E27FC236}">
                <a16:creationId xmlns:a16="http://schemas.microsoft.com/office/drawing/2014/main" id="{795E27D4-40D2-49E6-A4B4-87F5267C3A81}"/>
              </a:ext>
            </a:extLst>
          </p:cNvPr>
          <p:cNvSpPr>
            <a:spLocks noGrp="1"/>
          </p:cNvSpPr>
          <p:nvPr>
            <p:ph type="sldNum" sz="quarter" idx="10"/>
          </p:nvPr>
        </p:nvSpPr>
        <p:spPr/>
        <p:txBody>
          <a:bodyPr/>
          <a:lstStyle/>
          <a:p>
            <a:fld id="{C6A97805-9A90-4591-9350-A5C2C9F755C7}" type="slidenum">
              <a:rPr kumimoji="1" lang="ja-JP" altLang="en-US" smtClean="0"/>
              <a:t>5</a:t>
            </a:fld>
            <a:endParaRPr kumimoji="1" lang="ja-JP" altLang="en-US"/>
          </a:p>
        </p:txBody>
      </p:sp>
    </p:spTree>
    <p:extLst>
      <p:ext uri="{BB962C8B-B14F-4D97-AF65-F5344CB8AC3E}">
        <p14:creationId xmlns:p14="http://schemas.microsoft.com/office/powerpoint/2010/main" val="411398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75468-C752-44B5-B0D2-502E2772D60E}"/>
              </a:ext>
            </a:extLst>
          </p:cNvPr>
          <p:cNvSpPr>
            <a:spLocks noGrp="1"/>
          </p:cNvSpPr>
          <p:nvPr>
            <p:ph type="title"/>
          </p:nvPr>
        </p:nvSpPr>
        <p:spPr/>
        <p:txBody>
          <a:bodyPr/>
          <a:lstStyle/>
          <a:p>
            <a:r>
              <a:rPr kumimoji="1" lang="en-US" altLang="ja-JP"/>
              <a:t>Truss</a:t>
            </a:r>
            <a:r>
              <a:rPr kumimoji="1" lang="en-US" altLang="ja-JP" sz="3200"/>
              <a:t>[</a:t>
            </a:r>
            <a:r>
              <a:rPr kumimoji="1" lang="en-US" altLang="ja-JP" sz="3200">
                <a:solidFill>
                  <a:schemeClr val="tx1"/>
                </a:solidFill>
              </a:rPr>
              <a:t>Strauss</a:t>
            </a:r>
            <a:r>
              <a:rPr kumimoji="1" lang="ja-JP" altLang="en-US" sz="3200">
                <a:solidFill>
                  <a:schemeClr val="tx1"/>
                </a:solidFill>
              </a:rPr>
              <a:t>ら </a:t>
            </a:r>
            <a:r>
              <a:rPr kumimoji="1" lang="en-US" altLang="ja-JP" sz="3200">
                <a:solidFill>
                  <a:schemeClr val="tx1"/>
                </a:solidFill>
              </a:rPr>
              <a:t>1982</a:t>
            </a:r>
            <a:r>
              <a:rPr kumimoji="1" lang="en-US" altLang="ja-JP" sz="3200"/>
              <a:t>]</a:t>
            </a:r>
            <a:endParaRPr kumimoji="1" lang="ja-JP" altLang="en-US"/>
          </a:p>
        </p:txBody>
      </p:sp>
      <p:sp>
        <p:nvSpPr>
          <p:cNvPr id="4" name="スライド番号プレースホルダー 3">
            <a:extLst>
              <a:ext uri="{FF2B5EF4-FFF2-40B4-BE49-F238E27FC236}">
                <a16:creationId xmlns:a16="http://schemas.microsoft.com/office/drawing/2014/main" id="{31FBE68A-A865-4CEC-A364-D5650739D86D}"/>
              </a:ext>
            </a:extLst>
          </p:cNvPr>
          <p:cNvSpPr>
            <a:spLocks noGrp="1"/>
          </p:cNvSpPr>
          <p:nvPr>
            <p:ph type="sldNum" sz="quarter" idx="10"/>
          </p:nvPr>
        </p:nvSpPr>
        <p:spPr/>
        <p:txBody>
          <a:bodyPr/>
          <a:lstStyle/>
          <a:p>
            <a:fld id="{C6A97805-9A90-4591-9350-A5C2C9F755C7}" type="slidenum">
              <a:rPr kumimoji="1" lang="ja-JP" altLang="en-US" smtClean="0"/>
              <a:t>6</a:t>
            </a:fld>
            <a:endParaRPr kumimoji="1" lang="ja-JP" altLang="en-US"/>
          </a:p>
        </p:txBody>
      </p:sp>
      <p:sp>
        <p:nvSpPr>
          <p:cNvPr id="8" name="テキスト ボックス 7">
            <a:extLst>
              <a:ext uri="{FF2B5EF4-FFF2-40B4-BE49-F238E27FC236}">
                <a16:creationId xmlns:a16="http://schemas.microsoft.com/office/drawing/2014/main" id="{5E543493-BBB8-4627-874F-6D9B33A9939F}"/>
              </a:ext>
            </a:extLst>
          </p:cNvPr>
          <p:cNvSpPr txBox="1"/>
          <p:nvPr/>
        </p:nvSpPr>
        <p:spPr>
          <a:xfrm>
            <a:off x="478045" y="1192230"/>
            <a:ext cx="7947319" cy="830997"/>
          </a:xfrm>
          <a:prstGeom prst="rect">
            <a:avLst/>
          </a:prstGeom>
          <a:noFill/>
        </p:spPr>
        <p:txBody>
          <a:bodyPr wrap="square" rtlCol="0">
            <a:spAutoFit/>
          </a:bodyPr>
          <a:lstStyle/>
          <a:p>
            <a:r>
              <a:rPr kumimoji="1" lang="en-US" altLang="ja-JP" sz="1600" b="0" cap="none"/>
              <a:t>The Truss: Body Form Reconstructions in Morphometrics: </a:t>
            </a:r>
            <a:r>
              <a:rPr kumimoji="1" lang="en-US" altLang="ja-JP" sz="1600">
                <a:solidFill>
                  <a:schemeClr val="tx1"/>
                </a:solidFill>
              </a:rPr>
              <a:t>Richard E. Strauss, </a:t>
            </a:r>
            <a:r>
              <a:rPr lang="en-US" altLang="ja-JP" sz="1600">
                <a:solidFill>
                  <a:schemeClr val="tx1"/>
                </a:solidFill>
              </a:rPr>
              <a:t>Fred L. Bookstein. </a:t>
            </a:r>
            <a:r>
              <a:rPr lang="en-US" altLang="ja-JP" sz="1600"/>
              <a:t>Systematic Zoology, Vol.32, No.2, pp.113-135, 1982</a:t>
            </a:r>
          </a:p>
        </p:txBody>
      </p:sp>
      <p:grpSp>
        <p:nvGrpSpPr>
          <p:cNvPr id="92" name="グループ化 91">
            <a:extLst>
              <a:ext uri="{FF2B5EF4-FFF2-40B4-BE49-F238E27FC236}">
                <a16:creationId xmlns:a16="http://schemas.microsoft.com/office/drawing/2014/main" id="{E03C80BA-3E4F-46F5-8366-C20F7CA775A8}"/>
              </a:ext>
            </a:extLst>
          </p:cNvPr>
          <p:cNvGrpSpPr/>
          <p:nvPr/>
        </p:nvGrpSpPr>
        <p:grpSpPr>
          <a:xfrm>
            <a:off x="396776" y="4075445"/>
            <a:ext cx="5747657" cy="2396751"/>
            <a:chOff x="1063172" y="3829572"/>
            <a:chExt cx="5747657" cy="2396751"/>
          </a:xfrm>
        </p:grpSpPr>
        <p:pic>
          <p:nvPicPr>
            <p:cNvPr id="11" name="図 10" descr="スポーツゲーム, テーブル が含まれている画像&#10;&#10;自動的に生成された説明">
              <a:extLst>
                <a:ext uri="{FF2B5EF4-FFF2-40B4-BE49-F238E27FC236}">
                  <a16:creationId xmlns:a16="http://schemas.microsoft.com/office/drawing/2014/main" id="{0B837F0C-9B31-4E8D-B91F-6219449148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172" y="3829572"/>
              <a:ext cx="5747657" cy="2396751"/>
            </a:xfrm>
            <a:prstGeom prst="rect">
              <a:avLst/>
            </a:prstGeom>
          </p:spPr>
        </p:pic>
        <p:cxnSp>
          <p:nvCxnSpPr>
            <p:cNvPr id="20" name="直線コネクタ 19">
              <a:extLst>
                <a:ext uri="{FF2B5EF4-FFF2-40B4-BE49-F238E27FC236}">
                  <a16:creationId xmlns:a16="http://schemas.microsoft.com/office/drawing/2014/main" id="{F62553D9-944F-4D47-AFB0-D8F6615754D6}"/>
                </a:ext>
              </a:extLst>
            </p:cNvPr>
            <p:cNvCxnSpPr>
              <a:cxnSpLocks/>
            </p:cNvCxnSpPr>
            <p:nvPr/>
          </p:nvCxnSpPr>
          <p:spPr>
            <a:xfrm flipH="1">
              <a:off x="2607492" y="4489690"/>
              <a:ext cx="117566" cy="9235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897A521C-43B8-4220-BF32-38458C4FBCE9}"/>
                </a:ext>
              </a:extLst>
            </p:cNvPr>
            <p:cNvCxnSpPr>
              <a:cxnSpLocks/>
            </p:cNvCxnSpPr>
            <p:nvPr/>
          </p:nvCxnSpPr>
          <p:spPr>
            <a:xfrm>
              <a:off x="2725058" y="4489690"/>
              <a:ext cx="849085" cy="708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EB53435-070A-4D17-9299-28B870EBB012}"/>
                </a:ext>
              </a:extLst>
            </p:cNvPr>
            <p:cNvCxnSpPr>
              <a:cxnSpLocks/>
            </p:cNvCxnSpPr>
            <p:nvPr/>
          </p:nvCxnSpPr>
          <p:spPr>
            <a:xfrm>
              <a:off x="2607492" y="5420499"/>
              <a:ext cx="966651" cy="72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EC700EA-2B6D-4C6B-9256-285C0F7615C8}"/>
                </a:ext>
              </a:extLst>
            </p:cNvPr>
            <p:cNvCxnSpPr>
              <a:cxnSpLocks/>
            </p:cNvCxnSpPr>
            <p:nvPr/>
          </p:nvCxnSpPr>
          <p:spPr>
            <a:xfrm>
              <a:off x="3632199" y="4547813"/>
              <a:ext cx="1618344" cy="2199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37338F8B-F823-4949-A097-416D535AB507}"/>
                </a:ext>
              </a:extLst>
            </p:cNvPr>
            <p:cNvCxnSpPr>
              <a:cxnSpLocks/>
            </p:cNvCxnSpPr>
            <p:nvPr/>
          </p:nvCxnSpPr>
          <p:spPr>
            <a:xfrm flipH="1" flipV="1">
              <a:off x="5277756" y="4758284"/>
              <a:ext cx="216581" cy="163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26B6F2D2-331E-40E6-9007-3E7FA2E3962A}"/>
                </a:ext>
              </a:extLst>
            </p:cNvPr>
            <p:cNvCxnSpPr>
              <a:cxnSpLocks/>
            </p:cNvCxnSpPr>
            <p:nvPr/>
          </p:nvCxnSpPr>
          <p:spPr>
            <a:xfrm flipH="1">
              <a:off x="3574143" y="4540333"/>
              <a:ext cx="58057" cy="8801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04AAA21-1F3A-49EF-9185-EF3887D1DFCD}"/>
                </a:ext>
              </a:extLst>
            </p:cNvPr>
            <p:cNvCxnSpPr>
              <a:cxnSpLocks/>
            </p:cNvCxnSpPr>
            <p:nvPr/>
          </p:nvCxnSpPr>
          <p:spPr>
            <a:xfrm flipV="1">
              <a:off x="5461001" y="4766450"/>
              <a:ext cx="14513" cy="3812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4F74EBF-0B32-43C0-A242-5663E0011AAA}"/>
                </a:ext>
              </a:extLst>
            </p:cNvPr>
            <p:cNvCxnSpPr>
              <a:cxnSpLocks/>
            </p:cNvCxnSpPr>
            <p:nvPr/>
          </p:nvCxnSpPr>
          <p:spPr>
            <a:xfrm flipH="1">
              <a:off x="4865917" y="5140978"/>
              <a:ext cx="595084" cy="1194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874F763-C5CB-4A81-9B51-2FDF884F1A31}"/>
                </a:ext>
              </a:extLst>
            </p:cNvPr>
            <p:cNvCxnSpPr>
              <a:cxnSpLocks/>
            </p:cNvCxnSpPr>
            <p:nvPr/>
          </p:nvCxnSpPr>
          <p:spPr>
            <a:xfrm flipH="1">
              <a:off x="4938486" y="4761326"/>
              <a:ext cx="359230" cy="4811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E475C6F-D3AB-4E8E-BD3E-A51BEA47FDE1}"/>
                </a:ext>
              </a:extLst>
            </p:cNvPr>
            <p:cNvCxnSpPr>
              <a:cxnSpLocks/>
            </p:cNvCxnSpPr>
            <p:nvPr/>
          </p:nvCxnSpPr>
          <p:spPr>
            <a:xfrm>
              <a:off x="5308599" y="4761326"/>
              <a:ext cx="161474" cy="3863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F916242-7447-44E5-B59C-82C22F416D80}"/>
                </a:ext>
              </a:extLst>
            </p:cNvPr>
            <p:cNvCxnSpPr>
              <a:cxnSpLocks/>
            </p:cNvCxnSpPr>
            <p:nvPr/>
          </p:nvCxnSpPr>
          <p:spPr>
            <a:xfrm flipH="1">
              <a:off x="4938486" y="4782195"/>
              <a:ext cx="529771" cy="4710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0640C857-DFE3-4668-AFB8-A22E92CFDFAF}"/>
                </a:ext>
              </a:extLst>
            </p:cNvPr>
            <p:cNvCxnSpPr>
              <a:cxnSpLocks/>
            </p:cNvCxnSpPr>
            <p:nvPr/>
          </p:nvCxnSpPr>
          <p:spPr>
            <a:xfrm>
              <a:off x="3618647" y="4540333"/>
              <a:ext cx="1261783" cy="7202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13BFEA56-6997-4367-AE79-1C2EA9400FA4}"/>
                </a:ext>
              </a:extLst>
            </p:cNvPr>
            <p:cNvCxnSpPr>
              <a:cxnSpLocks/>
            </p:cNvCxnSpPr>
            <p:nvPr/>
          </p:nvCxnSpPr>
          <p:spPr>
            <a:xfrm flipV="1">
              <a:off x="3557440" y="4758285"/>
              <a:ext cx="1736645" cy="6694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A8BFB6E-7E69-45EE-B5FD-A7C1A7733E48}"/>
                </a:ext>
              </a:extLst>
            </p:cNvPr>
            <p:cNvCxnSpPr>
              <a:cxnSpLocks/>
            </p:cNvCxnSpPr>
            <p:nvPr/>
          </p:nvCxnSpPr>
          <p:spPr>
            <a:xfrm flipV="1">
              <a:off x="2574349" y="4573243"/>
              <a:ext cx="989635" cy="8545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DD62FC48-1212-4ADF-A76D-2BDFD84D7BC7}"/>
                </a:ext>
              </a:extLst>
            </p:cNvPr>
            <p:cNvCxnSpPr>
              <a:cxnSpLocks/>
            </p:cNvCxnSpPr>
            <p:nvPr/>
          </p:nvCxnSpPr>
          <p:spPr>
            <a:xfrm>
              <a:off x="2764838" y="4525109"/>
              <a:ext cx="809305" cy="9171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C82266D-4990-4A87-A8E6-A8981653323E}"/>
                </a:ext>
              </a:extLst>
            </p:cNvPr>
            <p:cNvCxnSpPr>
              <a:cxnSpLocks/>
            </p:cNvCxnSpPr>
            <p:nvPr/>
          </p:nvCxnSpPr>
          <p:spPr>
            <a:xfrm flipH="1">
              <a:off x="1224521" y="4547813"/>
              <a:ext cx="1511288" cy="6543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722EB21-46BC-4007-BF9B-ACDAD918AB9A}"/>
                </a:ext>
              </a:extLst>
            </p:cNvPr>
            <p:cNvCxnSpPr>
              <a:cxnSpLocks/>
            </p:cNvCxnSpPr>
            <p:nvPr/>
          </p:nvCxnSpPr>
          <p:spPr>
            <a:xfrm flipH="1" flipV="1">
              <a:off x="1671260" y="4774614"/>
              <a:ext cx="936233" cy="6531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F91AE31-4C6C-44B6-8B18-1CA4B2DCE798}"/>
                </a:ext>
              </a:extLst>
            </p:cNvPr>
            <p:cNvCxnSpPr>
              <a:cxnSpLocks/>
            </p:cNvCxnSpPr>
            <p:nvPr/>
          </p:nvCxnSpPr>
          <p:spPr>
            <a:xfrm flipH="1">
              <a:off x="1626756" y="4507328"/>
              <a:ext cx="1167111" cy="2833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980663B9-79E5-4669-876B-CA665F1C3B89}"/>
                </a:ext>
              </a:extLst>
            </p:cNvPr>
            <p:cNvCxnSpPr>
              <a:cxnSpLocks/>
            </p:cNvCxnSpPr>
            <p:nvPr/>
          </p:nvCxnSpPr>
          <p:spPr>
            <a:xfrm flipH="1" flipV="1">
              <a:off x="1198222" y="5195144"/>
              <a:ext cx="1418772" cy="2334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CA80FFA-DAAD-408E-995A-2E8B62788662}"/>
                </a:ext>
              </a:extLst>
            </p:cNvPr>
            <p:cNvCxnSpPr>
              <a:cxnSpLocks/>
            </p:cNvCxnSpPr>
            <p:nvPr/>
          </p:nvCxnSpPr>
          <p:spPr>
            <a:xfrm flipH="1">
              <a:off x="1220890" y="4790656"/>
              <a:ext cx="421342" cy="4044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6" name="吹き出し: 角を丸めた四角形 75">
            <a:extLst>
              <a:ext uri="{FF2B5EF4-FFF2-40B4-BE49-F238E27FC236}">
                <a16:creationId xmlns:a16="http://schemas.microsoft.com/office/drawing/2014/main" id="{DF9432ED-8179-42E7-9453-F0AACA7E5128}"/>
              </a:ext>
            </a:extLst>
          </p:cNvPr>
          <p:cNvSpPr/>
          <p:nvPr/>
        </p:nvSpPr>
        <p:spPr>
          <a:xfrm>
            <a:off x="5421457" y="5842300"/>
            <a:ext cx="3046348" cy="649290"/>
          </a:xfrm>
          <a:prstGeom prst="wedgeRoundRectCallout">
            <a:avLst>
              <a:gd name="adj1" fmla="val -65915"/>
              <a:gd name="adj2" fmla="val -103902"/>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2000"/>
              <a:t>本研究では，各点の座標をこの魚の特徴とする</a:t>
            </a:r>
          </a:p>
        </p:txBody>
      </p:sp>
      <p:sp>
        <p:nvSpPr>
          <p:cNvPr id="3" name="コンテンツ プレースホルダー 2">
            <a:extLst>
              <a:ext uri="{FF2B5EF4-FFF2-40B4-BE49-F238E27FC236}">
                <a16:creationId xmlns:a16="http://schemas.microsoft.com/office/drawing/2014/main" id="{E2F13E13-74FB-49FC-8FF9-BFE7F48EC913}"/>
              </a:ext>
            </a:extLst>
          </p:cNvPr>
          <p:cNvSpPr>
            <a:spLocks noGrp="1"/>
          </p:cNvSpPr>
          <p:nvPr>
            <p:ph idx="1"/>
          </p:nvPr>
        </p:nvSpPr>
        <p:spPr>
          <a:xfrm>
            <a:off x="639562" y="1979656"/>
            <a:ext cx="7680960" cy="3608203"/>
          </a:xfrm>
        </p:spPr>
        <p:txBody>
          <a:bodyPr/>
          <a:lstStyle/>
          <a:p>
            <a:r>
              <a:rPr kumimoji="1" lang="ja-JP" altLang="en-US"/>
              <a:t>魚の系統分類学のための表現方法</a:t>
            </a:r>
            <a:endParaRPr kumimoji="1" lang="en-US" altLang="ja-JP"/>
          </a:p>
          <a:p>
            <a:pPr lvl="1"/>
            <a:r>
              <a:rPr kumimoji="1" lang="ja-JP" altLang="en-US"/>
              <a:t>キーとなるポイントを決めて，そこの長さを測定すれば魚型を再現できる</a:t>
            </a:r>
            <a:endParaRPr kumimoji="1" lang="en-US" altLang="ja-JP"/>
          </a:p>
          <a:p>
            <a:pPr lvl="1"/>
            <a:r>
              <a:rPr lang="en-US" altLang="ja-JP" sz="2800"/>
              <a:t>Truss</a:t>
            </a:r>
            <a:r>
              <a:rPr lang="ja-JP" altLang="en-US" sz="2800"/>
              <a:t>の論文では何点とするのがよいかは言及していない</a:t>
            </a:r>
            <a:endParaRPr lang="en-US" altLang="ja-JP" sz="2800"/>
          </a:p>
          <a:p>
            <a:pPr lvl="1"/>
            <a:endParaRPr kumimoji="1" lang="en-US" altLang="ja-JP"/>
          </a:p>
        </p:txBody>
      </p:sp>
    </p:spTree>
    <p:extLst>
      <p:ext uri="{BB962C8B-B14F-4D97-AF65-F5344CB8AC3E}">
        <p14:creationId xmlns:p14="http://schemas.microsoft.com/office/powerpoint/2010/main" val="1998496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1494A9DA-203C-4E7C-B746-8A6A8100CB99}"/>
              </a:ext>
            </a:extLst>
          </p:cNvPr>
          <p:cNvSpPr/>
          <p:nvPr/>
        </p:nvSpPr>
        <p:spPr>
          <a:xfrm>
            <a:off x="507146" y="1333448"/>
            <a:ext cx="8129708" cy="1751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1969335-CB30-4EA8-8D08-B923D8652B36}"/>
              </a:ext>
            </a:extLst>
          </p:cNvPr>
          <p:cNvSpPr>
            <a:spLocks noGrp="1"/>
          </p:cNvSpPr>
          <p:nvPr>
            <p:ph type="title"/>
          </p:nvPr>
        </p:nvSpPr>
        <p:spPr/>
        <p:txBody>
          <a:bodyPr/>
          <a:lstStyle/>
          <a:p>
            <a:r>
              <a:rPr kumimoji="1" lang="ja-JP" altLang="en-US"/>
              <a:t>例</a:t>
            </a:r>
          </a:p>
        </p:txBody>
      </p:sp>
      <p:sp>
        <p:nvSpPr>
          <p:cNvPr id="4" name="スライド番号プレースホルダー 3">
            <a:extLst>
              <a:ext uri="{FF2B5EF4-FFF2-40B4-BE49-F238E27FC236}">
                <a16:creationId xmlns:a16="http://schemas.microsoft.com/office/drawing/2014/main" id="{2F74A0BB-754F-4124-BC19-79439B885519}"/>
              </a:ext>
            </a:extLst>
          </p:cNvPr>
          <p:cNvSpPr>
            <a:spLocks noGrp="1"/>
          </p:cNvSpPr>
          <p:nvPr>
            <p:ph type="sldNum" sz="quarter" idx="10"/>
          </p:nvPr>
        </p:nvSpPr>
        <p:spPr>
          <a:xfrm>
            <a:off x="7753042" y="6246743"/>
            <a:ext cx="1097280" cy="274320"/>
          </a:xfrm>
        </p:spPr>
        <p:txBody>
          <a:bodyPr/>
          <a:lstStyle/>
          <a:p>
            <a:fld id="{C6A97805-9A90-4591-9350-A5C2C9F755C7}" type="slidenum">
              <a:rPr kumimoji="1" lang="ja-JP" altLang="en-US" smtClean="0"/>
              <a:t>7</a:t>
            </a:fld>
            <a:endParaRPr kumimoji="1" lang="ja-JP" altLang="en-US"/>
          </a:p>
        </p:txBody>
      </p:sp>
      <p:pic>
        <p:nvPicPr>
          <p:cNvPr id="6" name="図 5" descr="魚, 動物, 屋内, 水 が含まれている画像&#10;&#10;自動的に生成された説明">
            <a:extLst>
              <a:ext uri="{FF2B5EF4-FFF2-40B4-BE49-F238E27FC236}">
                <a16:creationId xmlns:a16="http://schemas.microsoft.com/office/drawing/2014/main" id="{8EED5FA5-C84A-4E3D-83BA-836D1842FA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3257" y="1890277"/>
            <a:ext cx="1620687" cy="972412"/>
          </a:xfrm>
          <a:prstGeom prst="rect">
            <a:avLst/>
          </a:prstGeom>
        </p:spPr>
      </p:pic>
      <p:pic>
        <p:nvPicPr>
          <p:cNvPr id="8" name="図 7" descr="動物, 魚, 茶色, 座る が含まれている画像&#10;&#10;自動的に生成された説明">
            <a:extLst>
              <a:ext uri="{FF2B5EF4-FFF2-40B4-BE49-F238E27FC236}">
                <a16:creationId xmlns:a16="http://schemas.microsoft.com/office/drawing/2014/main" id="{85D4361A-7542-4AA5-8C47-ED15B9A418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9443" y="1890277"/>
            <a:ext cx="1922230" cy="968046"/>
          </a:xfrm>
          <a:prstGeom prst="rect">
            <a:avLst/>
          </a:prstGeom>
        </p:spPr>
      </p:pic>
      <p:pic>
        <p:nvPicPr>
          <p:cNvPr id="10" name="図 9" descr="魚, 動物, 鳥 が含まれている画像&#10;&#10;自動的に生成された説明">
            <a:extLst>
              <a:ext uri="{FF2B5EF4-FFF2-40B4-BE49-F238E27FC236}">
                <a16:creationId xmlns:a16="http://schemas.microsoft.com/office/drawing/2014/main" id="{60852150-2F3B-4212-B78E-1D1646BC2F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552" y="4154661"/>
            <a:ext cx="2752725" cy="1657350"/>
          </a:xfrm>
          <a:prstGeom prst="rect">
            <a:avLst/>
          </a:prstGeom>
        </p:spPr>
      </p:pic>
      <p:pic>
        <p:nvPicPr>
          <p:cNvPr id="12" name="図 11" descr="魚, 動物, 鳥, 小さい が含まれている画像&#10;&#10;自動的に生成された説明">
            <a:extLst>
              <a:ext uri="{FF2B5EF4-FFF2-40B4-BE49-F238E27FC236}">
                <a16:creationId xmlns:a16="http://schemas.microsoft.com/office/drawing/2014/main" id="{68B2239B-3911-423D-9E47-C0FCA06DAA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520" y="1890277"/>
            <a:ext cx="1620686" cy="972412"/>
          </a:xfrm>
          <a:prstGeom prst="rect">
            <a:avLst/>
          </a:prstGeom>
        </p:spPr>
      </p:pic>
      <p:pic>
        <p:nvPicPr>
          <p:cNvPr id="14" name="図 13" descr="動物, 魚, 屋内, 猫 が含まれている画像&#10;&#10;自動的に生成された説明">
            <a:extLst>
              <a:ext uri="{FF2B5EF4-FFF2-40B4-BE49-F238E27FC236}">
                <a16:creationId xmlns:a16="http://schemas.microsoft.com/office/drawing/2014/main" id="{72C46254-B691-4BAD-A573-7DDC40A32C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27459" y="1894643"/>
            <a:ext cx="1613410" cy="968046"/>
          </a:xfrm>
          <a:prstGeom prst="rect">
            <a:avLst/>
          </a:prstGeom>
        </p:spPr>
      </p:pic>
      <p:sp>
        <p:nvSpPr>
          <p:cNvPr id="15" name="テキスト ボックス 14">
            <a:extLst>
              <a:ext uri="{FF2B5EF4-FFF2-40B4-BE49-F238E27FC236}">
                <a16:creationId xmlns:a16="http://schemas.microsoft.com/office/drawing/2014/main" id="{275440F6-2C53-49B5-B4FC-B61C1E02A69F}"/>
              </a:ext>
            </a:extLst>
          </p:cNvPr>
          <p:cNvSpPr txBox="1"/>
          <p:nvPr/>
        </p:nvSpPr>
        <p:spPr>
          <a:xfrm>
            <a:off x="507146" y="978315"/>
            <a:ext cx="1529123" cy="369332"/>
          </a:xfrm>
          <a:prstGeom prst="rect">
            <a:avLst/>
          </a:prstGeom>
          <a:noFill/>
        </p:spPr>
        <p:txBody>
          <a:bodyPr wrap="square" rtlCol="0">
            <a:spAutoFit/>
          </a:bodyPr>
          <a:lstStyle/>
          <a:p>
            <a:r>
              <a:rPr kumimoji="1" lang="ja-JP" altLang="en-US"/>
              <a:t>学習データ</a:t>
            </a:r>
          </a:p>
        </p:txBody>
      </p:sp>
      <p:cxnSp>
        <p:nvCxnSpPr>
          <p:cNvPr id="18" name="直線コネクタ 17">
            <a:extLst>
              <a:ext uri="{FF2B5EF4-FFF2-40B4-BE49-F238E27FC236}">
                <a16:creationId xmlns:a16="http://schemas.microsoft.com/office/drawing/2014/main" id="{7924EDD0-755C-49F4-86AA-1F06869DC076}"/>
              </a:ext>
            </a:extLst>
          </p:cNvPr>
          <p:cNvCxnSpPr>
            <a:cxnSpLocks/>
          </p:cNvCxnSpPr>
          <p:nvPr/>
        </p:nvCxnSpPr>
        <p:spPr>
          <a:xfrm flipH="1" flipV="1">
            <a:off x="1541864" y="2209055"/>
            <a:ext cx="289610" cy="13062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BA1BD36-71B8-4252-98B5-383AFBF740B1}"/>
              </a:ext>
            </a:extLst>
          </p:cNvPr>
          <p:cNvCxnSpPr>
            <a:cxnSpLocks/>
          </p:cNvCxnSpPr>
          <p:nvPr/>
        </p:nvCxnSpPr>
        <p:spPr>
          <a:xfrm flipH="1" flipV="1">
            <a:off x="3458443" y="2296325"/>
            <a:ext cx="346526" cy="7077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5C93EDF2-5705-407D-96FC-0B120F2CB713}"/>
              </a:ext>
            </a:extLst>
          </p:cNvPr>
          <p:cNvCxnSpPr>
            <a:cxnSpLocks/>
          </p:cNvCxnSpPr>
          <p:nvPr/>
        </p:nvCxnSpPr>
        <p:spPr>
          <a:xfrm flipH="1" flipV="1">
            <a:off x="5376799" y="2268910"/>
            <a:ext cx="346526" cy="7077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FF36646-B0BF-43B0-8881-0CE7A01454AD}"/>
              </a:ext>
            </a:extLst>
          </p:cNvPr>
          <p:cNvCxnSpPr>
            <a:cxnSpLocks/>
          </p:cNvCxnSpPr>
          <p:nvPr/>
        </p:nvCxnSpPr>
        <p:spPr>
          <a:xfrm flipH="1" flipV="1">
            <a:off x="7445680" y="2233523"/>
            <a:ext cx="307362" cy="19637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30" name="吹き出し: 角を丸めた四角形 29">
            <a:extLst>
              <a:ext uri="{FF2B5EF4-FFF2-40B4-BE49-F238E27FC236}">
                <a16:creationId xmlns:a16="http://schemas.microsoft.com/office/drawing/2014/main" id="{0C2B8CC8-03AF-442C-A40E-80A6AC8D49FF}"/>
              </a:ext>
            </a:extLst>
          </p:cNvPr>
          <p:cNvSpPr/>
          <p:nvPr/>
        </p:nvSpPr>
        <p:spPr>
          <a:xfrm>
            <a:off x="5152766" y="396846"/>
            <a:ext cx="3505455" cy="858074"/>
          </a:xfrm>
          <a:prstGeom prst="wedgeRoundRectCallout">
            <a:avLst>
              <a:gd name="adj1" fmla="val -46822"/>
              <a:gd name="adj2" fmla="val 782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魚種ごとに異なる黄線の端の座標を写真とともにそれぞれ記録</a:t>
            </a:r>
          </a:p>
        </p:txBody>
      </p:sp>
      <p:cxnSp>
        <p:nvCxnSpPr>
          <p:cNvPr id="32" name="直線矢印コネクタ 31">
            <a:extLst>
              <a:ext uri="{FF2B5EF4-FFF2-40B4-BE49-F238E27FC236}">
                <a16:creationId xmlns:a16="http://schemas.microsoft.com/office/drawing/2014/main" id="{5C305D93-19A0-4F24-A9B7-DD8206B04804}"/>
              </a:ext>
            </a:extLst>
          </p:cNvPr>
          <p:cNvCxnSpPr>
            <a:cxnSpLocks/>
            <a:stCxn id="12" idx="2"/>
          </p:cNvCxnSpPr>
          <p:nvPr/>
        </p:nvCxnSpPr>
        <p:spPr>
          <a:xfrm flipH="1">
            <a:off x="1452282" y="2862689"/>
            <a:ext cx="89581" cy="1291972"/>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0604AEC3-EE43-43A5-850F-E1EB3BD261F6}"/>
              </a:ext>
            </a:extLst>
          </p:cNvPr>
          <p:cNvCxnSpPr>
            <a:cxnSpLocks/>
          </p:cNvCxnSpPr>
          <p:nvPr/>
        </p:nvCxnSpPr>
        <p:spPr>
          <a:xfrm flipH="1">
            <a:off x="1875378" y="2858323"/>
            <a:ext cx="1287172" cy="1296338"/>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8D0E8BD-CBE3-496D-91F0-8183348E26A7}"/>
              </a:ext>
            </a:extLst>
          </p:cNvPr>
          <p:cNvCxnSpPr>
            <a:cxnSpLocks/>
          </p:cNvCxnSpPr>
          <p:nvPr/>
        </p:nvCxnSpPr>
        <p:spPr>
          <a:xfrm flipH="1">
            <a:off x="2576580" y="2858323"/>
            <a:ext cx="2401384" cy="1383264"/>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86E1120-0AA7-4386-A07E-3E29CE859A21}"/>
              </a:ext>
            </a:extLst>
          </p:cNvPr>
          <p:cNvCxnSpPr>
            <a:cxnSpLocks/>
          </p:cNvCxnSpPr>
          <p:nvPr/>
        </p:nvCxnSpPr>
        <p:spPr>
          <a:xfrm flipH="1">
            <a:off x="3162550" y="2858323"/>
            <a:ext cx="3407300" cy="1383264"/>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吹き出し: 角を丸めた四角形 42">
            <a:extLst>
              <a:ext uri="{FF2B5EF4-FFF2-40B4-BE49-F238E27FC236}">
                <a16:creationId xmlns:a16="http://schemas.microsoft.com/office/drawing/2014/main" id="{E86709FB-1026-4363-9BBC-2FC2C9BFC89A}"/>
              </a:ext>
            </a:extLst>
          </p:cNvPr>
          <p:cNvSpPr/>
          <p:nvPr/>
        </p:nvSpPr>
        <p:spPr>
          <a:xfrm>
            <a:off x="997802" y="3374627"/>
            <a:ext cx="4571596" cy="491224"/>
          </a:xfrm>
          <a:prstGeom prst="wedgeRoundRectCallout">
            <a:avLst>
              <a:gd name="adj1" fmla="val -22114"/>
              <a:gd name="adj2" fmla="val 188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t>写真の類似度を既存手法で計算</a:t>
            </a:r>
          </a:p>
        </p:txBody>
      </p:sp>
      <p:sp>
        <p:nvSpPr>
          <p:cNvPr id="44" name="テキスト ボックス 43">
            <a:extLst>
              <a:ext uri="{FF2B5EF4-FFF2-40B4-BE49-F238E27FC236}">
                <a16:creationId xmlns:a16="http://schemas.microsoft.com/office/drawing/2014/main" id="{0D7F1D9B-13B7-49DD-A244-CCD438DBD1E7}"/>
              </a:ext>
            </a:extLst>
          </p:cNvPr>
          <p:cNvSpPr txBox="1"/>
          <p:nvPr/>
        </p:nvSpPr>
        <p:spPr>
          <a:xfrm>
            <a:off x="1245405" y="1558509"/>
            <a:ext cx="586069" cy="369332"/>
          </a:xfrm>
          <a:prstGeom prst="rect">
            <a:avLst/>
          </a:prstGeom>
          <a:noFill/>
        </p:spPr>
        <p:txBody>
          <a:bodyPr wrap="square" rtlCol="0">
            <a:spAutoFit/>
          </a:bodyPr>
          <a:lstStyle/>
          <a:p>
            <a:r>
              <a:rPr kumimoji="1" lang="ja-JP" altLang="en-US"/>
              <a:t>魚</a:t>
            </a:r>
            <a:r>
              <a:rPr kumimoji="1" lang="en-US" altLang="ja-JP"/>
              <a:t>A</a:t>
            </a:r>
            <a:endParaRPr kumimoji="1" lang="ja-JP" altLang="en-US"/>
          </a:p>
        </p:txBody>
      </p:sp>
      <p:sp>
        <p:nvSpPr>
          <p:cNvPr id="46" name="テキスト ボックス 45">
            <a:extLst>
              <a:ext uri="{FF2B5EF4-FFF2-40B4-BE49-F238E27FC236}">
                <a16:creationId xmlns:a16="http://schemas.microsoft.com/office/drawing/2014/main" id="{6CEF96E6-FDAF-4A41-81E5-F6DC3A2EB2FE}"/>
              </a:ext>
            </a:extLst>
          </p:cNvPr>
          <p:cNvSpPr txBox="1"/>
          <p:nvPr/>
        </p:nvSpPr>
        <p:spPr>
          <a:xfrm>
            <a:off x="3028682" y="1558509"/>
            <a:ext cx="586070" cy="369332"/>
          </a:xfrm>
          <a:prstGeom prst="rect">
            <a:avLst/>
          </a:prstGeom>
          <a:noFill/>
        </p:spPr>
        <p:txBody>
          <a:bodyPr wrap="square" rtlCol="0">
            <a:spAutoFit/>
          </a:bodyPr>
          <a:lstStyle/>
          <a:p>
            <a:r>
              <a:rPr kumimoji="1" lang="ja-JP" altLang="en-US"/>
              <a:t>魚</a:t>
            </a:r>
            <a:r>
              <a:rPr lang="en-US" altLang="ja-JP"/>
              <a:t>B</a:t>
            </a:r>
            <a:endParaRPr kumimoji="1" lang="ja-JP" altLang="en-US"/>
          </a:p>
        </p:txBody>
      </p:sp>
      <p:sp>
        <p:nvSpPr>
          <p:cNvPr id="48" name="テキスト ボックス 47">
            <a:extLst>
              <a:ext uri="{FF2B5EF4-FFF2-40B4-BE49-F238E27FC236}">
                <a16:creationId xmlns:a16="http://schemas.microsoft.com/office/drawing/2014/main" id="{03DF455C-3C94-4E80-A9D7-A91194D5A0A4}"/>
              </a:ext>
            </a:extLst>
          </p:cNvPr>
          <p:cNvSpPr txBox="1"/>
          <p:nvPr/>
        </p:nvSpPr>
        <p:spPr>
          <a:xfrm>
            <a:off x="4970350" y="1558509"/>
            <a:ext cx="579712" cy="369332"/>
          </a:xfrm>
          <a:prstGeom prst="rect">
            <a:avLst/>
          </a:prstGeom>
          <a:noFill/>
        </p:spPr>
        <p:txBody>
          <a:bodyPr wrap="square" rtlCol="0">
            <a:spAutoFit/>
          </a:bodyPr>
          <a:lstStyle/>
          <a:p>
            <a:r>
              <a:rPr kumimoji="1" lang="ja-JP" altLang="en-US"/>
              <a:t>魚</a:t>
            </a:r>
            <a:r>
              <a:rPr kumimoji="1" lang="en-US" altLang="ja-JP"/>
              <a:t>C</a:t>
            </a:r>
            <a:endParaRPr kumimoji="1" lang="ja-JP" altLang="en-US"/>
          </a:p>
        </p:txBody>
      </p:sp>
      <p:sp>
        <p:nvSpPr>
          <p:cNvPr id="50" name="テキスト ボックス 49">
            <a:extLst>
              <a:ext uri="{FF2B5EF4-FFF2-40B4-BE49-F238E27FC236}">
                <a16:creationId xmlns:a16="http://schemas.microsoft.com/office/drawing/2014/main" id="{94E315D8-C5C9-41A8-82DE-3B90FAF6E196}"/>
              </a:ext>
            </a:extLst>
          </p:cNvPr>
          <p:cNvSpPr txBox="1"/>
          <p:nvPr/>
        </p:nvSpPr>
        <p:spPr>
          <a:xfrm>
            <a:off x="7060091" y="1558509"/>
            <a:ext cx="579713" cy="369332"/>
          </a:xfrm>
          <a:prstGeom prst="rect">
            <a:avLst/>
          </a:prstGeom>
          <a:noFill/>
        </p:spPr>
        <p:txBody>
          <a:bodyPr wrap="square" rtlCol="0">
            <a:spAutoFit/>
          </a:bodyPr>
          <a:lstStyle/>
          <a:p>
            <a:r>
              <a:rPr kumimoji="1" lang="ja-JP" altLang="en-US"/>
              <a:t>魚</a:t>
            </a:r>
            <a:r>
              <a:rPr kumimoji="1" lang="en-US" altLang="ja-JP"/>
              <a:t>D</a:t>
            </a:r>
            <a:endParaRPr kumimoji="1" lang="ja-JP" altLang="en-US"/>
          </a:p>
        </p:txBody>
      </p:sp>
      <p:graphicFrame>
        <p:nvGraphicFramePr>
          <p:cNvPr id="51" name="表 51">
            <a:extLst>
              <a:ext uri="{FF2B5EF4-FFF2-40B4-BE49-F238E27FC236}">
                <a16:creationId xmlns:a16="http://schemas.microsoft.com/office/drawing/2014/main" id="{583275F3-5D34-4786-8D44-B52C7AE1FA3B}"/>
              </a:ext>
            </a:extLst>
          </p:cNvPr>
          <p:cNvGraphicFramePr>
            <a:graphicFrameLocks noGrp="1"/>
          </p:cNvGraphicFramePr>
          <p:nvPr>
            <p:extLst>
              <p:ext uri="{D42A27DB-BD31-4B8C-83A1-F6EECF244321}">
                <p14:modId xmlns:p14="http://schemas.microsoft.com/office/powerpoint/2010/main" val="4023904690"/>
              </p:ext>
            </p:extLst>
          </p:nvPr>
        </p:nvGraphicFramePr>
        <p:xfrm>
          <a:off x="4568009" y="4084491"/>
          <a:ext cx="3693664" cy="775299"/>
        </p:xfrm>
        <a:graphic>
          <a:graphicData uri="http://schemas.openxmlformats.org/drawingml/2006/table">
            <a:tbl>
              <a:tblPr firstRow="1" bandRow="1">
                <a:tableStyleId>{5C22544A-7EE6-4342-B048-85BDC9FD1C3A}</a:tableStyleId>
              </a:tblPr>
              <a:tblGrid>
                <a:gridCol w="923416">
                  <a:extLst>
                    <a:ext uri="{9D8B030D-6E8A-4147-A177-3AD203B41FA5}">
                      <a16:colId xmlns:a16="http://schemas.microsoft.com/office/drawing/2014/main" val="2708665434"/>
                    </a:ext>
                  </a:extLst>
                </a:gridCol>
                <a:gridCol w="923416">
                  <a:extLst>
                    <a:ext uri="{9D8B030D-6E8A-4147-A177-3AD203B41FA5}">
                      <a16:colId xmlns:a16="http://schemas.microsoft.com/office/drawing/2014/main" val="1017519840"/>
                    </a:ext>
                  </a:extLst>
                </a:gridCol>
                <a:gridCol w="923416">
                  <a:extLst>
                    <a:ext uri="{9D8B030D-6E8A-4147-A177-3AD203B41FA5}">
                      <a16:colId xmlns:a16="http://schemas.microsoft.com/office/drawing/2014/main" val="876255366"/>
                    </a:ext>
                  </a:extLst>
                </a:gridCol>
                <a:gridCol w="923416">
                  <a:extLst>
                    <a:ext uri="{9D8B030D-6E8A-4147-A177-3AD203B41FA5}">
                      <a16:colId xmlns:a16="http://schemas.microsoft.com/office/drawing/2014/main" val="2130182268"/>
                    </a:ext>
                  </a:extLst>
                </a:gridCol>
              </a:tblGrid>
              <a:tr h="409539">
                <a:tc>
                  <a:txBody>
                    <a:bodyPr/>
                    <a:lstStyle/>
                    <a:p>
                      <a:pPr algn="ctr"/>
                      <a:r>
                        <a:rPr kumimoji="1" lang="ja-JP" altLang="en-US"/>
                        <a:t>魚</a:t>
                      </a:r>
                      <a:r>
                        <a:rPr kumimoji="1" lang="en-US" altLang="ja-JP"/>
                        <a:t>A</a:t>
                      </a:r>
                      <a:endParaRPr kumimoji="1" lang="ja-JP" altLang="en-US"/>
                    </a:p>
                  </a:txBody>
                  <a:tcPr anchor="ctr"/>
                </a:tc>
                <a:tc>
                  <a:txBody>
                    <a:bodyPr/>
                    <a:lstStyle/>
                    <a:p>
                      <a:pPr algn="ctr"/>
                      <a:r>
                        <a:rPr kumimoji="1" lang="ja-JP" altLang="en-US"/>
                        <a:t>魚</a:t>
                      </a:r>
                      <a:r>
                        <a:rPr kumimoji="1" lang="en-US" altLang="ja-JP"/>
                        <a:t>B</a:t>
                      </a:r>
                      <a:endParaRPr kumimoji="1" lang="ja-JP" altLang="en-US"/>
                    </a:p>
                  </a:txBody>
                  <a:tcPr anchor="ctr"/>
                </a:tc>
                <a:tc>
                  <a:txBody>
                    <a:bodyPr/>
                    <a:lstStyle/>
                    <a:p>
                      <a:pPr algn="ctr"/>
                      <a:r>
                        <a:rPr kumimoji="1" lang="ja-JP" altLang="en-US"/>
                        <a:t>魚</a:t>
                      </a:r>
                      <a:r>
                        <a:rPr kumimoji="1" lang="en-US" altLang="ja-JP"/>
                        <a:t>C</a:t>
                      </a:r>
                      <a:endParaRPr kumimoji="1" lang="ja-JP" altLang="en-US"/>
                    </a:p>
                  </a:txBody>
                  <a:tcPr anchor="ctr"/>
                </a:tc>
                <a:tc>
                  <a:txBody>
                    <a:bodyPr/>
                    <a:lstStyle/>
                    <a:p>
                      <a:pPr algn="ctr"/>
                      <a:r>
                        <a:rPr kumimoji="1" lang="ja-JP" altLang="en-US"/>
                        <a:t>魚</a:t>
                      </a:r>
                      <a:r>
                        <a:rPr kumimoji="1" lang="en-US" altLang="ja-JP"/>
                        <a:t>D</a:t>
                      </a:r>
                      <a:endParaRPr kumimoji="1" lang="ja-JP" altLang="en-US"/>
                    </a:p>
                  </a:txBody>
                  <a:tcPr anchor="ctr"/>
                </a:tc>
                <a:extLst>
                  <a:ext uri="{0D108BD9-81ED-4DB2-BD59-A6C34878D82A}">
                    <a16:rowId xmlns:a16="http://schemas.microsoft.com/office/drawing/2014/main" val="1145352246"/>
                  </a:ext>
                </a:extLst>
              </a:tr>
              <a:tr h="348066">
                <a:tc>
                  <a:txBody>
                    <a:bodyPr/>
                    <a:lstStyle/>
                    <a:p>
                      <a:pPr algn="ctr"/>
                      <a:r>
                        <a:rPr kumimoji="1" lang="en-US" altLang="ja-JP"/>
                        <a:t>0.9</a:t>
                      </a:r>
                      <a:endParaRPr kumimoji="1" lang="ja-JP" altLang="en-US"/>
                    </a:p>
                  </a:txBody>
                  <a:tcPr anchor="ctr"/>
                </a:tc>
                <a:tc>
                  <a:txBody>
                    <a:bodyPr/>
                    <a:lstStyle/>
                    <a:p>
                      <a:pPr algn="ctr"/>
                      <a:r>
                        <a:rPr kumimoji="1" lang="en-US" altLang="ja-JP"/>
                        <a:t>0.05</a:t>
                      </a:r>
                      <a:endParaRPr kumimoji="1" lang="ja-JP" altLang="en-US"/>
                    </a:p>
                  </a:txBody>
                  <a:tcPr anchor="ctr"/>
                </a:tc>
                <a:tc>
                  <a:txBody>
                    <a:bodyPr/>
                    <a:lstStyle/>
                    <a:p>
                      <a:pPr algn="ctr"/>
                      <a:r>
                        <a:rPr kumimoji="1" lang="en-US" altLang="ja-JP"/>
                        <a:t>0.03</a:t>
                      </a:r>
                      <a:endParaRPr kumimoji="1" lang="ja-JP" altLang="en-US"/>
                    </a:p>
                  </a:txBody>
                  <a:tcPr anchor="ctr"/>
                </a:tc>
                <a:tc>
                  <a:txBody>
                    <a:bodyPr/>
                    <a:lstStyle/>
                    <a:p>
                      <a:pPr algn="ctr"/>
                      <a:r>
                        <a:rPr kumimoji="1" lang="en-US" altLang="ja-JP"/>
                        <a:t>0.02</a:t>
                      </a:r>
                      <a:endParaRPr kumimoji="1" lang="ja-JP" altLang="en-US"/>
                    </a:p>
                  </a:txBody>
                  <a:tcPr anchor="ctr"/>
                </a:tc>
                <a:extLst>
                  <a:ext uri="{0D108BD9-81ED-4DB2-BD59-A6C34878D82A}">
                    <a16:rowId xmlns:a16="http://schemas.microsoft.com/office/drawing/2014/main" val="3912365169"/>
                  </a:ext>
                </a:extLst>
              </a:tr>
            </a:tbl>
          </a:graphicData>
        </a:graphic>
      </p:graphicFrame>
      <p:sp>
        <p:nvSpPr>
          <p:cNvPr id="52" name="テキスト ボックス 51">
            <a:extLst>
              <a:ext uri="{FF2B5EF4-FFF2-40B4-BE49-F238E27FC236}">
                <a16:creationId xmlns:a16="http://schemas.microsoft.com/office/drawing/2014/main" id="{521B9FA7-6798-43FB-8C21-5B5010EECC2A}"/>
              </a:ext>
            </a:extLst>
          </p:cNvPr>
          <p:cNvSpPr txBox="1"/>
          <p:nvPr/>
        </p:nvSpPr>
        <p:spPr>
          <a:xfrm>
            <a:off x="6011562" y="3691839"/>
            <a:ext cx="1005943" cy="369332"/>
          </a:xfrm>
          <a:prstGeom prst="rect">
            <a:avLst/>
          </a:prstGeom>
          <a:noFill/>
        </p:spPr>
        <p:txBody>
          <a:bodyPr wrap="square" rtlCol="0">
            <a:spAutoFit/>
          </a:bodyPr>
          <a:lstStyle/>
          <a:p>
            <a:r>
              <a:rPr kumimoji="1" lang="ja-JP" altLang="en-US"/>
              <a:t>類似度</a:t>
            </a:r>
          </a:p>
        </p:txBody>
      </p:sp>
      <p:sp>
        <p:nvSpPr>
          <p:cNvPr id="53" name="矢印: 右 52">
            <a:extLst>
              <a:ext uri="{FF2B5EF4-FFF2-40B4-BE49-F238E27FC236}">
                <a16:creationId xmlns:a16="http://schemas.microsoft.com/office/drawing/2014/main" id="{CE59D12A-65CC-4C77-9163-F2CD595326F5}"/>
              </a:ext>
            </a:extLst>
          </p:cNvPr>
          <p:cNvSpPr/>
          <p:nvPr/>
        </p:nvSpPr>
        <p:spPr>
          <a:xfrm rot="1066496">
            <a:off x="3227480" y="5304024"/>
            <a:ext cx="1210821" cy="614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3B6FBB66-D788-48A7-A8BF-77C2280E1429}"/>
              </a:ext>
            </a:extLst>
          </p:cNvPr>
          <p:cNvSpPr txBox="1"/>
          <p:nvPr/>
        </p:nvSpPr>
        <p:spPr>
          <a:xfrm>
            <a:off x="4427459" y="5241417"/>
            <a:ext cx="4293919" cy="1200329"/>
          </a:xfrm>
          <a:prstGeom prst="rect">
            <a:avLst/>
          </a:prstGeom>
          <a:noFill/>
        </p:spPr>
        <p:txBody>
          <a:bodyPr wrap="square" rtlCol="0">
            <a:spAutoFit/>
          </a:bodyPr>
          <a:lstStyle/>
          <a:p>
            <a:r>
              <a:rPr kumimoji="1" lang="ja-JP" altLang="en-US"/>
              <a:t>この魚の黄色部分は，</a:t>
            </a:r>
            <a:endParaRPr kumimoji="1" lang="en-US" altLang="ja-JP"/>
          </a:p>
          <a:p>
            <a:pPr lvl="1"/>
            <a:r>
              <a:rPr kumimoji="1" lang="ja-JP" altLang="en-US"/>
              <a:t>魚</a:t>
            </a:r>
            <a:r>
              <a:rPr kumimoji="1" lang="en-US" altLang="ja-JP"/>
              <a:t>A</a:t>
            </a:r>
            <a:r>
              <a:rPr kumimoji="1" lang="ja-JP" altLang="en-US"/>
              <a:t>の黄色部分を</a:t>
            </a:r>
            <a:r>
              <a:rPr kumimoji="1" lang="en-US" altLang="ja-JP"/>
              <a:t>0.9</a:t>
            </a:r>
            <a:r>
              <a:rPr kumimoji="1" lang="ja-JP" altLang="en-US"/>
              <a:t>程度考慮して，魚</a:t>
            </a:r>
            <a:r>
              <a:rPr kumimoji="1" lang="en-US" altLang="ja-JP"/>
              <a:t>B</a:t>
            </a:r>
            <a:r>
              <a:rPr kumimoji="1" lang="ja-JP" altLang="en-US"/>
              <a:t>の黄色部分を</a:t>
            </a:r>
            <a:r>
              <a:rPr kumimoji="1" lang="en-US" altLang="ja-JP"/>
              <a:t>0.05</a:t>
            </a:r>
            <a:r>
              <a:rPr kumimoji="1" lang="ja-JP" altLang="en-US"/>
              <a:t>考慮して</a:t>
            </a:r>
            <a:r>
              <a:rPr kumimoji="1" lang="en-US" altLang="ja-JP"/>
              <a:t>...</a:t>
            </a:r>
          </a:p>
          <a:p>
            <a:r>
              <a:rPr kumimoji="1" lang="ja-JP" altLang="en-US"/>
              <a:t>として予測する</a:t>
            </a:r>
          </a:p>
        </p:txBody>
      </p:sp>
    </p:spTree>
    <p:extLst>
      <p:ext uri="{BB962C8B-B14F-4D97-AF65-F5344CB8AC3E}">
        <p14:creationId xmlns:p14="http://schemas.microsoft.com/office/powerpoint/2010/main" val="1247562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D0C66-A56B-4454-8D30-868492AEA530}"/>
              </a:ext>
            </a:extLst>
          </p:cNvPr>
          <p:cNvSpPr>
            <a:spLocks noGrp="1"/>
          </p:cNvSpPr>
          <p:nvPr>
            <p:ph type="title"/>
          </p:nvPr>
        </p:nvSpPr>
        <p:spPr/>
        <p:txBody>
          <a:bodyPr/>
          <a:lstStyle/>
          <a:p>
            <a:r>
              <a:rPr kumimoji="1" lang="ja-JP" altLang="en-US"/>
              <a:t>この研究の要点</a:t>
            </a:r>
          </a:p>
        </p:txBody>
      </p:sp>
      <p:sp>
        <p:nvSpPr>
          <p:cNvPr id="3" name="コンテンツ プレースホルダー 2">
            <a:extLst>
              <a:ext uri="{FF2B5EF4-FFF2-40B4-BE49-F238E27FC236}">
                <a16:creationId xmlns:a16="http://schemas.microsoft.com/office/drawing/2014/main" id="{5E99A7C1-5814-445A-BF26-03463CAD9D3E}"/>
              </a:ext>
            </a:extLst>
          </p:cNvPr>
          <p:cNvSpPr>
            <a:spLocks noGrp="1"/>
          </p:cNvSpPr>
          <p:nvPr>
            <p:ph idx="1"/>
          </p:nvPr>
        </p:nvSpPr>
        <p:spPr>
          <a:xfrm>
            <a:off x="469110" y="1478942"/>
            <a:ext cx="8205779" cy="4613336"/>
          </a:xfrm>
        </p:spPr>
        <p:txBody>
          <a:bodyPr/>
          <a:lstStyle/>
          <a:p>
            <a:r>
              <a:rPr kumimoji="1" lang="ja-JP" altLang="en-US"/>
              <a:t>写真の類似度から座標を予測するアイデア</a:t>
            </a:r>
            <a:endParaRPr kumimoji="1" lang="en-US" altLang="ja-JP"/>
          </a:p>
          <a:p>
            <a:pPr lvl="1"/>
            <a:r>
              <a:rPr kumimoji="1" lang="ja-JP" altLang="en-US"/>
              <a:t>具体的には，どういった荷重で類似度から座標を求めるかの計算式が重要である</a:t>
            </a:r>
            <a:endParaRPr kumimoji="1" lang="en-US" altLang="ja-JP"/>
          </a:p>
          <a:p>
            <a:r>
              <a:rPr kumimoji="1" lang="ja-JP" altLang="en-US"/>
              <a:t>どこを特徴の点に取るか</a:t>
            </a:r>
            <a:endParaRPr kumimoji="1" lang="en-US" altLang="ja-JP"/>
          </a:p>
          <a:p>
            <a:pPr lvl="1"/>
            <a:r>
              <a:rPr kumimoji="1" lang="ja-JP" altLang="en-US"/>
              <a:t>海洋生命科学部の研究として重要である</a:t>
            </a:r>
          </a:p>
          <a:p>
            <a:r>
              <a:rPr kumimoji="1" lang="ja-JP" altLang="en-US"/>
              <a:t>座標付けられたデータ</a:t>
            </a:r>
            <a:endParaRPr kumimoji="1" lang="en-US" altLang="ja-JP"/>
          </a:p>
          <a:p>
            <a:pPr lvl="1"/>
            <a:r>
              <a:rPr kumimoji="1" lang="ja-JP" altLang="en-US"/>
              <a:t>そのようなデータは現状存在しない</a:t>
            </a:r>
          </a:p>
        </p:txBody>
      </p:sp>
      <p:sp>
        <p:nvSpPr>
          <p:cNvPr id="4" name="スライド番号プレースホルダー 3">
            <a:extLst>
              <a:ext uri="{FF2B5EF4-FFF2-40B4-BE49-F238E27FC236}">
                <a16:creationId xmlns:a16="http://schemas.microsoft.com/office/drawing/2014/main" id="{96A1AF8E-B780-404C-B577-E2A45DE94BB0}"/>
              </a:ext>
            </a:extLst>
          </p:cNvPr>
          <p:cNvSpPr>
            <a:spLocks noGrp="1"/>
          </p:cNvSpPr>
          <p:nvPr>
            <p:ph type="sldNum" sz="quarter" idx="10"/>
          </p:nvPr>
        </p:nvSpPr>
        <p:spPr/>
        <p:txBody>
          <a:bodyPr/>
          <a:lstStyle/>
          <a:p>
            <a:fld id="{C6A97805-9A90-4591-9350-A5C2C9F755C7}" type="slidenum">
              <a:rPr kumimoji="1" lang="ja-JP" altLang="en-US" smtClean="0"/>
              <a:t>8</a:t>
            </a:fld>
            <a:endParaRPr kumimoji="1" lang="ja-JP" altLang="en-US"/>
          </a:p>
        </p:txBody>
      </p:sp>
    </p:spTree>
    <p:extLst>
      <p:ext uri="{BB962C8B-B14F-4D97-AF65-F5344CB8AC3E}">
        <p14:creationId xmlns:p14="http://schemas.microsoft.com/office/powerpoint/2010/main" val="803963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F7344-B408-4501-A3A4-F7C6B92D1AD8}"/>
              </a:ext>
            </a:extLst>
          </p:cNvPr>
          <p:cNvSpPr>
            <a:spLocks noGrp="1"/>
          </p:cNvSpPr>
          <p:nvPr>
            <p:ph type="title"/>
          </p:nvPr>
        </p:nvSpPr>
        <p:spPr/>
        <p:txBody>
          <a:bodyPr/>
          <a:lstStyle/>
          <a:p>
            <a:r>
              <a:rPr kumimoji="1" lang="ja-JP" altLang="en-US"/>
              <a:t>現状</a:t>
            </a:r>
          </a:p>
        </p:txBody>
      </p:sp>
      <p:sp>
        <p:nvSpPr>
          <p:cNvPr id="3" name="コンテンツ プレースホルダー 2">
            <a:extLst>
              <a:ext uri="{FF2B5EF4-FFF2-40B4-BE49-F238E27FC236}">
                <a16:creationId xmlns:a16="http://schemas.microsoft.com/office/drawing/2014/main" id="{A1E18B79-CCF9-4DC3-817D-F87D54332EBA}"/>
              </a:ext>
            </a:extLst>
          </p:cNvPr>
          <p:cNvSpPr>
            <a:spLocks noGrp="1"/>
          </p:cNvSpPr>
          <p:nvPr>
            <p:ph idx="1"/>
          </p:nvPr>
        </p:nvSpPr>
        <p:spPr/>
        <p:txBody>
          <a:bodyPr/>
          <a:lstStyle/>
          <a:p>
            <a:r>
              <a:rPr kumimoji="1" lang="ja-JP" altLang="en-US"/>
              <a:t>写真の点を与えて，</a:t>
            </a:r>
            <a:r>
              <a:rPr kumimoji="1" lang="en-US" altLang="ja-JP"/>
              <a:t>3D</a:t>
            </a:r>
            <a:r>
              <a:rPr kumimoji="1" lang="ja-JP" altLang="en-US"/>
              <a:t>モデルを描画し，座標を得るプログラムをウェブブラウザ上に実装完了</a:t>
            </a:r>
            <a:endParaRPr kumimoji="1" lang="en-US" altLang="ja-JP"/>
          </a:p>
          <a:p>
            <a:pPr lvl="1"/>
            <a:r>
              <a:rPr kumimoji="1" lang="ja-JP" altLang="en-US"/>
              <a:t>ウェブブラウザ上で動作する</a:t>
            </a:r>
            <a:r>
              <a:rPr kumimoji="1" lang="en-US" altLang="ja-JP"/>
              <a:t>JavaScript</a:t>
            </a:r>
            <a:r>
              <a:rPr kumimoji="1" lang="ja-JP" altLang="en-US"/>
              <a:t>の</a:t>
            </a:r>
            <a:r>
              <a:rPr kumimoji="1" lang="en-US" altLang="ja-JP"/>
              <a:t>3D</a:t>
            </a:r>
            <a:r>
              <a:rPr kumimoji="1" lang="ja-JP" altLang="en-US"/>
              <a:t>ライブラリ（</a:t>
            </a:r>
            <a:r>
              <a:rPr kumimoji="1" lang="en-US" altLang="ja-JP"/>
              <a:t>Three.js</a:t>
            </a:r>
            <a:r>
              <a:rPr kumimoji="1" lang="ja-JP" altLang="en-US"/>
              <a:t>）を利用</a:t>
            </a:r>
            <a:endParaRPr kumimoji="1" lang="en-US" altLang="ja-JP"/>
          </a:p>
          <a:p>
            <a:r>
              <a:rPr kumimoji="1" lang="en-US" altLang="ja-JP"/>
              <a:t>3D</a:t>
            </a:r>
            <a:r>
              <a:rPr kumimoji="1" lang="ja-JP" altLang="en-US"/>
              <a:t>モデルを出力し，</a:t>
            </a:r>
            <a:r>
              <a:rPr kumimoji="1" lang="en-US" altLang="ja-JP"/>
              <a:t>3D</a:t>
            </a:r>
            <a:r>
              <a:rPr kumimoji="1" lang="ja-JP" altLang="en-US"/>
              <a:t>プリンタへ出力できることを確認</a:t>
            </a:r>
            <a:endParaRPr kumimoji="1" lang="en-US" altLang="ja-JP"/>
          </a:p>
          <a:p>
            <a:endParaRPr kumimoji="1" lang="ja-JP" altLang="en-US"/>
          </a:p>
        </p:txBody>
      </p:sp>
      <p:sp>
        <p:nvSpPr>
          <p:cNvPr id="4" name="スライド番号プレースホルダー 3">
            <a:extLst>
              <a:ext uri="{FF2B5EF4-FFF2-40B4-BE49-F238E27FC236}">
                <a16:creationId xmlns:a16="http://schemas.microsoft.com/office/drawing/2014/main" id="{6E8E241C-F4EE-4A81-A503-0D34386FBC6F}"/>
              </a:ext>
            </a:extLst>
          </p:cNvPr>
          <p:cNvSpPr>
            <a:spLocks noGrp="1"/>
          </p:cNvSpPr>
          <p:nvPr>
            <p:ph type="sldNum" sz="quarter" idx="10"/>
          </p:nvPr>
        </p:nvSpPr>
        <p:spPr/>
        <p:txBody>
          <a:bodyPr/>
          <a:lstStyle/>
          <a:p>
            <a:fld id="{C6A97805-9A90-4591-9350-A5C2C9F755C7}" type="slidenum">
              <a:rPr kumimoji="1" lang="ja-JP" altLang="en-US" smtClean="0"/>
              <a:t>9</a:t>
            </a:fld>
            <a:endParaRPr kumimoji="1" lang="ja-JP" altLang="en-US"/>
          </a:p>
        </p:txBody>
      </p:sp>
    </p:spTree>
    <p:extLst>
      <p:ext uri="{BB962C8B-B14F-4D97-AF65-F5344CB8AC3E}">
        <p14:creationId xmlns:p14="http://schemas.microsoft.com/office/powerpoint/2010/main" val="4055247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シャボン">
  <a:themeElements>
    <a:clrScheme name="ユーザー定義 3">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000000"/>
      </a:hlink>
      <a:folHlink>
        <a:srgbClr val="000000"/>
      </a:folHlink>
    </a:clrScheme>
    <a:fontScheme name="ユーザー定義 2">
      <a:majorFont>
        <a:latin typeface="源ノ角ゴシック Code JP R"/>
        <a:ea typeface="源ノ角ゴシック Code JP R"/>
        <a:cs typeface=""/>
      </a:majorFont>
      <a:minorFont>
        <a:latin typeface="源ノ角ゴシック Code JP R"/>
        <a:ea typeface="源ノ角ゴシック Code JP R"/>
        <a:cs typeface=""/>
      </a:minorFont>
    </a:fontScheme>
    <a:fmtScheme name="シャボン">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テーマ1</Template>
  <TotalTime>6131</TotalTime>
  <Words>927</Words>
  <Application>Microsoft Macintosh PowerPoint</Application>
  <PresentationFormat>画面に合わせる (4:3)</PresentationFormat>
  <Paragraphs>155</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源ノ角ゴシック Code JP R</vt:lpstr>
      <vt:lpstr>游ゴシック</vt:lpstr>
      <vt:lpstr>Garamond</vt:lpstr>
      <vt:lpstr>シャボン</vt:lpstr>
      <vt:lpstr>魚を対象とした1枚の写真からのデフォルメされた3Dモデル生成</vt:lpstr>
      <vt:lpstr>どうぶつの森</vt:lpstr>
      <vt:lpstr>どうぶつの森の効果</vt:lpstr>
      <vt:lpstr>提案</vt:lpstr>
      <vt:lpstr>手法</vt:lpstr>
      <vt:lpstr>Truss[Straussら 1982]</vt:lpstr>
      <vt:lpstr>例</vt:lpstr>
      <vt:lpstr>この研究の要点</vt:lpstr>
      <vt:lpstr>現状</vt:lpstr>
      <vt:lpstr>現状:写真の魚の座標を指定</vt:lpstr>
      <vt:lpstr>現状:3Dモデルの生成</vt:lpstr>
      <vt:lpstr>現状:3Dプリンタで出力</vt:lpstr>
      <vt:lpstr>今後</vt:lpstr>
      <vt:lpstr>展望</vt:lpstr>
      <vt:lpstr>学習に用いるデータの詳細</vt:lpstr>
      <vt:lpstr>データの例</vt:lpstr>
      <vt:lpstr>魚種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魚3Dモデル生成</dc:title>
  <dc:creator>Yasunao Takano</dc:creator>
  <cp:lastModifiedBy>竹田　星南</cp:lastModifiedBy>
  <cp:revision>2846</cp:revision>
  <dcterms:created xsi:type="dcterms:W3CDTF">2019-05-29T09:03:13Z</dcterms:created>
  <dcterms:modified xsi:type="dcterms:W3CDTF">2021-01-22T01:16:11Z</dcterms:modified>
</cp:coreProperties>
</file>