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7" r:id="rId22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86648" autoAdjust="0"/>
  </p:normalViewPr>
  <p:slideViewPr>
    <p:cSldViewPr snapToGrid="0">
      <p:cViewPr varScale="1">
        <p:scale>
          <a:sx n="88" d="100"/>
          <a:sy n="88" d="100"/>
        </p:scale>
        <p:origin x="71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4"/>
    </p:cViewPr>
  </p:sorterViewPr>
  <p:notesViewPr>
    <p:cSldViewPr snapToGrid="0">
      <p:cViewPr varScale="1">
        <p:scale>
          <a:sx n="77" d="100"/>
          <a:sy n="77" d="100"/>
        </p:scale>
        <p:origin x="316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14E7B-DEDB-40DD-A0FF-47318A4A102A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7450D-82D8-4752-8CA2-B821EAB94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29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EBD19-FF31-49E0-849F-7961B7EEED02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D80FD-7800-48A8-B120-928738793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46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  <a:prstGeom prst="rect">
            <a:avLst/>
          </a:prstGeo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A97805-9A90-4591-9350-A5C2C9F75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34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142" y="6302326"/>
            <a:ext cx="2057400" cy="27432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6896" y="6302326"/>
            <a:ext cx="3950208" cy="27432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24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142" y="6302326"/>
            <a:ext cx="2057400" cy="27432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6896" y="6302326"/>
            <a:ext cx="3950208" cy="27432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17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0722" y="2898710"/>
            <a:ext cx="7680960" cy="71647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20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20" y="488515"/>
            <a:ext cx="7680960" cy="780380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 dirty="0"/>
              <a:t>タイトル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421704"/>
            <a:ext cx="7680960" cy="46133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5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  <a:prstGeom prst="rect">
            <a:avLst/>
          </a:prstGeo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6A97805-9A90-4591-9350-A5C2C9F75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862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2142" y="6302326"/>
            <a:ext cx="2057400" cy="27432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6896" y="6302326"/>
            <a:ext cx="3950208" cy="27432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31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12142" y="6302326"/>
            <a:ext cx="2057400" cy="27432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96896" y="6302326"/>
            <a:ext cx="3950208" cy="27432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025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10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12142" y="6302326"/>
            <a:ext cx="2057400" cy="27432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6896" y="6302326"/>
            <a:ext cx="3950208" cy="27432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80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2142" y="6302326"/>
            <a:ext cx="2057400" cy="27432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6896" y="6302326"/>
            <a:ext cx="3950208" cy="27432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6008" y="6302326"/>
            <a:ext cx="1097280" cy="274320"/>
          </a:xfrm>
        </p:spPr>
        <p:txBody>
          <a:bodyPr/>
          <a:lstStyle/>
          <a:p>
            <a:fld id="{C6A97805-9A90-4591-9350-A5C2C9F75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073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2142" y="6302326"/>
            <a:ext cx="20574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6896" y="6302326"/>
            <a:ext cx="3950208" cy="274320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A97805-9A90-4591-9350-A5C2C9F75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30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92608" y="292608"/>
            <a:ext cx="8558784" cy="62727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517460"/>
            <a:ext cx="7680960" cy="716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タイトル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597068"/>
            <a:ext cx="7680960" cy="4437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3042" y="6302326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A97805-9A90-4591-9350-A5C2C9F75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5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5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ystematic_Biolog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42411" y="2006847"/>
            <a:ext cx="6659177" cy="1919268"/>
          </a:xfrm>
        </p:spPr>
        <p:txBody>
          <a:bodyPr/>
          <a:lstStyle/>
          <a:p>
            <a:pPr algn="l"/>
            <a:r>
              <a:rPr kumimoji="1" lang="en-US" altLang="ja-JP" sz="3200" b="0" cap="none"/>
              <a:t>The Truss:</a:t>
            </a:r>
            <a:br>
              <a:rPr kumimoji="1" lang="en-US" altLang="ja-JP" sz="3200" b="0" cap="none"/>
            </a:br>
            <a:r>
              <a:rPr kumimoji="1" lang="en-US" altLang="ja-JP" sz="3200" b="0" cap="none"/>
              <a:t>Body Form Reconstructions in Morphometrics</a:t>
            </a:r>
            <a:endParaRPr kumimoji="1" lang="ja-JP" altLang="en-US" sz="3200" b="0" cap="none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71575" y="4263818"/>
            <a:ext cx="6803136" cy="921164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ja-JP" sz="2800">
                <a:solidFill>
                  <a:schemeClr val="tx1"/>
                </a:solidFill>
              </a:rPr>
              <a:t>Richard E. Strauss</a:t>
            </a:r>
          </a:p>
          <a:p>
            <a:r>
              <a:rPr lang="en-US" altLang="ja-JP" sz="2800">
                <a:solidFill>
                  <a:schemeClr val="tx1"/>
                </a:solidFill>
              </a:rPr>
              <a:t>Fred L. Bookstein</a:t>
            </a:r>
          </a:p>
          <a:p>
            <a:r>
              <a:rPr kumimoji="1" lang="en-US" altLang="ja-JP" sz="2800">
                <a:solidFill>
                  <a:schemeClr val="tx1"/>
                </a:solidFill>
              </a:rPr>
              <a:t>(The University of Michigan)</a:t>
            </a:r>
          </a:p>
        </p:txBody>
      </p:sp>
    </p:spTree>
    <p:extLst>
      <p:ext uri="{BB962C8B-B14F-4D97-AF65-F5344CB8AC3E}">
        <p14:creationId xmlns:p14="http://schemas.microsoft.com/office/powerpoint/2010/main" val="58310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5553F-95B1-4DFE-B01A-00B89352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再現の仕方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83B18C-1118-4C6F-B36D-3013A7DC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口を</a:t>
            </a:r>
            <a:r>
              <a:rPr lang="en-US" altLang="ja-JP"/>
              <a:t>(0,0)</a:t>
            </a:r>
            <a:r>
              <a:rPr lang="ja-JP" altLang="en-US"/>
              <a:t>とする</a:t>
            </a:r>
            <a:endParaRPr lang="en-US" altLang="ja-JP"/>
          </a:p>
          <a:p>
            <a:r>
              <a:rPr lang="ja-JP" altLang="en-US"/>
              <a:t>共有する辺からの距離が同じところを選んで</a:t>
            </a:r>
            <a:r>
              <a:rPr lang="en-US" altLang="ja-JP"/>
              <a:t>Truss</a:t>
            </a:r>
            <a:r>
              <a:rPr lang="ja-JP" altLang="en-US"/>
              <a:t>を描いていけばよい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F901F85-6D3E-4B1D-847F-868A7E20A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46E518B-040D-4F51-AB11-CF49C00CBC2F}"/>
              </a:ext>
            </a:extLst>
          </p:cNvPr>
          <p:cNvSpPr/>
          <p:nvPr/>
        </p:nvSpPr>
        <p:spPr>
          <a:xfrm>
            <a:off x="400205" y="4563150"/>
            <a:ext cx="8343590" cy="11225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この論文では，どこの点を選ぶべきかまでは言っていなくて，この構造で計測すべきと言っている</a:t>
            </a:r>
          </a:p>
        </p:txBody>
      </p:sp>
    </p:spTree>
    <p:extLst>
      <p:ext uri="{BB962C8B-B14F-4D97-AF65-F5344CB8AC3E}">
        <p14:creationId xmlns:p14="http://schemas.microsoft.com/office/powerpoint/2010/main" val="299246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032C9-2201-4B88-8666-9AA7283C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あとの実験の例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4E317-3E25-43F4-8F9C-FC09CAC7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/>
              <a:t>あとで出てくる</a:t>
            </a:r>
            <a:r>
              <a:rPr kumimoji="1" lang="en-US" altLang="ja-JP" sz="2800"/>
              <a:t>Cottus klamathensis</a:t>
            </a:r>
            <a:r>
              <a:rPr kumimoji="1" lang="ja-JP" altLang="en-US" sz="2800"/>
              <a:t>と</a:t>
            </a:r>
            <a:r>
              <a:rPr kumimoji="1" lang="en-US" altLang="ja-JP" sz="2800"/>
              <a:t>pitensis</a:t>
            </a:r>
            <a:r>
              <a:rPr kumimoji="1" lang="ja-JP" altLang="en-US" sz="2800"/>
              <a:t>の測定では以下の点を使った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4E565B-FA6B-46BC-B209-8273672668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 descr="スポーツゲーム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443FFB1D-734A-4CD9-86E5-D819830C0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2858376"/>
            <a:ext cx="6923314" cy="2886995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77B2D6A-9BFE-443A-AB36-3A6E6DD2E316}"/>
              </a:ext>
            </a:extLst>
          </p:cNvPr>
          <p:cNvCxnSpPr/>
          <p:nvPr/>
        </p:nvCxnSpPr>
        <p:spPr>
          <a:xfrm flipH="1">
            <a:off x="2968171" y="3650343"/>
            <a:ext cx="174172" cy="11103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8DEBF8A-DBA7-43E9-AD1D-FBA116C84667}"/>
              </a:ext>
            </a:extLst>
          </p:cNvPr>
          <p:cNvCxnSpPr>
            <a:cxnSpLocks/>
          </p:cNvCxnSpPr>
          <p:nvPr/>
        </p:nvCxnSpPr>
        <p:spPr>
          <a:xfrm>
            <a:off x="3142343" y="3650343"/>
            <a:ext cx="1066800" cy="5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E01F0D5-6A42-4522-95BA-73C09A5D92FA}"/>
              </a:ext>
            </a:extLst>
          </p:cNvPr>
          <p:cNvCxnSpPr>
            <a:cxnSpLocks/>
          </p:cNvCxnSpPr>
          <p:nvPr/>
        </p:nvCxnSpPr>
        <p:spPr>
          <a:xfrm flipV="1">
            <a:off x="4129315" y="4586514"/>
            <a:ext cx="1582056" cy="1233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BA75622-D383-4F37-8CFC-9CAFED5FFD94}"/>
              </a:ext>
            </a:extLst>
          </p:cNvPr>
          <p:cNvCxnSpPr>
            <a:cxnSpLocks/>
          </p:cNvCxnSpPr>
          <p:nvPr/>
        </p:nvCxnSpPr>
        <p:spPr>
          <a:xfrm>
            <a:off x="4209143" y="3712029"/>
            <a:ext cx="2024743" cy="2866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DB39AB1-92D9-49DA-B0C3-295F4C1F1F88}"/>
              </a:ext>
            </a:extLst>
          </p:cNvPr>
          <p:cNvCxnSpPr>
            <a:cxnSpLocks/>
          </p:cNvCxnSpPr>
          <p:nvPr/>
        </p:nvCxnSpPr>
        <p:spPr>
          <a:xfrm flipV="1">
            <a:off x="6393543" y="3998686"/>
            <a:ext cx="0" cy="444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86ECB47B-DC9F-4A58-9800-CC0FD41CDD39}"/>
              </a:ext>
            </a:extLst>
          </p:cNvPr>
          <p:cNvSpPr/>
          <p:nvPr/>
        </p:nvSpPr>
        <p:spPr>
          <a:xfrm>
            <a:off x="5312229" y="4760687"/>
            <a:ext cx="2032000" cy="537028"/>
          </a:xfrm>
          <a:prstGeom prst="wedgeRoundRectCallout">
            <a:avLst>
              <a:gd name="adj1" fmla="val -65915"/>
              <a:gd name="adj2" fmla="val -599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これまでどおり</a:t>
            </a:r>
            <a:r>
              <a:rPr kumimoji="1" lang="en-US" altLang="ja-JP"/>
              <a:t>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95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032C9-2201-4B88-8666-9AA7283C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あとの実験の例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4E317-3E25-43F4-8F9C-FC09CAC7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/>
              <a:t>あとで出てくる</a:t>
            </a:r>
            <a:r>
              <a:rPr kumimoji="1" lang="en-US" altLang="ja-JP" sz="2800"/>
              <a:t>Cottus klamathensis</a:t>
            </a:r>
            <a:r>
              <a:rPr kumimoji="1" lang="ja-JP" altLang="en-US" sz="2800"/>
              <a:t>と</a:t>
            </a:r>
            <a:r>
              <a:rPr kumimoji="1" lang="en-US" altLang="ja-JP" sz="2800"/>
              <a:t>pitensis</a:t>
            </a:r>
            <a:r>
              <a:rPr kumimoji="1" lang="ja-JP" altLang="en-US" sz="2800"/>
              <a:t>の測定では以下の点を使った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4E565B-FA6B-46BC-B209-8273672668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6" name="図 5" descr="スポーツゲーム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443FFB1D-734A-4CD9-86E5-D819830C0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2858376"/>
            <a:ext cx="6923314" cy="2886995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77B2D6A-9BFE-443A-AB36-3A6E6DD2E316}"/>
              </a:ext>
            </a:extLst>
          </p:cNvPr>
          <p:cNvCxnSpPr>
            <a:cxnSpLocks/>
          </p:cNvCxnSpPr>
          <p:nvPr/>
        </p:nvCxnSpPr>
        <p:spPr>
          <a:xfrm>
            <a:off x="1270001" y="4521200"/>
            <a:ext cx="1698170" cy="2394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E5767251-50AB-4EAD-A91D-DC766E28F83F}"/>
              </a:ext>
            </a:extLst>
          </p:cNvPr>
          <p:cNvSpPr/>
          <p:nvPr/>
        </p:nvSpPr>
        <p:spPr>
          <a:xfrm>
            <a:off x="1066800" y="5436296"/>
            <a:ext cx="3505200" cy="883494"/>
          </a:xfrm>
          <a:prstGeom prst="wedgeRoundRectCallout">
            <a:avLst>
              <a:gd name="adj1" fmla="val -34498"/>
              <a:gd name="adj2" fmla="val -1387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鼻から腹ビレまで</a:t>
            </a:r>
            <a:endParaRPr kumimoji="1" lang="en-US" altLang="ja-JP"/>
          </a:p>
          <a:p>
            <a:pPr algn="ctr"/>
            <a:r>
              <a:rPr kumimoji="1" lang="ja-JP" altLang="en-US"/>
              <a:t>（鼻から胸ビレまでじゃない）</a:t>
            </a:r>
          </a:p>
        </p:txBody>
      </p:sp>
    </p:spTree>
    <p:extLst>
      <p:ext uri="{BB962C8B-B14F-4D97-AF65-F5344CB8AC3E}">
        <p14:creationId xmlns:p14="http://schemas.microsoft.com/office/powerpoint/2010/main" val="171966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F7DEE-2DB7-46AA-96EB-71FAE067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1324"/>
            <a:ext cx="7680960" cy="780380"/>
          </a:xfrm>
        </p:spPr>
        <p:txBody>
          <a:bodyPr/>
          <a:lstStyle/>
          <a:p>
            <a:r>
              <a:rPr kumimoji="1" lang="ja-JP" altLang="en-US" sz="4400"/>
              <a:t>鰍</a:t>
            </a:r>
            <a:r>
              <a:rPr kumimoji="1" lang="en-US" altLang="ja-JP" sz="3600"/>
              <a:t>(Cottus congnatus)</a:t>
            </a:r>
            <a:r>
              <a:rPr kumimoji="1" lang="ja-JP" altLang="en-US" sz="4400"/>
              <a:t>の例と測定のずれ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AA9CA1-705C-4B77-B51D-9C063F3545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8940ADA-67D2-42CA-9675-E33D3CD61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3" y="1632549"/>
            <a:ext cx="2844046" cy="4899493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BDE46C6E-9776-4121-B4C4-076D71FBE6BB}"/>
              </a:ext>
            </a:extLst>
          </p:cNvPr>
          <p:cNvSpPr/>
          <p:nvPr/>
        </p:nvSpPr>
        <p:spPr>
          <a:xfrm rot="1125005">
            <a:off x="2283576" y="4630058"/>
            <a:ext cx="944136" cy="509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36D8F2-14F7-4188-918F-934DC1E49577}"/>
              </a:ext>
            </a:extLst>
          </p:cNvPr>
          <p:cNvCxnSpPr>
            <a:cxnSpLocks/>
          </p:cNvCxnSpPr>
          <p:nvPr/>
        </p:nvCxnSpPr>
        <p:spPr>
          <a:xfrm>
            <a:off x="1865086" y="4470400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1353CA-50A4-411C-9633-C7F3990C7A8F}"/>
              </a:ext>
            </a:extLst>
          </p:cNvPr>
          <p:cNvSpPr txBox="1"/>
          <p:nvPr/>
        </p:nvSpPr>
        <p:spPr>
          <a:xfrm>
            <a:off x="3987317" y="1872343"/>
            <a:ext cx="4741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/>
              <a:t>"strain" </a:t>
            </a:r>
            <a:r>
              <a:rPr lang="ja-JP" altLang="en-US" sz="2000"/>
              <a:t>の値を</a:t>
            </a:r>
            <a:endParaRPr lang="en-US" altLang="ja-JP" sz="2000"/>
          </a:p>
          <a:p>
            <a:r>
              <a:rPr lang="en-US" altLang="ja-JP" sz="2000"/>
              <a:t>  </a:t>
            </a:r>
            <a:r>
              <a:rPr kumimoji="1" lang="ja-JP" altLang="en-US" sz="2000"/>
              <a:t>残差（ずれ）の二乗和のルート</a:t>
            </a:r>
            <a:endParaRPr kumimoji="1" lang="en-US" altLang="ja-JP" sz="2000"/>
          </a:p>
          <a:p>
            <a:r>
              <a:rPr kumimoji="1" lang="ja-JP" altLang="en-US" sz="2000"/>
              <a:t>とする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5A49789-B19C-44DC-A449-F5EF6406A35C}"/>
              </a:ext>
            </a:extLst>
          </p:cNvPr>
          <p:cNvSpPr/>
          <p:nvPr/>
        </p:nvSpPr>
        <p:spPr>
          <a:xfrm>
            <a:off x="4108992" y="3599542"/>
            <a:ext cx="4497977" cy="870858"/>
          </a:xfrm>
          <a:prstGeom prst="wedgeRoundRectCallout">
            <a:avLst>
              <a:gd name="adj1" fmla="val -72140"/>
              <a:gd name="adj2" fmla="val 8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/>
              <a:t>strain</a:t>
            </a:r>
            <a:r>
              <a:rPr kumimoji="1" lang="ja-JP" altLang="en-US" sz="2400"/>
              <a:t>が大きいと，形が違うように再現されてしまう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F85429-5AD6-44EC-88D4-69F0F5657ECD}"/>
              </a:ext>
            </a:extLst>
          </p:cNvPr>
          <p:cNvSpPr txBox="1"/>
          <p:nvPr/>
        </p:nvSpPr>
        <p:spPr>
          <a:xfrm>
            <a:off x="4011501" y="4827993"/>
            <a:ext cx="4801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ここではお腹（</a:t>
            </a:r>
            <a:r>
              <a:rPr kumimoji="1" lang="en-US" altLang="ja-JP" sz="2000"/>
              <a:t>3-5</a:t>
            </a:r>
            <a:r>
              <a:rPr kumimoji="1" lang="ja-JP" altLang="en-US" sz="2000"/>
              <a:t>）のずれが大きくておかしくなった（</a:t>
            </a:r>
            <a:r>
              <a:rPr lang="en-US" altLang="ja-JP" sz="2000"/>
              <a:t>Table.1</a:t>
            </a:r>
            <a:r>
              <a:rPr lang="ja-JP" altLang="en-US" sz="2000"/>
              <a:t>）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27428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99BBC1-ED16-4F19-960D-6E4B9A49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13" y="507681"/>
            <a:ext cx="8492309" cy="780380"/>
          </a:xfrm>
        </p:spPr>
        <p:txBody>
          <a:bodyPr/>
          <a:lstStyle/>
          <a:p>
            <a:pPr algn="l"/>
            <a:r>
              <a:rPr kumimoji="1" lang="ja-JP" altLang="en-US" sz="4800"/>
              <a:t>鰍</a:t>
            </a:r>
            <a:r>
              <a:rPr kumimoji="1" lang="ja-JP" altLang="en-US" sz="3200"/>
              <a:t>（</a:t>
            </a:r>
            <a:r>
              <a:rPr kumimoji="1" lang="en-US" altLang="ja-JP" sz="3200"/>
              <a:t>Cottus klamathensis)</a:t>
            </a:r>
            <a:r>
              <a:rPr kumimoji="1" lang="ja-JP" altLang="en-US" sz="4800"/>
              <a:t>の場合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152C43-8124-4E29-9CCD-91D3E7A44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ADDB33F-8C26-48C4-A5EA-497EE211F7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89" y="2000035"/>
            <a:ext cx="6608956" cy="443945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1A8831-B070-4979-AE2E-28A7496CD0D5}"/>
              </a:ext>
            </a:extLst>
          </p:cNvPr>
          <p:cNvSpPr txBox="1"/>
          <p:nvPr/>
        </p:nvSpPr>
        <p:spPr>
          <a:xfrm>
            <a:off x="728546" y="1413215"/>
            <a:ext cx="702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43</a:t>
            </a:r>
            <a:r>
              <a:rPr kumimoji="1" lang="ja-JP" altLang="en-US" sz="2400"/>
              <a:t>の標本についてプロットしてみた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ACEB332-C9EF-4FC4-AC04-EAB9E2F0A359}"/>
              </a:ext>
            </a:extLst>
          </p:cNvPr>
          <p:cNvSpPr/>
          <p:nvPr/>
        </p:nvSpPr>
        <p:spPr>
          <a:xfrm rot="20193000">
            <a:off x="3168009" y="2193073"/>
            <a:ext cx="386576" cy="5426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F344C4F5-0722-4F83-8442-DF4924FC615B}"/>
              </a:ext>
            </a:extLst>
          </p:cNvPr>
          <p:cNvSpPr/>
          <p:nvPr/>
        </p:nvSpPr>
        <p:spPr>
          <a:xfrm>
            <a:off x="3947885" y="2586854"/>
            <a:ext cx="2293257" cy="333828"/>
          </a:xfrm>
          <a:prstGeom prst="wedgeRoundRectCallout">
            <a:avLst>
              <a:gd name="adj1" fmla="val -65770"/>
              <a:gd name="adj2" fmla="val -46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測定のずれが大きい</a:t>
            </a:r>
          </a:p>
        </p:txBody>
      </p:sp>
    </p:spTree>
    <p:extLst>
      <p:ext uri="{BB962C8B-B14F-4D97-AF65-F5344CB8AC3E}">
        <p14:creationId xmlns:p14="http://schemas.microsoft.com/office/powerpoint/2010/main" val="275949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BDE1F-F0EF-42B6-AC91-CD67F08C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ある標本について調べた結果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7586BA-FFA5-4E3B-A0B9-11819770A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8AC0FE52-4622-4682-A283-60E661E51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54" y="1436391"/>
            <a:ext cx="3659989" cy="3377690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358D8AD3-45E3-46B4-B0B5-1E56D9F9E713}"/>
              </a:ext>
            </a:extLst>
          </p:cNvPr>
          <p:cNvSpPr/>
          <p:nvPr/>
        </p:nvSpPr>
        <p:spPr>
          <a:xfrm>
            <a:off x="4419600" y="1436391"/>
            <a:ext cx="1923143" cy="377371"/>
          </a:xfrm>
          <a:prstGeom prst="wedgeRoundRectCallout">
            <a:avLst>
              <a:gd name="adj1" fmla="val -71022"/>
              <a:gd name="adj2" fmla="val 18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r>
              <a:rPr lang="en-US" altLang="ja-JP"/>
              <a:t>.05mm</a:t>
            </a:r>
            <a:r>
              <a:rPr lang="ja-JP" altLang="en-US"/>
              <a:t>の精度</a:t>
            </a:r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602CAFF7-5C83-45F0-A5DE-D1B4432A4649}"/>
              </a:ext>
            </a:extLst>
          </p:cNvPr>
          <p:cNvSpPr/>
          <p:nvPr/>
        </p:nvSpPr>
        <p:spPr>
          <a:xfrm>
            <a:off x="4419599" y="3147065"/>
            <a:ext cx="1923143" cy="377371"/>
          </a:xfrm>
          <a:prstGeom prst="wedgeRoundRectCallout">
            <a:avLst>
              <a:gd name="adj1" fmla="val -71022"/>
              <a:gd name="adj2" fmla="val 18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r>
              <a:rPr lang="en-US" altLang="ja-JP"/>
              <a:t>mm</a:t>
            </a:r>
            <a:r>
              <a:rPr lang="ja-JP" altLang="en-US"/>
              <a:t>の精度</a:t>
            </a:r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EEA36A3-D67C-4725-A18B-6D5DA4166BB1}"/>
              </a:ext>
            </a:extLst>
          </p:cNvPr>
          <p:cNvSpPr/>
          <p:nvPr/>
        </p:nvSpPr>
        <p:spPr>
          <a:xfrm>
            <a:off x="5065487" y="2217569"/>
            <a:ext cx="3625178" cy="4281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そんなに違ってみえない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8DB6F1F-6EDA-490A-A714-AF83856863D8}"/>
              </a:ext>
            </a:extLst>
          </p:cNvPr>
          <p:cNvSpPr/>
          <p:nvPr/>
        </p:nvSpPr>
        <p:spPr>
          <a:xfrm>
            <a:off x="970537" y="5287915"/>
            <a:ext cx="7202926" cy="859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残差の二乗和を取っているので，どの精度で測定するかはまるめられてよいかんじになる</a:t>
            </a:r>
          </a:p>
        </p:txBody>
      </p:sp>
    </p:spTree>
    <p:extLst>
      <p:ext uri="{BB962C8B-B14F-4D97-AF65-F5344CB8AC3E}">
        <p14:creationId xmlns:p14="http://schemas.microsoft.com/office/powerpoint/2010/main" val="192416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0EFE6-2BD3-44FB-B51E-B718D353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/>
              <a:t>Truss</a:t>
            </a:r>
            <a:r>
              <a:rPr kumimoji="1" lang="ja-JP" altLang="en-US" sz="4000"/>
              <a:t>で種の標準を決める手順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FCD907-9E86-4B0C-8C39-9F97EE93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どの点か決めて，</a:t>
            </a:r>
            <a:r>
              <a:rPr kumimoji="1" lang="en-US" altLang="ja-JP"/>
              <a:t>Truss </a:t>
            </a:r>
            <a:r>
              <a:rPr kumimoji="1" lang="ja-JP" altLang="en-US"/>
              <a:t>を作る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Truss</a:t>
            </a:r>
            <a:r>
              <a:rPr lang="ja-JP" altLang="en-US"/>
              <a:t>の辺の距離を測る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次のページの方法で，回帰線を求める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各辺の標準長さを決める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標準の長さで形を定める</a:t>
            </a:r>
            <a:endParaRPr kumimoji="1" lang="en-US" altLang="ja-JP"/>
          </a:p>
          <a:p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233F5C-E714-4AC6-8AAF-1FBF62DD8A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00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163233-885D-4747-9463-4246219C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227A1238-9BBA-4AED-A65C-4B5D2F9F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51" y="608142"/>
            <a:ext cx="7597698" cy="5641715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67605A12-FFDA-4B00-B59F-735CAE27BFBB}"/>
              </a:ext>
            </a:extLst>
          </p:cNvPr>
          <p:cNvSpPr/>
          <p:nvPr/>
        </p:nvSpPr>
        <p:spPr>
          <a:xfrm>
            <a:off x="4651829" y="493486"/>
            <a:ext cx="3860800" cy="609600"/>
          </a:xfrm>
          <a:prstGeom prst="wedgeRoundRectCallout">
            <a:avLst>
              <a:gd name="adj1" fmla="val -20443"/>
              <a:gd name="adj2" fmla="val 224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i</a:t>
            </a:r>
            <a:r>
              <a:rPr kumimoji="1" lang="ja-JP" altLang="en-US"/>
              <a:t>番目と</a:t>
            </a:r>
            <a:r>
              <a:rPr kumimoji="1" lang="en-US" altLang="ja-JP"/>
              <a:t>j</a:t>
            </a:r>
            <a:r>
              <a:rPr kumimoji="1" lang="ja-JP" altLang="en-US"/>
              <a:t>番目の点の距離を</a:t>
            </a:r>
            <a:r>
              <a:rPr kumimoji="1" lang="en-US" altLang="ja-JP"/>
              <a:t>dij</a:t>
            </a:r>
          </a:p>
          <a:p>
            <a:pPr algn="ctr"/>
            <a:r>
              <a:rPr kumimoji="1" lang="ja-JP" altLang="en-US"/>
              <a:t>サイズを</a:t>
            </a:r>
            <a:r>
              <a:rPr kumimoji="1" lang="en-US" altLang="ja-JP"/>
              <a:t>S</a:t>
            </a:r>
            <a:r>
              <a:rPr kumimoji="1" lang="ja-JP" altLang="en-US"/>
              <a:t>としてプロットする</a:t>
            </a:r>
          </a:p>
        </p:txBody>
      </p:sp>
    </p:spTree>
    <p:extLst>
      <p:ext uri="{BB962C8B-B14F-4D97-AF65-F5344CB8AC3E}">
        <p14:creationId xmlns:p14="http://schemas.microsoft.com/office/powerpoint/2010/main" val="43401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150E7EC-C7A1-4801-A5C7-76B35C8A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/>
              <a:t>成長したときのサイズ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ECC65C4-C9F8-4EDB-8358-E893E0456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0D7B6AC5-DCAF-4F49-B8A7-F85C04AA8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415306"/>
            <a:ext cx="5974080" cy="418412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FED7BD6-51AC-454D-A53B-33B5B293DDBD}"/>
              </a:ext>
            </a:extLst>
          </p:cNvPr>
          <p:cNvSpPr/>
          <p:nvPr/>
        </p:nvSpPr>
        <p:spPr>
          <a:xfrm>
            <a:off x="1756228" y="5780795"/>
            <a:ext cx="5631544" cy="529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非比例的にに見えるので，それっぽい</a:t>
            </a:r>
          </a:p>
        </p:txBody>
      </p:sp>
    </p:spTree>
    <p:extLst>
      <p:ext uri="{BB962C8B-B14F-4D97-AF65-F5344CB8AC3E}">
        <p14:creationId xmlns:p14="http://schemas.microsoft.com/office/powerpoint/2010/main" val="2028337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A62D3-8634-4533-97FB-9276D131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種の比較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E9DF8A-3E1E-443D-83BB-5741AF02C6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B6D84539-C015-4F25-AF33-995EED05EA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35" y="1417026"/>
            <a:ext cx="6171729" cy="49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0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57970-6182-4F91-9A5F-A238F731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出典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91662B-31C8-4FDC-9DD6-3D9C482F5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Systematic Zoology</a:t>
            </a:r>
          </a:p>
          <a:p>
            <a:pPr lvl="1"/>
            <a:r>
              <a:rPr lang="en-US" altLang="ja-JP"/>
              <a:t>1952-1991: Systematic Zoology</a:t>
            </a:r>
          </a:p>
          <a:p>
            <a:pPr lvl="1"/>
            <a:r>
              <a:rPr lang="en-US" altLang="ja-JP"/>
              <a:t>1992-    : </a:t>
            </a:r>
            <a:r>
              <a:rPr lang="en-US" altLang="ja-JP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Systematic Biology</a:t>
            </a:r>
            <a:endParaRPr lang="en-US" altLang="ja-JP"/>
          </a:p>
          <a:p>
            <a:r>
              <a:rPr lang="en-US" altLang="ja-JP"/>
              <a:t>Vol.32, No.2</a:t>
            </a:r>
          </a:p>
          <a:p>
            <a:r>
              <a:rPr lang="en-US" altLang="ja-JP"/>
              <a:t>1982</a:t>
            </a:r>
            <a:r>
              <a:rPr lang="ja-JP" altLang="en-US"/>
              <a:t>年</a:t>
            </a:r>
            <a:endParaRPr lang="en-US" altLang="ja-JP"/>
          </a:p>
          <a:p>
            <a:r>
              <a:rPr lang="en-US" altLang="ja-JP"/>
              <a:t>pp.113-135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14CCAE-E6FB-47F6-888F-F9E8243C78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314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4BBC8-4FE6-44B0-B18B-D7E2108C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主成分分析の結果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A975FC2-54B5-40AD-A53E-70F85F37D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8CF22B-B8E0-4AF5-B487-E9BE971E6A57}"/>
              </a:ext>
            </a:extLst>
          </p:cNvPr>
          <p:cNvSpPr txBox="1"/>
          <p:nvPr/>
        </p:nvSpPr>
        <p:spPr>
          <a:xfrm>
            <a:off x="947057" y="1313543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/>
              <a:t>Humphries</a:t>
            </a:r>
            <a:r>
              <a:rPr kumimoji="1" lang="ja-JP" altLang="en-US" u="sng"/>
              <a:t>らの研究</a:t>
            </a:r>
            <a:r>
              <a:rPr kumimoji="1" lang="en-US" altLang="ja-JP" u="sng"/>
              <a:t>(1981)</a:t>
            </a:r>
            <a:r>
              <a:rPr kumimoji="1" lang="ja-JP" altLang="en-US"/>
              <a:t>の方法で主成分分析した</a:t>
            </a:r>
          </a:p>
        </p:txBody>
      </p:sp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3BFE01B-B4F8-4E8D-AA14-5F755EBE4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" y="1962822"/>
            <a:ext cx="6611258" cy="4476664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804B1D37-73E2-4D83-8C53-D7D28C18769F}"/>
              </a:ext>
            </a:extLst>
          </p:cNvPr>
          <p:cNvSpPr/>
          <p:nvPr/>
        </p:nvSpPr>
        <p:spPr>
          <a:xfrm>
            <a:off x="5522686" y="1682875"/>
            <a:ext cx="3265714" cy="558800"/>
          </a:xfrm>
          <a:prstGeom prst="wedgeRoundRectCallout">
            <a:avLst>
              <a:gd name="adj1" fmla="val -19277"/>
              <a:gd name="adj2" fmla="val -284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黒点が</a:t>
            </a:r>
            <a:r>
              <a:rPr kumimoji="1" lang="en-US" altLang="ja-JP"/>
              <a:t>pitensis</a:t>
            </a:r>
          </a:p>
          <a:p>
            <a:pPr algn="ctr"/>
            <a:r>
              <a:rPr kumimoji="1" lang="ja-JP" altLang="en-US"/>
              <a:t>白点が</a:t>
            </a:r>
            <a:r>
              <a:rPr kumimoji="1" lang="en-US" altLang="ja-JP"/>
              <a:t>klamathensis</a:t>
            </a:r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A71B48AA-A126-452D-AAEB-FBEA663E18AD}"/>
              </a:ext>
            </a:extLst>
          </p:cNvPr>
          <p:cNvSpPr/>
          <p:nvPr/>
        </p:nvSpPr>
        <p:spPr>
          <a:xfrm>
            <a:off x="5903685" y="5544457"/>
            <a:ext cx="2804885" cy="631371"/>
          </a:xfrm>
          <a:prstGeom prst="wedgeRoundRectCallout">
            <a:avLst>
              <a:gd name="adj1" fmla="val -39685"/>
              <a:gd name="adj2" fmla="val -11106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既存の方法よりちゃんと種を区別できそう</a:t>
            </a:r>
          </a:p>
        </p:txBody>
      </p:sp>
    </p:spTree>
    <p:extLst>
      <p:ext uri="{BB962C8B-B14F-4D97-AF65-F5344CB8AC3E}">
        <p14:creationId xmlns:p14="http://schemas.microsoft.com/office/powerpoint/2010/main" val="1502993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A0DA92-912C-4865-9F48-2489F701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1B8927-50EC-482F-BB11-9327D646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Truss</a:t>
            </a:r>
            <a:r>
              <a:rPr lang="ja-JP" altLang="en-US"/>
              <a:t>を提案した</a:t>
            </a:r>
            <a:endParaRPr lang="en-US" altLang="ja-JP"/>
          </a:p>
          <a:p>
            <a:pPr lvl="1"/>
            <a:r>
              <a:rPr lang="ja-JP" altLang="en-US"/>
              <a:t>種別を区別するのに適している</a:t>
            </a:r>
            <a:endParaRPr lang="en-US" altLang="ja-JP"/>
          </a:p>
          <a:p>
            <a:pPr lvl="1"/>
            <a:r>
              <a:rPr lang="ja-JP" altLang="en-US"/>
              <a:t>形態計測で測るべき長さを定義した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693CC6-7D49-41DD-9069-D3E3D96093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54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AE21F5-BE9F-40D8-81AD-AB08D482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B25D47-ED45-403D-95C9-40400F08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17" y="1421704"/>
            <a:ext cx="7940766" cy="4613336"/>
          </a:xfrm>
        </p:spPr>
        <p:txBody>
          <a:bodyPr/>
          <a:lstStyle/>
          <a:p>
            <a:r>
              <a:rPr kumimoji="1" lang="ja-JP" altLang="en-US"/>
              <a:t>魚の系統分類学のための適切な表現方法の提案</a:t>
            </a:r>
            <a:endParaRPr kumimoji="1" lang="en-US" altLang="ja-JP"/>
          </a:p>
          <a:p>
            <a:pPr lvl="1"/>
            <a:r>
              <a:rPr lang="en-US" altLang="ja-JP"/>
              <a:t>Truss</a:t>
            </a:r>
            <a:r>
              <a:rPr lang="ja-JP" altLang="en-US"/>
              <a:t>構造を使う</a:t>
            </a:r>
            <a:endParaRPr kumimoji="1" lang="en-US" altLang="ja-JP"/>
          </a:p>
          <a:p>
            <a:pPr lvl="1"/>
            <a:r>
              <a:rPr kumimoji="1" lang="ja-JP" altLang="en-US"/>
              <a:t>測定の不正確さも考慮に入れている</a:t>
            </a:r>
            <a:endParaRPr kumimoji="1" lang="en-US" altLang="ja-JP"/>
          </a:p>
          <a:p>
            <a:pPr lvl="1"/>
            <a:r>
              <a:rPr kumimoji="1" lang="ja-JP" altLang="en-US"/>
              <a:t>同種でサイズが違う場合にも対応できる</a:t>
            </a:r>
            <a:endParaRPr kumimoji="1" lang="en-US" altLang="ja-JP"/>
          </a:p>
          <a:p>
            <a:pPr lvl="1"/>
            <a:r>
              <a:rPr lang="ja-JP" altLang="en-US"/>
              <a:t>測定値から再現できる</a:t>
            </a:r>
            <a:endParaRPr lang="en-US" altLang="ja-JP"/>
          </a:p>
          <a:p>
            <a:r>
              <a:rPr kumimoji="1" lang="en-US" altLang="ja-JP"/>
              <a:t>Truss</a:t>
            </a:r>
            <a:r>
              <a:rPr kumimoji="1" lang="ja-JP" altLang="en-US"/>
              <a:t>構造としてどこを選択するかは明言していない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4EA739-E85C-4C77-B8A2-84EEA6B81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01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DD45C-6D15-4990-87A3-D90B52A1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DD25B2-BE1D-453C-A6EE-5700EBC67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頭・胴体・尾・ヒレなどの長さを測って，種を分類することが多い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E44A2C-1A54-44D3-8D3B-047AB25D6A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4808F51-95AB-4395-AEC2-1056D9BB0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21" y="2668735"/>
            <a:ext cx="7563958" cy="2981234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27F07D4-D264-4864-B67C-C09958BF11F4}"/>
              </a:ext>
            </a:extLst>
          </p:cNvPr>
          <p:cNvCxnSpPr>
            <a:cxnSpLocks/>
          </p:cNvCxnSpPr>
          <p:nvPr/>
        </p:nvCxnSpPr>
        <p:spPr>
          <a:xfrm flipV="1">
            <a:off x="979714" y="3744685"/>
            <a:ext cx="1872343" cy="429182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50A34B3-5267-427E-B56E-8EE64807E887}"/>
              </a:ext>
            </a:extLst>
          </p:cNvPr>
          <p:cNvCxnSpPr>
            <a:cxnSpLocks/>
          </p:cNvCxnSpPr>
          <p:nvPr/>
        </p:nvCxnSpPr>
        <p:spPr>
          <a:xfrm>
            <a:off x="1436914" y="3811515"/>
            <a:ext cx="391886" cy="0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74D9C97-0961-45A6-B38C-43F86F4806C7}"/>
              </a:ext>
            </a:extLst>
          </p:cNvPr>
          <p:cNvCxnSpPr>
            <a:cxnSpLocks/>
          </p:cNvCxnSpPr>
          <p:nvPr/>
        </p:nvCxnSpPr>
        <p:spPr>
          <a:xfrm flipV="1">
            <a:off x="1887301" y="3585030"/>
            <a:ext cx="819613" cy="219228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016C3B-3B7B-4B08-8FCD-3ACC95AEB780}"/>
              </a:ext>
            </a:extLst>
          </p:cNvPr>
          <p:cNvCxnSpPr>
            <a:cxnSpLocks/>
          </p:cNvCxnSpPr>
          <p:nvPr/>
        </p:nvCxnSpPr>
        <p:spPr>
          <a:xfrm flipV="1">
            <a:off x="979714" y="4066039"/>
            <a:ext cx="7119257" cy="78800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DCD6656-25BA-4068-93BF-6F6231E26EE7}"/>
              </a:ext>
            </a:extLst>
          </p:cNvPr>
          <p:cNvCxnSpPr>
            <a:cxnSpLocks/>
          </p:cNvCxnSpPr>
          <p:nvPr/>
        </p:nvCxnSpPr>
        <p:spPr>
          <a:xfrm flipV="1">
            <a:off x="921213" y="4144838"/>
            <a:ext cx="5537644" cy="78710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15B3DE0-45FA-41CC-92E8-84846EE6C5C2}"/>
              </a:ext>
            </a:extLst>
          </p:cNvPr>
          <p:cNvCxnSpPr>
            <a:cxnSpLocks/>
          </p:cNvCxnSpPr>
          <p:nvPr/>
        </p:nvCxnSpPr>
        <p:spPr>
          <a:xfrm>
            <a:off x="957943" y="4245429"/>
            <a:ext cx="1444171" cy="278737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C2C01E2-27C3-41B9-8761-3E6124F85F70}"/>
              </a:ext>
            </a:extLst>
          </p:cNvPr>
          <p:cNvCxnSpPr>
            <a:cxnSpLocks/>
          </p:cNvCxnSpPr>
          <p:nvPr/>
        </p:nvCxnSpPr>
        <p:spPr>
          <a:xfrm>
            <a:off x="2670628" y="4574020"/>
            <a:ext cx="689429" cy="896559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1BD8EE1-878D-481C-9EFC-769567B33775}"/>
              </a:ext>
            </a:extLst>
          </p:cNvPr>
          <p:cNvCxnSpPr>
            <a:cxnSpLocks/>
          </p:cNvCxnSpPr>
          <p:nvPr/>
        </p:nvCxnSpPr>
        <p:spPr>
          <a:xfrm flipV="1">
            <a:off x="2910558" y="3316416"/>
            <a:ext cx="0" cy="1207750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5EF8894-86A4-464F-9790-07E5547B2B33}"/>
              </a:ext>
            </a:extLst>
          </p:cNvPr>
          <p:cNvCxnSpPr>
            <a:cxnSpLocks/>
          </p:cNvCxnSpPr>
          <p:nvPr/>
        </p:nvCxnSpPr>
        <p:spPr>
          <a:xfrm>
            <a:off x="4049486" y="4588534"/>
            <a:ext cx="2111828" cy="215694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67C356D-4C2C-4632-A43E-80531EC3B463}"/>
              </a:ext>
            </a:extLst>
          </p:cNvPr>
          <p:cNvCxnSpPr>
            <a:cxnSpLocks/>
          </p:cNvCxnSpPr>
          <p:nvPr/>
        </p:nvCxnSpPr>
        <p:spPr>
          <a:xfrm flipV="1">
            <a:off x="4122057" y="4170634"/>
            <a:ext cx="2336800" cy="374357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FA68C6D-D969-4144-80AF-8B7AAC6885F2}"/>
              </a:ext>
            </a:extLst>
          </p:cNvPr>
          <p:cNvCxnSpPr>
            <a:cxnSpLocks/>
          </p:cNvCxnSpPr>
          <p:nvPr/>
        </p:nvCxnSpPr>
        <p:spPr>
          <a:xfrm>
            <a:off x="6429828" y="3890077"/>
            <a:ext cx="0" cy="480541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9096EA0-ACC3-4E87-A470-7831840D3203}"/>
              </a:ext>
            </a:extLst>
          </p:cNvPr>
          <p:cNvCxnSpPr>
            <a:cxnSpLocks/>
          </p:cNvCxnSpPr>
          <p:nvPr/>
        </p:nvCxnSpPr>
        <p:spPr>
          <a:xfrm flipV="1">
            <a:off x="4172857" y="3367315"/>
            <a:ext cx="2452914" cy="54428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9F5F486-43C7-41AC-99D2-1259B3EA8F5C}"/>
              </a:ext>
            </a:extLst>
          </p:cNvPr>
          <p:cNvCxnSpPr>
            <a:cxnSpLocks/>
          </p:cNvCxnSpPr>
          <p:nvPr/>
        </p:nvCxnSpPr>
        <p:spPr>
          <a:xfrm>
            <a:off x="4172857" y="3436258"/>
            <a:ext cx="2148114" cy="399193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2F4CA8C-5132-4AE4-8FF3-785358347E25}"/>
              </a:ext>
            </a:extLst>
          </p:cNvPr>
          <p:cNvCxnSpPr>
            <a:cxnSpLocks/>
          </p:cNvCxnSpPr>
          <p:nvPr/>
        </p:nvCxnSpPr>
        <p:spPr>
          <a:xfrm flipV="1">
            <a:off x="4354567" y="4011413"/>
            <a:ext cx="2329262" cy="28832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2FB3F1D-BACD-4864-A962-933D6AAA85B5}"/>
              </a:ext>
            </a:extLst>
          </p:cNvPr>
          <p:cNvCxnSpPr>
            <a:cxnSpLocks/>
          </p:cNvCxnSpPr>
          <p:nvPr/>
        </p:nvCxnSpPr>
        <p:spPr>
          <a:xfrm>
            <a:off x="2910558" y="3338287"/>
            <a:ext cx="3509836" cy="761080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678EA2-ED2C-48C8-9BE0-3812446178AF}"/>
              </a:ext>
            </a:extLst>
          </p:cNvPr>
          <p:cNvCxnSpPr>
            <a:cxnSpLocks/>
          </p:cNvCxnSpPr>
          <p:nvPr/>
        </p:nvCxnSpPr>
        <p:spPr>
          <a:xfrm>
            <a:off x="2901124" y="3309259"/>
            <a:ext cx="1271733" cy="126999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E4EF75E-C704-481F-A574-BC11A8FC2B0F}"/>
              </a:ext>
            </a:extLst>
          </p:cNvPr>
          <p:cNvCxnSpPr>
            <a:cxnSpLocks/>
          </p:cNvCxnSpPr>
          <p:nvPr/>
        </p:nvCxnSpPr>
        <p:spPr>
          <a:xfrm>
            <a:off x="4172857" y="3425371"/>
            <a:ext cx="2510972" cy="748496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F7BB7E4E-C880-49F7-916C-D0F3F8102650}"/>
              </a:ext>
            </a:extLst>
          </p:cNvPr>
          <p:cNvSpPr/>
          <p:nvPr/>
        </p:nvSpPr>
        <p:spPr>
          <a:xfrm>
            <a:off x="2829755" y="3897511"/>
            <a:ext cx="181710" cy="146934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B9C4D391-00CD-4C71-8F0F-8C82BC39FBEB}"/>
              </a:ext>
            </a:extLst>
          </p:cNvPr>
          <p:cNvSpPr/>
          <p:nvPr/>
        </p:nvSpPr>
        <p:spPr>
          <a:xfrm>
            <a:off x="3824305" y="3930169"/>
            <a:ext cx="181710" cy="146934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6D8E5B8-1FBA-4ABB-8477-727834283237}"/>
              </a:ext>
            </a:extLst>
          </p:cNvPr>
          <p:cNvSpPr txBox="1"/>
          <p:nvPr/>
        </p:nvSpPr>
        <p:spPr>
          <a:xfrm>
            <a:off x="815322" y="5849612"/>
            <a:ext cx="646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※</a:t>
            </a:r>
            <a:r>
              <a:rPr kumimoji="1" lang="ja-JP" altLang="en-US" sz="2800"/>
              <a:t>赤の長さと，青の幅を測る</a:t>
            </a:r>
          </a:p>
        </p:txBody>
      </p:sp>
    </p:spTree>
    <p:extLst>
      <p:ext uri="{BB962C8B-B14F-4D97-AF65-F5344CB8AC3E}">
        <p14:creationId xmlns:p14="http://schemas.microsoft.com/office/powerpoint/2010/main" val="82630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0C188-D72A-4450-9AF9-A106269F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既存の方法の問題点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DC8B1C-9920-4D64-9B80-5ED4427A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99" y="1421704"/>
            <a:ext cx="8118802" cy="46133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同じような箇所を測っている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形全体をカバーしているわけじゃない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ある点が何度も使われる（その点が不確かだったらどうする）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解剖学上表われない点を頼りにしている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長い所の値は似たようなものになって情報が少ない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ゆがみなどで正確に測りにくい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241EF8-00F1-49D7-935F-62E50679F3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77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0E054-F535-40A9-B268-022085E1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三角形で表現する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9BC814-E19C-4925-AB72-1B358F9C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3170568"/>
            <a:ext cx="7680960" cy="2418537"/>
          </a:xfrm>
        </p:spPr>
        <p:txBody>
          <a:bodyPr/>
          <a:lstStyle/>
          <a:p>
            <a:r>
              <a:rPr lang="en-US" altLang="ja-JP"/>
              <a:t>2n-3</a:t>
            </a:r>
            <a:r>
              <a:rPr lang="ja-JP" altLang="en-US"/>
              <a:t>の辺の長さを測ればよい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BE131B-6D7C-4EA0-919C-C87552623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8" name="図 7" descr="ワイヤー, 座る, 小さい, 吊るす が含まれている画像&#10;&#10;自動的に生成された説明">
            <a:extLst>
              <a:ext uri="{FF2B5EF4-FFF2-40B4-BE49-F238E27FC236}">
                <a16:creationId xmlns:a16="http://schemas.microsoft.com/office/drawing/2014/main" id="{FEA1E5F9-EE51-4ECE-8224-1EF909EA1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1" y="1268895"/>
            <a:ext cx="6959958" cy="18288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6552DC3-14AA-4726-8015-AF4B109203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51" y="3939023"/>
            <a:ext cx="2107393" cy="1693239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1C94C1-8F90-4A02-B94C-6D72FFC55CDB}"/>
              </a:ext>
            </a:extLst>
          </p:cNvPr>
          <p:cNvSpPr/>
          <p:nvPr/>
        </p:nvSpPr>
        <p:spPr>
          <a:xfrm>
            <a:off x="4572000" y="4023175"/>
            <a:ext cx="4092469" cy="12000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/>
              <a:t>始めのほうでちょっと長さが違っているだけで，</a:t>
            </a:r>
            <a:r>
              <a:rPr kumimoji="1" lang="ja-JP" altLang="en-US" sz="2400"/>
              <a:t>全く別の形になってしまう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55FDA755-EC52-40CB-B0A7-7EBBEC0193A8}"/>
              </a:ext>
            </a:extLst>
          </p:cNvPr>
          <p:cNvSpPr/>
          <p:nvPr/>
        </p:nvSpPr>
        <p:spPr>
          <a:xfrm>
            <a:off x="649745" y="5836759"/>
            <a:ext cx="5105169" cy="670064"/>
          </a:xfrm>
          <a:prstGeom prst="wedgeRoundRectCallout">
            <a:avLst>
              <a:gd name="adj1" fmla="val -10157"/>
              <a:gd name="adj2" fmla="val -93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/>
              <a:t>2</a:t>
            </a:r>
            <a:r>
              <a:rPr kumimoji="1" lang="ja-JP" altLang="en-US" sz="2000"/>
              <a:t>点決めたら，次の点はコンパスを使って，</a:t>
            </a:r>
            <a:endParaRPr kumimoji="1" lang="en-US" altLang="ja-JP" sz="2000"/>
          </a:p>
          <a:p>
            <a:r>
              <a:rPr kumimoji="1" lang="ja-JP" altLang="en-US" sz="2000"/>
              <a:t>長さだけから形が再現できる</a:t>
            </a:r>
          </a:p>
        </p:txBody>
      </p:sp>
    </p:spTree>
    <p:extLst>
      <p:ext uri="{BB962C8B-B14F-4D97-AF65-F5344CB8AC3E}">
        <p14:creationId xmlns:p14="http://schemas.microsoft.com/office/powerpoint/2010/main" val="294170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7629A-5312-4CE9-9582-40B438E3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374038"/>
            <a:ext cx="8616175" cy="780380"/>
          </a:xfrm>
        </p:spPr>
        <p:txBody>
          <a:bodyPr/>
          <a:lstStyle/>
          <a:p>
            <a:r>
              <a:rPr lang="en-US" altLang="ja-JP" sz="4000"/>
              <a:t>Rohlf</a:t>
            </a:r>
            <a:r>
              <a:rPr lang="ja-JP" altLang="en-US" sz="4000"/>
              <a:t>と</a:t>
            </a:r>
            <a:r>
              <a:rPr lang="en-US" altLang="ja-JP" sz="4000"/>
              <a:t>Archie</a:t>
            </a:r>
            <a:r>
              <a:rPr lang="ja-JP" altLang="en-US" sz="4000"/>
              <a:t>の方法（</a:t>
            </a:r>
            <a:r>
              <a:rPr lang="en-US" altLang="ja-JP" sz="4000"/>
              <a:t>1978</a:t>
            </a:r>
            <a:r>
              <a:rPr lang="ja-JP" altLang="en-US" sz="4000"/>
              <a:t>）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D80139-CA31-4DB7-8C26-2D27177EA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基本の三角形から別の</a:t>
            </a:r>
            <a:r>
              <a:rPr kumimoji="1" lang="en-US" altLang="ja-JP"/>
              <a:t>3</a:t>
            </a:r>
            <a:r>
              <a:rPr kumimoji="1" lang="ja-JP" altLang="en-US"/>
              <a:t>つの三角形への距離も測る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3CCBBB-46B9-440C-AF08-D049DD7E41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1457C79-28BD-4C05-B95E-FDFB42818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75" y="2522034"/>
            <a:ext cx="7017049" cy="1813931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9665D97-2DE8-4620-94C5-583227157251}"/>
              </a:ext>
            </a:extLst>
          </p:cNvPr>
          <p:cNvSpPr/>
          <p:nvPr/>
        </p:nvSpPr>
        <p:spPr>
          <a:xfrm>
            <a:off x="1828799" y="5124711"/>
            <a:ext cx="5486399" cy="6231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/>
              <a:t>測るのも大変だし，再現も大変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34343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75468-C752-44B5-B0D2-502E2772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提案手法</a:t>
            </a:r>
            <a:r>
              <a:rPr kumimoji="1" lang="en-US" altLang="ja-JP"/>
              <a:t>:Truss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F13E13-74FB-49FC-8FF9-BFE7F48EC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三角形で表現していたものに一辺追加するだけ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FBE68A-A865-4CEC-A364-D5650739D8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 descr="座る, ワイヤー, 吊るす が含まれている画像&#10;&#10;自動的に生成された説明">
            <a:extLst>
              <a:ext uri="{FF2B5EF4-FFF2-40B4-BE49-F238E27FC236}">
                <a16:creationId xmlns:a16="http://schemas.microsoft.com/office/drawing/2014/main" id="{9C9454A4-CBB4-4089-9E4E-BBF883630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97" y="2699094"/>
            <a:ext cx="6902805" cy="1682836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DF42452-A378-415F-9EA6-A7EB755218FA}"/>
              </a:ext>
            </a:extLst>
          </p:cNvPr>
          <p:cNvCxnSpPr>
            <a:cxnSpLocks/>
          </p:cNvCxnSpPr>
          <p:nvPr/>
        </p:nvCxnSpPr>
        <p:spPr>
          <a:xfrm flipV="1">
            <a:off x="1271239" y="2802674"/>
            <a:ext cx="2378927" cy="1137424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A58E74-6D0A-44DC-8BB3-726C2EA49339}"/>
              </a:ext>
            </a:extLst>
          </p:cNvPr>
          <p:cNvCxnSpPr>
            <a:cxnSpLocks/>
          </p:cNvCxnSpPr>
          <p:nvPr/>
        </p:nvCxnSpPr>
        <p:spPr>
          <a:xfrm flipV="1">
            <a:off x="3419707" y="2929054"/>
            <a:ext cx="1583473" cy="1323278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D979553-F634-473E-B60A-623E9C81B391}"/>
              </a:ext>
            </a:extLst>
          </p:cNvPr>
          <p:cNvCxnSpPr>
            <a:cxnSpLocks/>
          </p:cNvCxnSpPr>
          <p:nvPr/>
        </p:nvCxnSpPr>
        <p:spPr>
          <a:xfrm flipV="1">
            <a:off x="4988312" y="3263590"/>
            <a:ext cx="2564781" cy="938561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A1EDB6F-F1C2-4349-9BF2-6B56F80684C0}"/>
              </a:ext>
            </a:extLst>
          </p:cNvPr>
          <p:cNvCxnSpPr>
            <a:cxnSpLocks/>
          </p:cNvCxnSpPr>
          <p:nvPr/>
        </p:nvCxnSpPr>
        <p:spPr>
          <a:xfrm flipV="1">
            <a:off x="6919210" y="3278458"/>
            <a:ext cx="885532" cy="760400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B3028162-87E3-4A38-A97E-9F894125B0AA}"/>
              </a:ext>
            </a:extLst>
          </p:cNvPr>
          <p:cNvSpPr/>
          <p:nvPr/>
        </p:nvSpPr>
        <p:spPr>
          <a:xfrm>
            <a:off x="2017486" y="5205460"/>
            <a:ext cx="2082800" cy="586577"/>
          </a:xfrm>
          <a:prstGeom prst="wedgeRoundRectCallout">
            <a:avLst>
              <a:gd name="adj1" fmla="val -40694"/>
              <a:gd name="adj2" fmla="val -240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それぞれの四角を</a:t>
            </a:r>
            <a:r>
              <a:rPr kumimoji="1" lang="en-US" altLang="ja-JP"/>
              <a:t>Cell</a:t>
            </a:r>
            <a:r>
              <a:rPr kumimoji="1" lang="ja-JP" altLang="en-US"/>
              <a:t>と呼ぶ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59A9B49-BA6A-455C-BD88-7816B2D8BEC5}"/>
              </a:ext>
            </a:extLst>
          </p:cNvPr>
          <p:cNvCxnSpPr/>
          <p:nvPr/>
        </p:nvCxnSpPr>
        <p:spPr>
          <a:xfrm flipV="1">
            <a:off x="1271239" y="3278458"/>
            <a:ext cx="615618" cy="6616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E0B4033-EA6F-49DD-9BB7-26F5D6EB16B9}"/>
              </a:ext>
            </a:extLst>
          </p:cNvPr>
          <p:cNvCxnSpPr>
            <a:cxnSpLocks/>
          </p:cNvCxnSpPr>
          <p:nvPr/>
        </p:nvCxnSpPr>
        <p:spPr>
          <a:xfrm flipH="1">
            <a:off x="1886857" y="2859314"/>
            <a:ext cx="1763309" cy="4191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07220D5-AF96-4B40-8DCC-B7C21DDA32DE}"/>
              </a:ext>
            </a:extLst>
          </p:cNvPr>
          <p:cNvCxnSpPr>
            <a:cxnSpLocks/>
          </p:cNvCxnSpPr>
          <p:nvPr/>
        </p:nvCxnSpPr>
        <p:spPr>
          <a:xfrm flipH="1">
            <a:off x="3340233" y="2859314"/>
            <a:ext cx="267357" cy="14345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C5165B2-A3D6-4CCD-B9A2-28C4C83A6AAC}"/>
              </a:ext>
            </a:extLst>
          </p:cNvPr>
          <p:cNvCxnSpPr>
            <a:cxnSpLocks/>
          </p:cNvCxnSpPr>
          <p:nvPr/>
        </p:nvCxnSpPr>
        <p:spPr>
          <a:xfrm flipH="1" flipV="1">
            <a:off x="1271239" y="3940098"/>
            <a:ext cx="2068994" cy="3537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3FD9A2A9-4BF3-4950-BD24-94A78BB46B93}"/>
              </a:ext>
            </a:extLst>
          </p:cNvPr>
          <p:cNvSpPr/>
          <p:nvPr/>
        </p:nvSpPr>
        <p:spPr>
          <a:xfrm>
            <a:off x="4836410" y="5143007"/>
            <a:ext cx="2082800" cy="586577"/>
          </a:xfrm>
          <a:prstGeom prst="wedgeRoundRectCallout">
            <a:avLst>
              <a:gd name="adj1" fmla="val -91216"/>
              <a:gd name="adj2" fmla="val 154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ここでは</a:t>
            </a:r>
            <a:r>
              <a:rPr kumimoji="1" lang="en-US" altLang="ja-JP"/>
              <a:t>4</a:t>
            </a:r>
            <a:r>
              <a:rPr kumimoji="1" lang="ja-JP" altLang="en-US"/>
              <a:t>つの</a:t>
            </a:r>
            <a:r>
              <a:rPr lang="en-US" altLang="ja-JP"/>
              <a:t>Cell</a:t>
            </a:r>
            <a:r>
              <a:rPr lang="ja-JP" altLang="en-US"/>
              <a:t>がある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49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D8FC9E-2CC0-494C-8460-683B4568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Truss</a:t>
            </a:r>
            <a:r>
              <a:rPr kumimoji="1" lang="ja-JP" altLang="en-US"/>
              <a:t>の必要性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715340-4DF0-4682-9345-AE8D782CB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97805-9A90-4591-9350-A5C2C9F755C7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8" name="図 7" descr="座る, 建物, 大きい, フェンス が含まれている画像&#10;&#10;自動的に生成された説明">
            <a:extLst>
              <a:ext uri="{FF2B5EF4-FFF2-40B4-BE49-F238E27FC236}">
                <a16:creationId xmlns:a16="http://schemas.microsoft.com/office/drawing/2014/main" id="{EF138305-C38D-42B3-890D-5F89A4B19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16" y="1322847"/>
            <a:ext cx="4440568" cy="1615554"/>
          </a:xfrm>
          <a:prstGeom prst="rect">
            <a:avLst/>
          </a:prstGeom>
        </p:spPr>
      </p:pic>
      <p:pic>
        <p:nvPicPr>
          <p:cNvPr id="12" name="図 11" descr="写真, 空気, ワイヤー, クレーン が含まれている画像&#10;&#10;自動的に生成された説明">
            <a:extLst>
              <a:ext uri="{FF2B5EF4-FFF2-40B4-BE49-F238E27FC236}">
                <a16:creationId xmlns:a16="http://schemas.microsoft.com/office/drawing/2014/main" id="{3FC0C91D-C153-40AD-917F-D4C382DE7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3" y="3191768"/>
            <a:ext cx="1447874" cy="1320868"/>
          </a:xfrm>
          <a:prstGeom prst="rect">
            <a:avLst/>
          </a:prstGeom>
        </p:spPr>
      </p:pic>
      <p:pic>
        <p:nvPicPr>
          <p:cNvPr id="14" name="図 13" descr="座る, テーブル, 異なる, 鳥 が含まれている画像&#10;&#10;自動的に生成された説明">
            <a:extLst>
              <a:ext uri="{FF2B5EF4-FFF2-40B4-BE49-F238E27FC236}">
                <a16:creationId xmlns:a16="http://schemas.microsoft.com/office/drawing/2014/main" id="{51FA2126-D402-4BB6-BFA6-4A4A1039E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606" y="3191768"/>
            <a:ext cx="1447874" cy="1321972"/>
          </a:xfrm>
          <a:prstGeom prst="rect">
            <a:avLst/>
          </a:prstGeom>
        </p:spPr>
      </p:pic>
      <p:pic>
        <p:nvPicPr>
          <p:cNvPr id="16" name="図 15" descr="座る, 異なる, 写真, グループ が含まれている画像&#10;&#10;自動的に生成された説明">
            <a:extLst>
              <a:ext uri="{FF2B5EF4-FFF2-40B4-BE49-F238E27FC236}">
                <a16:creationId xmlns:a16="http://schemas.microsoft.com/office/drawing/2014/main" id="{F3DAE298-A36F-4161-9249-C0DFC241C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507" y="3199222"/>
            <a:ext cx="2201446" cy="1320868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720EB01-BA2B-4E49-8298-8D30706B7882}"/>
              </a:ext>
            </a:extLst>
          </p:cNvPr>
          <p:cNvCxnSpPr>
            <a:cxnSpLocks/>
          </p:cNvCxnSpPr>
          <p:nvPr/>
        </p:nvCxnSpPr>
        <p:spPr>
          <a:xfrm>
            <a:off x="594732" y="3709639"/>
            <a:ext cx="944136" cy="275063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BED6423-7BE5-4861-886C-66F03F032FF5}"/>
              </a:ext>
            </a:extLst>
          </p:cNvPr>
          <p:cNvCxnSpPr>
            <a:cxnSpLocks/>
          </p:cNvCxnSpPr>
          <p:nvPr/>
        </p:nvCxnSpPr>
        <p:spPr>
          <a:xfrm>
            <a:off x="3286774" y="3323083"/>
            <a:ext cx="0" cy="1190657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7904EE7-3000-4D08-8ACA-D078E1C72194}"/>
              </a:ext>
            </a:extLst>
          </p:cNvPr>
          <p:cNvCxnSpPr>
            <a:cxnSpLocks/>
          </p:cNvCxnSpPr>
          <p:nvPr/>
        </p:nvCxnSpPr>
        <p:spPr>
          <a:xfrm>
            <a:off x="3844336" y="3382556"/>
            <a:ext cx="1947746" cy="966439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8F122671-9131-40DD-9C93-1A9BF26F489C}"/>
              </a:ext>
            </a:extLst>
          </p:cNvPr>
          <p:cNvSpPr/>
          <p:nvPr/>
        </p:nvSpPr>
        <p:spPr>
          <a:xfrm>
            <a:off x="6268015" y="3351399"/>
            <a:ext cx="2460702" cy="716479"/>
          </a:xfrm>
          <a:prstGeom prst="wedgeRoundRectCallout">
            <a:avLst>
              <a:gd name="adj1" fmla="val -70682"/>
              <a:gd name="adj2" fmla="val 593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赤がなかったら別の形を作れてしまう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1FC29A9-909D-4937-B9DA-F26E2A13CE58}"/>
              </a:ext>
            </a:extLst>
          </p:cNvPr>
          <p:cNvGrpSpPr/>
          <p:nvPr/>
        </p:nvGrpSpPr>
        <p:grpSpPr>
          <a:xfrm rot="21112387">
            <a:off x="1125858" y="4619278"/>
            <a:ext cx="1522886" cy="1683657"/>
            <a:chOff x="649926" y="4618669"/>
            <a:chExt cx="1522886" cy="1683657"/>
          </a:xfrm>
        </p:grpSpPr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893ECFC9-1AFA-4D0A-AD07-528C0254530C}"/>
                </a:ext>
              </a:extLst>
            </p:cNvPr>
            <p:cNvSpPr/>
            <p:nvPr/>
          </p:nvSpPr>
          <p:spPr>
            <a:xfrm rot="17762919">
              <a:off x="539755" y="4728840"/>
              <a:ext cx="1481921" cy="126158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BF4EB538-1436-439D-A505-1D4B4DCED206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H="1" flipV="1">
              <a:off x="1461003" y="5456663"/>
              <a:ext cx="61047" cy="8456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7DC4F61-BDB8-4763-80F6-27132432E5FA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 flipH="1">
              <a:off x="1461003" y="4970937"/>
              <a:ext cx="711809" cy="4857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24430D68-6E36-42F1-A79B-567AFC71A0E5}"/>
              </a:ext>
            </a:extLst>
          </p:cNvPr>
          <p:cNvSpPr/>
          <p:nvPr/>
        </p:nvSpPr>
        <p:spPr>
          <a:xfrm flipH="1">
            <a:off x="2792026" y="5088178"/>
            <a:ext cx="1191211" cy="1190657"/>
          </a:xfrm>
          <a:prstGeom prst="rt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4EC457AD-4F56-49F5-AB78-5C7AA138DA45}"/>
              </a:ext>
            </a:extLst>
          </p:cNvPr>
          <p:cNvSpPr/>
          <p:nvPr/>
        </p:nvSpPr>
        <p:spPr>
          <a:xfrm flipV="1">
            <a:off x="3983237" y="5096139"/>
            <a:ext cx="1191195" cy="1190657"/>
          </a:xfrm>
          <a:prstGeom prst="rt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35DA726A-DC34-486D-84CF-1793DF5EF968}"/>
              </a:ext>
            </a:extLst>
          </p:cNvPr>
          <p:cNvSpPr/>
          <p:nvPr/>
        </p:nvSpPr>
        <p:spPr>
          <a:xfrm flipH="1" flipV="1">
            <a:off x="5672408" y="5088178"/>
            <a:ext cx="1191211" cy="1074044"/>
          </a:xfrm>
          <a:prstGeom prst="rt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直角三角形 40">
            <a:extLst>
              <a:ext uri="{FF2B5EF4-FFF2-40B4-BE49-F238E27FC236}">
                <a16:creationId xmlns:a16="http://schemas.microsoft.com/office/drawing/2014/main" id="{6ACB1263-0D27-48A3-AFC6-FB7A6EEB1AD8}"/>
              </a:ext>
            </a:extLst>
          </p:cNvPr>
          <p:cNvSpPr/>
          <p:nvPr/>
        </p:nvSpPr>
        <p:spPr>
          <a:xfrm flipH="1">
            <a:off x="5672409" y="5088704"/>
            <a:ext cx="1191212" cy="1074044"/>
          </a:xfrm>
          <a:prstGeom prst="rt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F48590C1-12A6-419D-8520-0E41B087DEA4}"/>
              </a:ext>
            </a:extLst>
          </p:cNvPr>
          <p:cNvSpPr/>
          <p:nvPr/>
        </p:nvSpPr>
        <p:spPr>
          <a:xfrm>
            <a:off x="6268013" y="4279590"/>
            <a:ext cx="1711060" cy="564079"/>
          </a:xfrm>
          <a:prstGeom prst="wedgeRoundRectCallout">
            <a:avLst>
              <a:gd name="adj1" fmla="val -70682"/>
              <a:gd name="adj2" fmla="val 593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赤だけ違う例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A41BD6B-E690-4282-BD5B-8570195D8CBB}"/>
              </a:ext>
            </a:extLst>
          </p:cNvPr>
          <p:cNvCxnSpPr>
            <a:cxnSpLocks/>
          </p:cNvCxnSpPr>
          <p:nvPr/>
        </p:nvCxnSpPr>
        <p:spPr>
          <a:xfrm>
            <a:off x="1152345" y="5217623"/>
            <a:ext cx="783549" cy="232671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AF9153A-B669-452C-A777-E5F9C240CD33}"/>
              </a:ext>
            </a:extLst>
          </p:cNvPr>
          <p:cNvCxnSpPr>
            <a:cxnSpLocks/>
            <a:stCxn id="39" idx="4"/>
            <a:endCxn id="38" idx="4"/>
          </p:cNvCxnSpPr>
          <p:nvPr/>
        </p:nvCxnSpPr>
        <p:spPr>
          <a:xfrm flipH="1">
            <a:off x="2792026" y="5096139"/>
            <a:ext cx="2382406" cy="1182696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10AE5CF-57A3-4F88-B403-17D575192BEF}"/>
              </a:ext>
            </a:extLst>
          </p:cNvPr>
          <p:cNvCxnSpPr>
            <a:cxnSpLocks/>
            <a:stCxn id="40" idx="4"/>
            <a:endCxn id="41" idx="4"/>
          </p:cNvCxnSpPr>
          <p:nvPr/>
        </p:nvCxnSpPr>
        <p:spPr>
          <a:xfrm>
            <a:off x="5672408" y="5088178"/>
            <a:ext cx="1" cy="1074570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bevel/>
            <a:headEnd type="arrow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12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シャボン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ユーザー定義 2">
      <a:majorFont>
        <a:latin typeface="源ノ角ゴシック Code JP R"/>
        <a:ea typeface="源ノ角ゴシック Code JP R"/>
        <a:cs typeface=""/>
      </a:majorFont>
      <a:minorFont>
        <a:latin typeface="源ノ角ゴシック Code JP R"/>
        <a:ea typeface="源ノ角ゴシック Code JP R"/>
        <a:cs typeface="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8.pptx" id="{A9376416-7CCD-4095-8CDA-7655BB86F009}" vid="{0B27BB18-CBE5-4687-AE08-EADC2D32E8F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</Template>
  <TotalTime>353</TotalTime>
  <Words>704</Words>
  <Application>Microsoft Office PowerPoint</Application>
  <PresentationFormat>画面に合わせる (4:3)</PresentationFormat>
  <Paragraphs>108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源ノ角ゴシック Code JP R</vt:lpstr>
      <vt:lpstr>游ゴシック</vt:lpstr>
      <vt:lpstr>Garamond</vt:lpstr>
      <vt:lpstr>シャボン</vt:lpstr>
      <vt:lpstr>The Truss: Body Form Reconstructions in Morphometrics</vt:lpstr>
      <vt:lpstr>出典</vt:lpstr>
      <vt:lpstr>概要</vt:lpstr>
      <vt:lpstr>背景</vt:lpstr>
      <vt:lpstr>既存の方法の問題点</vt:lpstr>
      <vt:lpstr>三角形で表現する</vt:lpstr>
      <vt:lpstr>RohlfとArchieの方法（1978）</vt:lpstr>
      <vt:lpstr>提案手法:Truss</vt:lpstr>
      <vt:lpstr>Trussの必要性</vt:lpstr>
      <vt:lpstr>再現の仕方</vt:lpstr>
      <vt:lpstr>あとの実験の例</vt:lpstr>
      <vt:lpstr>あとの実験の例</vt:lpstr>
      <vt:lpstr>鰍(Cottus congnatus)の例と測定のずれ</vt:lpstr>
      <vt:lpstr>鰍（Cottus klamathensis)の場合</vt:lpstr>
      <vt:lpstr>ある標本について調べた結果</vt:lpstr>
      <vt:lpstr>Trussで種の標準を決める手順</vt:lpstr>
      <vt:lpstr>PowerPoint プレゼンテーション</vt:lpstr>
      <vt:lpstr>成長したときのサイズ</vt:lpstr>
      <vt:lpstr>種の比較</vt:lpstr>
      <vt:lpstr>主成分分析の結果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情報科学A（高野） 第8回</dc:title>
  <dc:creator>高野　保真</dc:creator>
  <cp:lastModifiedBy>高野　保真</cp:lastModifiedBy>
  <cp:revision>134</cp:revision>
  <dcterms:created xsi:type="dcterms:W3CDTF">2020-07-03T05:06:52Z</dcterms:created>
  <dcterms:modified xsi:type="dcterms:W3CDTF">2020-07-09T08:03:34Z</dcterms:modified>
</cp:coreProperties>
</file>