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FBD084"/>
    <a:srgbClr val="E2AB2C"/>
    <a:srgbClr val="A1C490"/>
    <a:srgbClr val="62993E"/>
    <a:srgbClr val="1971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アドレス</c:v>
                </c:pt>
              </c:strCache>
            </c:strRef>
          </c:tx>
          <c:dPt>
            <c:idx val="0"/>
            <c:bubble3D val="0"/>
            <c:spPr>
              <a:solidFill>
                <a:srgbClr val="6299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1C49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9.0</c:v>
                </c:pt>
                <c:pt idx="1">
                  <c:v>6.0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Cookie</c:v>
                </c:pt>
              </c:strCache>
            </c:strRef>
          </c:tx>
          <c:dPt>
            <c:idx val="0"/>
            <c:bubble3D val="0"/>
            <c:spPr>
              <a:solidFill>
                <a:srgbClr val="E2AB2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BD08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特定可能</c:v>
                </c:pt>
                <c:pt idx="1">
                  <c:v>特定不可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</c:v>
                </c:pt>
                <c:pt idx="1">
                  <c:v>2.0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6B7D-BB74-CA45-8C76-6E522FC2DD13}" type="datetimeFigureOut">
              <a:t>2018/2/1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E337-A02A-784A-B006-0DBA91238D1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6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サードパーティ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とは、ユーザが訪問している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サイトのドメイン以外から発行されている</a:t>
            </a:r>
            <a:r>
              <a:rPr kumimoji="1" lang="en-US" altLang="ja-JP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Cookie </a:t>
            </a:r>
            <a:r>
              <a:rPr kumimoji="1" lang="ja-JP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のこと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仮に</a:t>
            </a:r>
            <a:r>
              <a:rPr kumimoji="1" lang="en-US" altLang="ja-JP"/>
              <a:t>IP</a:t>
            </a:r>
            <a:r>
              <a:rPr kumimoji="1" lang="ja-JP" altLang="en-US"/>
              <a:t>アドレスがわかれば個人を特定できるとして、</a:t>
            </a:r>
            <a:endParaRPr kumimoji="1" lang="en-US" altLang="ja-JP"/>
          </a:p>
          <a:p>
            <a:r>
              <a:rPr kumimoji="1" lang="en-US" altLang="ja-JP"/>
              <a:t>IP</a:t>
            </a:r>
            <a:r>
              <a:rPr kumimoji="1" lang="ja-JP" altLang="en-US"/>
              <a:t>アドレスによる特定は、学外の</a:t>
            </a:r>
            <a:r>
              <a:rPr kumimoji="1" lang="en-US" altLang="ja-JP"/>
              <a:t>9</a:t>
            </a:r>
            <a:r>
              <a:rPr kumimoji="1" lang="ja-JP" altLang="en-US"/>
              <a:t>名は特定することができるけど、残りの</a:t>
            </a:r>
            <a:r>
              <a:rPr kumimoji="1" lang="en-US" altLang="ja-JP"/>
              <a:t>6</a:t>
            </a:r>
            <a:r>
              <a:rPr kumimoji="1" lang="ja-JP" altLang="en-US"/>
              <a:t>名は特定することができない</a:t>
            </a:r>
            <a:endParaRPr kumimoji="1" lang="en-US" altLang="ja-JP"/>
          </a:p>
          <a:p>
            <a:r>
              <a:rPr kumimoji="1" lang="ja-JP" altLang="en-US"/>
              <a:t>それに対して、</a:t>
            </a:r>
            <a:r>
              <a:rPr kumimoji="1" lang="en-US" altLang="ja-JP"/>
              <a:t>Cookie</a:t>
            </a:r>
            <a:r>
              <a:rPr kumimoji="1" lang="ja-JP" altLang="en-US"/>
              <a:t>による特定は、</a:t>
            </a:r>
            <a:r>
              <a:rPr kumimoji="1" lang="en-US" altLang="ja-JP"/>
              <a:t>13</a:t>
            </a:r>
            <a:r>
              <a:rPr kumimoji="1" lang="ja-JP" altLang="en-US"/>
              <a:t>名を特定することができる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1E337-A02A-784A-B006-0DBA91238D1B}" type="slidenum"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6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2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04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4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6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9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44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9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9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1749-32E0-934C-97B2-3BA3C447B60C}" type="datetimeFigureOut">
              <a:t>2/1/18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5DFF-2DE1-6943-9D65-565A4C86A85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/>
              <a:t>SNS </a:t>
            </a:r>
            <a:r>
              <a:rPr kumimoji="1" lang="ja-JP" altLang="en-US" sz="5400"/>
              <a:t>の</a:t>
            </a:r>
            <a:r>
              <a:rPr kumimoji="1" lang="en-US" altLang="ja-JP" sz="5400"/>
              <a:t> Cookie</a:t>
            </a:r>
            <a:r>
              <a:rPr kumimoji="1" lang="ja-JP" altLang="en-US" sz="5400"/>
              <a:t> を利用した</a:t>
            </a:r>
            <a:r>
              <a:rPr kumimoji="1" lang="en-US" altLang="ja-JP" sz="5400"/>
              <a:t/>
            </a:r>
            <a:br>
              <a:rPr kumimoji="1" lang="en-US" altLang="ja-JP" sz="5400"/>
            </a:br>
            <a:r>
              <a:rPr lang="ja-JP" altLang="en-US" sz="5400"/>
              <a:t>サイバー犯罪の犯人特定手法</a:t>
            </a:r>
            <a:endParaRPr kumimoji="1" lang="ja-JP" altLang="en-US" sz="54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6951"/>
            <a:ext cx="9144000" cy="1655762"/>
          </a:xfrm>
        </p:spPr>
        <p:txBody>
          <a:bodyPr/>
          <a:lstStyle/>
          <a:p>
            <a:r>
              <a:rPr lang="ja-JP" altLang="en-US"/>
              <a:t>情報システム学科 サイバーセキュリティ研究室</a:t>
            </a:r>
            <a:endParaRPr lang="en-US" altLang="ja-JP"/>
          </a:p>
          <a:p>
            <a:r>
              <a:rPr kumimoji="1" lang="ja-JP" altLang="en-US"/>
              <a:t>青木 宏祐</a:t>
            </a:r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2018 </a:t>
            </a:r>
            <a:r>
              <a:rPr lang="ja-JP" altLang="en-US"/>
              <a:t>年</a:t>
            </a:r>
            <a:r>
              <a:rPr lang="en-US" altLang="ja-JP"/>
              <a:t> 2 </a:t>
            </a:r>
            <a:r>
              <a:rPr lang="ja-JP" altLang="en-US"/>
              <a:t>月</a:t>
            </a:r>
            <a:r>
              <a:rPr lang="en-US" altLang="ja-JP"/>
              <a:t> 7</a:t>
            </a:r>
            <a:r>
              <a:rPr lang="ja-JP" altLang="en-US"/>
              <a:t> 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2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サードパーティ</a:t>
            </a:r>
            <a:r>
              <a:rPr kumimoji="1" lang="en-US" altLang="ja-JP"/>
              <a:t> Cookie </a:t>
            </a:r>
            <a:r>
              <a:rPr kumimoji="1" lang="ja-JP" altLang="en-US"/>
              <a:t>のブロック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9" y="1756777"/>
            <a:ext cx="7885813" cy="429191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45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72" y="3410808"/>
            <a:ext cx="807097" cy="80709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08" y="4976851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8" name="正方形/長方形 7"/>
          <p:cNvSpPr/>
          <p:nvPr/>
        </p:nvSpPr>
        <p:spPr>
          <a:xfrm>
            <a:off x="202633" y="1665487"/>
            <a:ext cx="8070356" cy="44744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860775" y="4923220"/>
            <a:ext cx="979500" cy="8164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90170"/>
            <a:ext cx="709235" cy="709235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6364391" y="3136198"/>
            <a:ext cx="990824" cy="80653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764535" y="2712332"/>
            <a:ext cx="2156721" cy="33035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7426967" y="3525352"/>
            <a:ext cx="3131164" cy="3130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7905214" y="4174356"/>
            <a:ext cx="2751358" cy="11127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697757" y="304520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サードパーティ</a:t>
            </a:r>
            <a:endParaRPr lang="en-US" altLang="ja-JP" b="1">
              <a:solidFill>
                <a:srgbClr val="0070C0"/>
              </a:solidFill>
            </a:endParaRPr>
          </a:p>
          <a:p>
            <a:r>
              <a:rPr kumimoji="1" lang="en-US" altLang="ja-JP" b="1">
                <a:solidFill>
                  <a:srgbClr val="0070C0"/>
                </a:solidFill>
              </a:rPr>
              <a:t>Cookie</a:t>
            </a:r>
            <a:endParaRPr kumimoji="1" lang="ja-JP" altLang="en-US" b="1">
              <a:solidFill>
                <a:srgbClr val="0070C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7962" y="488119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ファースト</a:t>
            </a:r>
            <a:r>
              <a:rPr kumimoji="1" lang="ja-JP" altLang="en-US" b="1">
                <a:solidFill>
                  <a:srgbClr val="FF0000"/>
                </a:solidFill>
              </a:rPr>
              <a:t>パーティ</a:t>
            </a:r>
            <a:endParaRPr lang="en-US" altLang="ja-JP" b="1">
              <a:solidFill>
                <a:srgbClr val="FF0000"/>
              </a:solidFill>
            </a:endParaRPr>
          </a:p>
          <a:p>
            <a:r>
              <a:rPr kumimoji="1" lang="en-US" altLang="ja-JP" b="1">
                <a:solidFill>
                  <a:srgbClr val="FF0000"/>
                </a:solidFill>
              </a:rPr>
              <a:t>Cookie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97" y="2751599"/>
            <a:ext cx="1318418" cy="1318418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48714" y="235148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>
                <a:solidFill>
                  <a:srgbClr val="4B4B4B"/>
                </a:solidFill>
                <a:latin typeface="Open Sans" charset="0"/>
                <a:ea typeface="Open Sans" charset="0"/>
                <a:cs typeface="Open Sans" charset="0"/>
              </a:rPr>
              <a:t>BLOCK!</a:t>
            </a:r>
            <a:endParaRPr kumimoji="1" lang="ja-JP" altLang="en-US" sz="2000" b="1">
              <a:solidFill>
                <a:srgbClr val="4B4B4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アドレスによる特定との比較</a:t>
            </a:r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291131170"/>
              </p:ext>
            </p:extLst>
          </p:nvPr>
        </p:nvGraphicFramePr>
        <p:xfrm>
          <a:off x="-875341" y="11874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88456276"/>
              </p:ext>
            </p:extLst>
          </p:nvPr>
        </p:nvGraphicFramePr>
        <p:xfrm>
          <a:off x="4689031" y="11806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3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lang="ja-JP" altLang="en-US"/>
              <a:t>研究概要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サイバー犯罪における犯人を特定する研究</a:t>
            </a:r>
            <a:endParaRPr kumimoji="1" lang="en-US" altLang="ja-JP"/>
          </a:p>
          <a:p>
            <a:r>
              <a:rPr lang="en-US" altLang="ja-JP"/>
              <a:t>SNS </a:t>
            </a:r>
            <a:r>
              <a:rPr lang="ja-JP" altLang="en-US"/>
              <a:t>の</a:t>
            </a:r>
            <a:r>
              <a:rPr lang="en-US" altLang="ja-JP"/>
              <a:t> Cookie </a:t>
            </a:r>
            <a:r>
              <a:rPr lang="ja-JP" altLang="en-US"/>
              <a:t>を利用した特定手法の提案</a:t>
            </a:r>
            <a:endParaRPr lang="en-US" altLang="ja-JP"/>
          </a:p>
          <a:p>
            <a:r>
              <a:rPr kumimoji="1" lang="ja-JP" altLang="en-US"/>
              <a:t>提案手法の有用性を検証するための実験を実施</a:t>
            </a:r>
            <a:endParaRPr kumimoji="1" lang="en-US" altLang="ja-JP"/>
          </a:p>
          <a:p>
            <a:r>
              <a:rPr lang="ja-JP" altLang="en-US"/>
              <a:t>実験結果</a:t>
            </a:r>
            <a:r>
              <a:rPr kumimoji="1" lang="ja-JP" altLang="en-US"/>
              <a:t>の評価と考察</a:t>
            </a:r>
          </a:p>
        </p:txBody>
      </p:sp>
    </p:spTree>
    <p:extLst>
      <p:ext uri="{BB962C8B-B14F-4D97-AF65-F5344CB8AC3E}">
        <p14:creationId xmlns:p14="http://schemas.microsoft.com/office/powerpoint/2010/main" val="3380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en-US" altLang="ja-JP"/>
              <a:t>Cookie </a:t>
            </a:r>
            <a:r>
              <a:rPr lang="ja-JP" altLang="en-US"/>
              <a:t>とは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 </a:t>
            </a:r>
            <a:r>
              <a:rPr kumimoji="1" lang="ja-JP" altLang="en-US"/>
              <a:t>サーバがブラウザに任意の文字列を記憶させる仕組み</a:t>
            </a:r>
            <a:endParaRPr kumimoji="1" lang="en-US" altLang="ja-JP"/>
          </a:p>
          <a:p>
            <a:r>
              <a:rPr lang="ja-JP" altLang="en-US"/>
              <a:t>ログイン状態などを管理するために使用される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67" y="3328784"/>
            <a:ext cx="1097516" cy="10975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81" y="3328784"/>
            <a:ext cx="1184349" cy="118434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61" y="3923618"/>
            <a:ext cx="589515" cy="589515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3508744" y="4072476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50352" y="31019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初回アクセス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79245" y="4120763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set-cookie: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508744" y="3819620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0" y="5288724"/>
            <a:ext cx="1097516" cy="109751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24" y="5288724"/>
            <a:ext cx="1184349" cy="118434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04" y="5883558"/>
            <a:ext cx="589515" cy="589515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 flipH="1">
            <a:off x="3512287" y="6096213"/>
            <a:ext cx="4763386" cy="0"/>
          </a:xfrm>
          <a:prstGeom prst="straightConnector1">
            <a:avLst/>
          </a:prstGeom>
          <a:ln w="7620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07648" y="506191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/>
              <a:t>次回</a:t>
            </a:r>
            <a:r>
              <a:rPr kumimoji="1" lang="ja-JP" altLang="en-US" b="1"/>
              <a:t>以降のアクセス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461710" y="54321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512287" y="5843357"/>
            <a:ext cx="476338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683372" y="44263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83372" y="638009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サーバ</a:t>
            </a:r>
            <a:r>
              <a:rPr lang="en-US" altLang="ja-JP" b="1"/>
              <a:t> A</a:t>
            </a:r>
            <a:endParaRPr kumimoji="1" lang="ja-JP" altLang="en-US" b="1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16526" y="449009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416526" y="644620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ユーザ</a:t>
            </a:r>
            <a:r>
              <a:rPr kumimoji="1" lang="en-US" altLang="ja-JP" b="1"/>
              <a:t> A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2052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IP </a:t>
            </a:r>
            <a:r>
              <a:rPr kumimoji="1" lang="ja-JP" altLang="en-US"/>
              <a:t>アドレスによる特定が困難</a:t>
            </a:r>
            <a:endParaRPr kumimoji="1" lang="en-US" altLang="ja-JP"/>
          </a:p>
          <a:p>
            <a:r>
              <a:rPr lang="en-US" altLang="ja-JP"/>
              <a:t>Cookie </a:t>
            </a:r>
            <a:r>
              <a:rPr lang="ja-JP" altLang="en-US"/>
              <a:t>による特定に着目</a:t>
            </a:r>
            <a:endParaRPr lang="en-US" altLang="ja-JP"/>
          </a:p>
          <a:p>
            <a:r>
              <a:rPr lang="en-US" altLang="ja-JP"/>
              <a:t>SNS </a:t>
            </a:r>
            <a:r>
              <a:rPr lang="ja-JP" altLang="en-US"/>
              <a:t>シェアボタンの設置率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400" y="151200"/>
            <a:ext cx="10515600" cy="1325563"/>
          </a:xfrm>
        </p:spPr>
        <p:txBody>
          <a:bodyPr/>
          <a:lstStyle/>
          <a:p>
            <a:r>
              <a:rPr kumimoji="1" lang="ja-JP" altLang="en-US"/>
              <a:t>提案手法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6" y="1424874"/>
            <a:ext cx="8647321" cy="47063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90" y="3902734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17" y="3410808"/>
            <a:ext cx="807097" cy="80709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35" y="471022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9" name="正方形/長方形 8"/>
          <p:cNvSpPr/>
          <p:nvPr/>
        </p:nvSpPr>
        <p:spPr>
          <a:xfrm>
            <a:off x="319222" y="1337886"/>
            <a:ext cx="8846287" cy="4880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457436" y="4637815"/>
            <a:ext cx="1060548" cy="931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83" y="3062254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7063861" y="2970961"/>
            <a:ext cx="1060548" cy="931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397552" y="2456816"/>
            <a:ext cx="2416837" cy="4139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8223161" y="3414084"/>
            <a:ext cx="2166953" cy="2490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8612372" y="3930234"/>
            <a:ext cx="1777743" cy="1024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9219311" y="289227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1971C0"/>
                </a:solidFill>
              </a:rPr>
              <a:t>ログイン済みの</a:t>
            </a:r>
            <a:endParaRPr lang="en-US" altLang="ja-JP" b="1">
              <a:solidFill>
                <a:srgbClr val="1971C0"/>
              </a:solidFill>
            </a:endParaRPr>
          </a:p>
          <a:p>
            <a:r>
              <a:rPr kumimoji="1" lang="en-US" altLang="ja-JP" b="1">
                <a:solidFill>
                  <a:srgbClr val="1971C0"/>
                </a:solidFill>
              </a:rPr>
              <a:t>Cookie</a:t>
            </a:r>
            <a:endParaRPr kumimoji="1" lang="ja-JP" altLang="en-US" b="1">
              <a:solidFill>
                <a:srgbClr val="1971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255881" y="4514856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4B4B4B"/>
                </a:solidFill>
              </a:rPr>
              <a:t>SNS </a:t>
            </a:r>
            <a:r>
              <a:rPr kumimoji="1" lang="ja-JP" altLang="en-US" b="1">
                <a:solidFill>
                  <a:srgbClr val="4B4B4B"/>
                </a:solidFill>
              </a:rPr>
              <a:t>にログイン</a:t>
            </a:r>
            <a:endParaRPr kumimoji="1" lang="en-US" altLang="ja-JP" b="1">
              <a:solidFill>
                <a:srgbClr val="4B4B4B"/>
              </a:solidFill>
            </a:endParaRPr>
          </a:p>
          <a:p>
            <a:r>
              <a:rPr kumimoji="1" lang="ja-JP" altLang="en-US" b="1">
                <a:solidFill>
                  <a:srgbClr val="4B4B4B"/>
                </a:solidFill>
              </a:rPr>
              <a:t>済みのユーザ</a:t>
            </a:r>
          </a:p>
        </p:txBody>
      </p:sp>
    </p:spTree>
    <p:extLst>
      <p:ext uri="{BB962C8B-B14F-4D97-AF65-F5344CB8AC3E}">
        <p14:creationId xmlns:p14="http://schemas.microsoft.com/office/powerpoint/2010/main" val="9792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(1/2)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SNS </a:t>
            </a:r>
            <a:r>
              <a:rPr kumimoji="1" lang="ja-JP" altLang="en-US"/>
              <a:t>シェアボタンを設置した掲示板と</a:t>
            </a:r>
            <a:r>
              <a:rPr kumimoji="1" lang="en-US" altLang="ja-JP"/>
              <a:t> SNS </a:t>
            </a:r>
            <a:r>
              <a:rPr kumimoji="1" lang="ja-JP" altLang="en-US"/>
              <a:t>サイトを用意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15 </a:t>
            </a:r>
            <a:r>
              <a:rPr kumimoji="1" lang="ja-JP" altLang="en-US"/>
              <a:t>名の被験者を募集</a:t>
            </a: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被験者が</a:t>
            </a:r>
            <a:r>
              <a:rPr lang="en-US" altLang="ja-JP"/>
              <a:t> SNS </a:t>
            </a:r>
            <a:r>
              <a:rPr lang="ja-JP" altLang="en-US"/>
              <a:t>アカウントを作成し、ログイン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掲示板へアクセスし、書込みを投稿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SNS </a:t>
            </a:r>
            <a:r>
              <a:rPr lang="ja-JP" altLang="en-US"/>
              <a:t>のサーバに送信された</a:t>
            </a:r>
            <a:r>
              <a:rPr lang="en-US" altLang="ja-JP"/>
              <a:t> Cookie </a:t>
            </a:r>
            <a:r>
              <a:rPr lang="ja-JP" altLang="en-US"/>
              <a:t>を解析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投稿者の</a:t>
            </a:r>
            <a:r>
              <a:rPr lang="en-US" altLang="ja-JP"/>
              <a:t> SNS </a:t>
            </a:r>
            <a:r>
              <a:rPr lang="ja-JP" altLang="en-US"/>
              <a:t>アカウントを特定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特定した被験者が正しいかどうか確認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58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実験内容</a:t>
            </a:r>
            <a:r>
              <a:rPr kumimoji="1" lang="en-US" altLang="ja-JP"/>
              <a:t> (2/2)</a:t>
            </a:r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36" y="2491928"/>
            <a:ext cx="8268589" cy="42548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545" y="2106148"/>
            <a:ext cx="543245" cy="5432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8" y="1614222"/>
            <a:ext cx="807097" cy="807097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25133" y="3198801"/>
            <a:ext cx="8078339" cy="105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14" y="1610389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11" name="正方形/長方形 10"/>
          <p:cNvSpPr/>
          <p:nvPr/>
        </p:nvSpPr>
        <p:spPr>
          <a:xfrm>
            <a:off x="3660292" y="1519096"/>
            <a:ext cx="1060548" cy="931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73400" y="245125"/>
            <a:ext cx="1718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id=abcd1234</a:t>
            </a:r>
          </a:p>
          <a:p>
            <a:pPr algn="ctr"/>
            <a:r>
              <a:rPr lang="ja-JP" altLang="en-US" b="1">
                <a:latin typeface="Menlo" charset="0"/>
                <a:ea typeface="Menlo" charset="0"/>
                <a:cs typeface="Menlo" charset="0"/>
              </a:rPr>
              <a:t>↓</a:t>
            </a:r>
            <a:endParaRPr lang="en-US" altLang="ja-JP" b="1">
              <a:latin typeface="Menlo" charset="0"/>
              <a:ea typeface="Menlo" charset="0"/>
              <a:cs typeface="Menlo" charset="0"/>
            </a:endParaRPr>
          </a:p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@suspect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329053" y="2539512"/>
            <a:ext cx="3391787" cy="4163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>
          <a:xfrm>
            <a:off x="4349654" y="223959"/>
            <a:ext cx="1960054" cy="962173"/>
          </a:xfrm>
          <a:prstGeom prst="wedgeRoundRectCallout">
            <a:avLst>
              <a:gd name="adj1" fmla="val -39733"/>
              <a:gd name="adj2" fmla="val 73151"/>
              <a:gd name="adj3" fmla="val 16667"/>
            </a:avLst>
          </a:prstGeom>
          <a:noFill/>
          <a:ln w="57150">
            <a:solidFill>
              <a:srgbClr val="197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H="1" flipV="1">
            <a:off x="4875062" y="2017770"/>
            <a:ext cx="4803347" cy="1"/>
          </a:xfrm>
          <a:prstGeom prst="straightConnector1">
            <a:avLst/>
          </a:prstGeom>
          <a:ln w="57150">
            <a:solidFill>
              <a:srgbClr val="1971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843524" y="161153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>
                <a:latin typeface="Menlo" charset="0"/>
                <a:ea typeface="Menlo" charset="0"/>
                <a:cs typeface="Menlo" charset="0"/>
              </a:rPr>
              <a:t>cookie: id=abcd1234</a:t>
            </a:r>
            <a:endParaRPr kumimoji="1" lang="ja-JP" altLang="en-US" b="1"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373506" y="726313"/>
            <a:ext cx="3810702" cy="368"/>
          </a:xfrm>
          <a:prstGeom prst="line">
            <a:avLst/>
          </a:prstGeom>
          <a:ln w="57150"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10184208" y="705045"/>
            <a:ext cx="0" cy="1028062"/>
          </a:xfrm>
          <a:prstGeom prst="straightConnector1">
            <a:avLst/>
          </a:prstGeom>
          <a:ln w="57150">
            <a:solidFill>
              <a:srgbClr val="4B4B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8855167" y="714321"/>
            <a:ext cx="0" cy="2379754"/>
          </a:xfrm>
          <a:prstGeom prst="line">
            <a:avLst/>
          </a:prstGeom>
          <a:ln w="57150"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75" y="5741581"/>
            <a:ext cx="752103" cy="752103"/>
          </a:xfrm>
          <a:prstGeom prst="rect">
            <a:avLst/>
          </a:prstGeom>
          <a:noFill/>
          <a:ln w="57150">
            <a:noFill/>
          </a:ln>
        </p:spPr>
      </p:pic>
      <p:sp>
        <p:nvSpPr>
          <p:cNvPr id="42" name="正方形/長方形 41"/>
          <p:cNvSpPr/>
          <p:nvPr/>
        </p:nvSpPr>
        <p:spPr>
          <a:xfrm>
            <a:off x="9710076" y="5669172"/>
            <a:ext cx="1060548" cy="931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10204186" y="2387213"/>
            <a:ext cx="2" cy="3206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0332042" y="2626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>
                <a:ea typeface="Menlo" charset="0"/>
                <a:cs typeface="Menlo" charset="0"/>
              </a:rPr>
              <a:t>被験者</a:t>
            </a:r>
          </a:p>
        </p:txBody>
      </p:sp>
    </p:spTree>
    <p:extLst>
      <p:ext uri="{BB962C8B-B14F-4D97-AF65-F5344CB8AC3E}">
        <p14:creationId xmlns:p14="http://schemas.microsoft.com/office/powerpoint/2010/main" val="14979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/>
              <a:t>15</a:t>
            </a:r>
            <a:r>
              <a:rPr kumimoji="1" lang="ja-JP" altLang="en-US"/>
              <a:t> 名中、</a:t>
            </a:r>
            <a:r>
              <a:rPr kumimoji="1" lang="en-US" altLang="ja-JP"/>
              <a:t>13 </a:t>
            </a:r>
            <a:r>
              <a:rPr kumimoji="1" lang="ja-JP" altLang="en-US"/>
              <a:t>名</a:t>
            </a:r>
            <a:r>
              <a:rPr kumimoji="1" lang="en-US" altLang="ja-JP"/>
              <a:t> (32 </a:t>
            </a:r>
            <a:r>
              <a:rPr kumimoji="1" lang="ja-JP" altLang="en-US"/>
              <a:t>件中、</a:t>
            </a:r>
            <a:r>
              <a:rPr kumimoji="1" lang="en-US" altLang="ja-JP"/>
              <a:t>26 </a:t>
            </a:r>
            <a:r>
              <a:rPr kumimoji="1" lang="ja-JP" altLang="en-US"/>
              <a:t>件の投稿</a:t>
            </a:r>
            <a:r>
              <a:rPr kumimoji="1" lang="en-US" altLang="ja-JP"/>
              <a:t>) </a:t>
            </a:r>
            <a:r>
              <a:rPr kumimoji="1" lang="ja-JP" altLang="en-US"/>
              <a:t>を特定</a:t>
            </a:r>
            <a:endParaRPr kumimoji="1" lang="en-US" altLang="ja-JP"/>
          </a:p>
          <a:p>
            <a:pPr lvl="1">
              <a:lnSpc>
                <a:spcPct val="100000"/>
              </a:lnSpc>
            </a:pPr>
            <a:r>
              <a:rPr lang="ja-JP" altLang="en-US"/>
              <a:t>残り</a:t>
            </a:r>
            <a:r>
              <a:rPr lang="en-US" altLang="ja-JP"/>
              <a:t> 2 </a:t>
            </a:r>
            <a:r>
              <a:rPr lang="ja-JP" altLang="en-US"/>
              <a:t>名は</a:t>
            </a:r>
            <a:r>
              <a:rPr lang="en-US" altLang="ja-JP"/>
              <a:t> Cookie </a:t>
            </a:r>
            <a:r>
              <a:rPr lang="ja-JP" altLang="en-US"/>
              <a:t>が送信されなかったため特定不可</a:t>
            </a:r>
            <a:endParaRPr kumimoji="1" lang="en-US" altLang="ja-JP"/>
          </a:p>
          <a:p>
            <a:pPr>
              <a:lnSpc>
                <a:spcPct val="100000"/>
              </a:lnSpc>
            </a:pPr>
            <a:r>
              <a:rPr kumimoji="1" lang="ja-JP" altLang="en-US"/>
              <a:t>正答率</a:t>
            </a:r>
            <a:r>
              <a:rPr kumimoji="1" lang="en-US" altLang="ja-JP"/>
              <a:t> 100 %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6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7717" y="152474"/>
            <a:ext cx="10515600" cy="1325563"/>
          </a:xfrm>
        </p:spPr>
        <p:txBody>
          <a:bodyPr/>
          <a:lstStyle/>
          <a:p>
            <a:r>
              <a:rPr lang="ja-JP" altLang="en-US"/>
              <a:t>評価・考察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サードパーティ</a:t>
            </a:r>
            <a:r>
              <a:rPr lang="en-US" altLang="ja-JP"/>
              <a:t> Cookie </a:t>
            </a:r>
            <a:r>
              <a:rPr lang="ja-JP" altLang="en-US"/>
              <a:t>のブロック</a:t>
            </a:r>
            <a:endParaRPr lang="en-US" altLang="ja-JP"/>
          </a:p>
          <a:p>
            <a:r>
              <a:rPr lang="en-US" altLang="ja-JP"/>
              <a:t>IP</a:t>
            </a:r>
            <a:r>
              <a:rPr lang="ja-JP" altLang="en-US"/>
              <a:t> アドレスによる特定との比較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5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359</Words>
  <Application>Microsoft Macintosh PowerPoint</Application>
  <PresentationFormat>ワイド画面</PresentationFormat>
  <Paragraphs>66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Menlo</vt:lpstr>
      <vt:lpstr>Open Sans</vt:lpstr>
      <vt:lpstr>Yu Gothic</vt:lpstr>
      <vt:lpstr>Yu Gothic Light</vt:lpstr>
      <vt:lpstr>Arial</vt:lpstr>
      <vt:lpstr>ホワイト</vt:lpstr>
      <vt:lpstr>SNS の Cookie を利用した サイバー犯罪の犯人特定手法</vt:lpstr>
      <vt:lpstr>研究概要</vt:lpstr>
      <vt:lpstr>Cookie とは</vt:lpstr>
      <vt:lpstr>研究背景</vt:lpstr>
      <vt:lpstr>提案手法</vt:lpstr>
      <vt:lpstr>実験内容 (1/2)</vt:lpstr>
      <vt:lpstr>実験内容 (2/2)</vt:lpstr>
      <vt:lpstr>実験結果</vt:lpstr>
      <vt:lpstr>評価・考察</vt:lpstr>
      <vt:lpstr>サードパーティ Cookie のブロック</vt:lpstr>
      <vt:lpstr>IP アドレスによる特定との比較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の Cookie を利用した サイバー犯罪の犯人特定手法</dc:title>
  <dc:creator>AOKI Kosuke(is0243rk)</dc:creator>
  <cp:lastModifiedBy>AOKI Kosuke(is0243rk)</cp:lastModifiedBy>
  <cp:revision>68</cp:revision>
  <dcterms:created xsi:type="dcterms:W3CDTF">2018-01-31T11:52:43Z</dcterms:created>
  <dcterms:modified xsi:type="dcterms:W3CDTF">2018-02-01T12:27:56Z</dcterms:modified>
</cp:coreProperties>
</file>