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65" r:id="rId6"/>
    <p:sldId id="268" r:id="rId7"/>
    <p:sldId id="259" r:id="rId8"/>
    <p:sldId id="260" r:id="rId9"/>
    <p:sldId id="266" r:id="rId10"/>
    <p:sldId id="261" r:id="rId11"/>
    <p:sldId id="270" r:id="rId12"/>
    <p:sldId id="264" r:id="rId13"/>
    <p:sldId id="262" r:id="rId14"/>
    <p:sldId id="263" r:id="rId15"/>
    <p:sldId id="267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E8E8F3"/>
    <a:srgbClr val="1971C0"/>
    <a:srgbClr val="FBD084"/>
    <a:srgbClr val="E2AB2C"/>
    <a:srgbClr val="A1C490"/>
    <a:srgbClr val="62993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/>
    <p:restoredTop sz="94643"/>
  </p:normalViewPr>
  <p:slideViewPr>
    <p:cSldViewPr snapToGrid="0" snapToObjects="1">
      <p:cViewPr>
        <p:scale>
          <a:sx n="120" d="100"/>
          <a:sy n="120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IP アドレス</c:v>
                </c:pt>
              </c:strCache>
            </c:strRef>
          </c:tx>
          <c:dPt>
            <c:idx val="0"/>
            <c:bubble3D val="0"/>
            <c:spPr>
              <a:solidFill>
                <a:srgbClr val="62993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A1C49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特定可能</c:v>
                </c:pt>
                <c:pt idx="1">
                  <c:v>特定不可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9.0</c:v>
                </c:pt>
                <c:pt idx="1">
                  <c:v>6.0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Cookie</c:v>
                </c:pt>
              </c:strCache>
            </c:strRef>
          </c:tx>
          <c:dPt>
            <c:idx val="0"/>
            <c:bubble3D val="0"/>
            <c:spPr>
              <a:solidFill>
                <a:srgbClr val="E2AB2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BD08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特定可能</c:v>
                </c:pt>
                <c:pt idx="1">
                  <c:v>特定不可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13.0</c:v>
                </c:pt>
                <c:pt idx="1">
                  <c:v>2.0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B6B7D-BB74-CA45-8C76-6E522FC2DD13}" type="datetimeFigureOut">
              <a:t>2/2/18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1E337-A02A-784A-B006-0DBA91238D1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86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IP </a:t>
            </a:r>
            <a:r>
              <a:rPr kumimoji="1" lang="ja-JP" altLang="en-US"/>
              <a:t>アドレスによる特定が困難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Cookie </a:t>
            </a:r>
            <a:r>
              <a:rPr lang="ja-JP" altLang="en-US"/>
              <a:t>による特定に着目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SNS </a:t>
            </a:r>
            <a:r>
              <a:rPr lang="ja-JP" altLang="en-US"/>
              <a:t>シェアボタンの設置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SNS </a:t>
            </a:r>
            <a:r>
              <a:rPr kumimoji="1" lang="ja-JP" altLang="en-US"/>
              <a:t>シェアボタン</a:t>
            </a:r>
            <a:r>
              <a:rPr lang="ja-JP" altLang="en-US"/>
              <a:t>の</a:t>
            </a:r>
            <a:r>
              <a:rPr lang="en-US" altLang="ja-JP"/>
              <a:t> </a:t>
            </a:r>
            <a:r>
              <a:rPr kumimoji="1" lang="en-US" altLang="ja-JP"/>
              <a:t>Cookie </a:t>
            </a:r>
            <a:r>
              <a:rPr kumimoji="1" lang="ja-JP" altLang="en-US"/>
              <a:t>を利用した特定手法の提案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rPr lang="uk-UA"/>
              <a:t>3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6763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IP </a:t>
            </a:r>
            <a:r>
              <a:rPr kumimoji="1" lang="ja-JP" altLang="en-US"/>
              <a:t>アドレスによる特定が困難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Cookie </a:t>
            </a:r>
            <a:r>
              <a:rPr lang="ja-JP" altLang="en-US"/>
              <a:t>による特定に着目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SNS </a:t>
            </a:r>
            <a:r>
              <a:rPr lang="ja-JP" altLang="en-US"/>
              <a:t>シェアボタンの設置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SNS </a:t>
            </a:r>
            <a:r>
              <a:rPr kumimoji="1" lang="ja-JP" altLang="en-US"/>
              <a:t>シェアボタン</a:t>
            </a:r>
            <a:r>
              <a:rPr lang="ja-JP" altLang="en-US"/>
              <a:t>の</a:t>
            </a:r>
            <a:r>
              <a:rPr lang="en-US" altLang="ja-JP"/>
              <a:t> </a:t>
            </a:r>
            <a:r>
              <a:rPr kumimoji="1" lang="en-US" altLang="ja-JP"/>
              <a:t>Cookie </a:t>
            </a:r>
            <a:r>
              <a:rPr kumimoji="1" lang="ja-JP" altLang="en-US"/>
              <a:t>を利用した特定手法の提案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rPr lang="uk-UA"/>
              <a:t>4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143095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SNS </a:t>
            </a:r>
            <a:r>
              <a:rPr kumimoji="1" lang="ja-JP" altLang="en-US"/>
              <a:t>シェアボタンを設置した掲示板と</a:t>
            </a:r>
            <a:r>
              <a:rPr kumimoji="1" lang="en-US" altLang="ja-JP"/>
              <a:t> SNS </a:t>
            </a:r>
            <a:r>
              <a:rPr kumimoji="1" lang="ja-JP" altLang="en-US"/>
              <a:t>サイトを用意</a:t>
            </a:r>
            <a:endParaRPr kumimoji="1" lang="en-US" altLang="ja-JP"/>
          </a:p>
          <a:p>
            <a:r>
              <a:rPr kumimoji="1" lang="en-US" altLang="ja-JP"/>
              <a:t>15 </a:t>
            </a:r>
            <a:r>
              <a:rPr kumimoji="1" lang="ja-JP" altLang="en-US"/>
              <a:t>名の被験者を募集</a:t>
            </a:r>
            <a:endParaRPr kumimoji="1" lang="en-US" altLang="ja-JP"/>
          </a:p>
          <a:p>
            <a:r>
              <a:rPr lang="ja-JP" altLang="en-US"/>
              <a:t>被験者が</a:t>
            </a:r>
            <a:r>
              <a:rPr lang="en-US" altLang="ja-JP"/>
              <a:t> SNS </a:t>
            </a:r>
            <a:r>
              <a:rPr lang="ja-JP" altLang="en-US"/>
              <a:t>アカウントを作成し、ログイン</a:t>
            </a:r>
            <a:endParaRPr lang="en-US" altLang="ja-JP"/>
          </a:p>
          <a:p>
            <a:r>
              <a:rPr lang="ja-JP" altLang="en-US"/>
              <a:t>掲示板へアクセスし、書込みを投稿</a:t>
            </a:r>
            <a:endParaRPr lang="en-US" altLang="ja-JP"/>
          </a:p>
          <a:p>
            <a:r>
              <a:rPr lang="en-US" altLang="ja-JP"/>
              <a:t>SNS </a:t>
            </a:r>
            <a:r>
              <a:rPr lang="ja-JP" altLang="en-US"/>
              <a:t>のサーバに送信された</a:t>
            </a:r>
            <a:r>
              <a:rPr lang="en-US" altLang="ja-JP"/>
              <a:t> Cookie </a:t>
            </a:r>
            <a:r>
              <a:rPr lang="ja-JP" altLang="en-US"/>
              <a:t>を解析</a:t>
            </a:r>
            <a:endParaRPr lang="en-US" altLang="ja-JP"/>
          </a:p>
          <a:p>
            <a:r>
              <a:rPr lang="ja-JP" altLang="en-US"/>
              <a:t>投稿者の</a:t>
            </a:r>
            <a:r>
              <a:rPr lang="en-US" altLang="ja-JP"/>
              <a:t> SNS </a:t>
            </a:r>
            <a:r>
              <a:rPr lang="ja-JP" altLang="en-US"/>
              <a:t>アカウントを特定</a:t>
            </a:r>
            <a:endParaRPr lang="en-US" altLang="ja-JP"/>
          </a:p>
          <a:p>
            <a:r>
              <a:rPr lang="ja-JP" altLang="en-US"/>
              <a:t>特定した被験者が正しいかどうか確認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rPr lang="uk-UA"/>
              <a:t>8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1250254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サードパーティ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Cookie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とは、ユーザが訪問している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サイトのドメイン以外から発行されている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Cookie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のこと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770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仮に</a:t>
            </a:r>
            <a:r>
              <a:rPr kumimoji="1" lang="en-US" altLang="ja-JP"/>
              <a:t>IP</a:t>
            </a:r>
            <a:r>
              <a:rPr kumimoji="1" lang="ja-JP" altLang="en-US"/>
              <a:t>アドレスがわかれば個人を特定できるとして、</a:t>
            </a:r>
            <a:endParaRPr kumimoji="1" lang="en-US" altLang="ja-JP"/>
          </a:p>
          <a:p>
            <a:r>
              <a:rPr kumimoji="1" lang="en-US" altLang="ja-JP"/>
              <a:t>IP</a:t>
            </a:r>
            <a:r>
              <a:rPr kumimoji="1" lang="ja-JP" altLang="en-US"/>
              <a:t>アドレスによる特定は、学外の</a:t>
            </a:r>
            <a:r>
              <a:rPr kumimoji="1" lang="en-US" altLang="ja-JP"/>
              <a:t>9</a:t>
            </a:r>
            <a:r>
              <a:rPr kumimoji="1" lang="ja-JP" altLang="en-US"/>
              <a:t>名は特定することができるけど、残りの</a:t>
            </a:r>
            <a:r>
              <a:rPr kumimoji="1" lang="en-US" altLang="ja-JP"/>
              <a:t>6</a:t>
            </a:r>
            <a:r>
              <a:rPr kumimoji="1" lang="ja-JP" altLang="en-US"/>
              <a:t>名は特定することができない</a:t>
            </a:r>
            <a:endParaRPr kumimoji="1" lang="en-US" altLang="ja-JP"/>
          </a:p>
          <a:p>
            <a:r>
              <a:rPr kumimoji="1" lang="ja-JP" altLang="en-US"/>
              <a:t>それに対して、</a:t>
            </a:r>
            <a:r>
              <a:rPr kumimoji="1" lang="en-US" altLang="ja-JP"/>
              <a:t>Cookie</a:t>
            </a:r>
            <a:r>
              <a:rPr kumimoji="1" lang="ja-JP" altLang="en-US"/>
              <a:t>による特定は、</a:t>
            </a:r>
            <a:r>
              <a:rPr kumimoji="1" lang="en-US" altLang="ja-JP"/>
              <a:t>13</a:t>
            </a:r>
            <a:r>
              <a:rPr kumimoji="1" lang="ja-JP" altLang="en-US"/>
              <a:t>名を特定することができる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9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96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92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82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04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40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5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36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94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44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94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9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6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/>
              <a:t>SNS </a:t>
            </a:r>
            <a:r>
              <a:rPr kumimoji="1" lang="ja-JP" altLang="en-US" sz="5400"/>
              <a:t>の</a:t>
            </a:r>
            <a:r>
              <a:rPr kumimoji="1" lang="en-US" altLang="ja-JP" sz="5400"/>
              <a:t> Cookie</a:t>
            </a:r>
            <a:r>
              <a:rPr kumimoji="1" lang="ja-JP" altLang="en-US" sz="5400"/>
              <a:t> を利用した</a:t>
            </a:r>
            <a:r>
              <a:rPr kumimoji="1" lang="en-US" altLang="ja-JP" sz="5400"/>
              <a:t/>
            </a:r>
            <a:br>
              <a:rPr kumimoji="1" lang="en-US" altLang="ja-JP" sz="5400"/>
            </a:br>
            <a:r>
              <a:rPr lang="ja-JP" altLang="en-US" sz="5400"/>
              <a:t>サイバー犯罪の犯人特定手法</a:t>
            </a:r>
            <a:endParaRPr kumimoji="1" lang="ja-JP" altLang="en-US" sz="54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356951"/>
            <a:ext cx="9144000" cy="1655762"/>
          </a:xfrm>
        </p:spPr>
        <p:txBody>
          <a:bodyPr/>
          <a:lstStyle/>
          <a:p>
            <a:r>
              <a:rPr lang="ja-JP" altLang="en-US"/>
              <a:t>情報システム学科 サイバーセキュリティ研究室</a:t>
            </a:r>
            <a:endParaRPr lang="en-US" altLang="ja-JP"/>
          </a:p>
          <a:p>
            <a:r>
              <a:rPr kumimoji="1" lang="ja-JP" altLang="en-US"/>
              <a:t>青木 宏祐</a:t>
            </a:r>
            <a:endParaRPr lang="en-US" altLang="ja-JP"/>
          </a:p>
          <a:p>
            <a:endParaRPr kumimoji="1" lang="en-US" altLang="ja-JP"/>
          </a:p>
          <a:p>
            <a:r>
              <a:rPr lang="en-US" altLang="ja-JP"/>
              <a:t>2018 </a:t>
            </a:r>
            <a:r>
              <a:rPr lang="ja-JP" altLang="en-US"/>
              <a:t>年</a:t>
            </a:r>
            <a:r>
              <a:rPr lang="en-US" altLang="ja-JP"/>
              <a:t> 2 </a:t>
            </a:r>
            <a:r>
              <a:rPr lang="ja-JP" altLang="en-US"/>
              <a:t>月</a:t>
            </a:r>
            <a:r>
              <a:rPr lang="en-US" altLang="ja-JP"/>
              <a:t> 7</a:t>
            </a:r>
            <a:r>
              <a:rPr lang="ja-JP" altLang="en-US"/>
              <a:t> 日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2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/>
              <a:t>15</a:t>
            </a:r>
            <a:r>
              <a:rPr kumimoji="1" lang="ja-JP" altLang="en-US"/>
              <a:t> 名中、</a:t>
            </a:r>
            <a:r>
              <a:rPr kumimoji="1" lang="en-US" altLang="ja-JP"/>
              <a:t>13 </a:t>
            </a:r>
            <a:r>
              <a:rPr kumimoji="1" lang="ja-JP" altLang="en-US"/>
              <a:t>名を特定</a:t>
            </a:r>
            <a:endParaRPr kumimoji="1" lang="en-US" altLang="ja-JP"/>
          </a:p>
          <a:p>
            <a:pPr>
              <a:lnSpc>
                <a:spcPct val="100000"/>
              </a:lnSpc>
            </a:pPr>
            <a:r>
              <a:rPr lang="ja-JP" altLang="en-US"/>
              <a:t>正答率</a:t>
            </a:r>
            <a:r>
              <a:rPr lang="en-US" altLang="ja-JP"/>
              <a:t> 100 %</a:t>
            </a:r>
          </a:p>
          <a:p>
            <a:pPr>
              <a:lnSpc>
                <a:spcPct val="100000"/>
              </a:lnSpc>
            </a:pPr>
            <a:r>
              <a:rPr lang="ja-JP" altLang="en-US"/>
              <a:t>残り</a:t>
            </a:r>
            <a:r>
              <a:rPr lang="en-US" altLang="ja-JP"/>
              <a:t> 2 </a:t>
            </a:r>
            <a:r>
              <a:rPr lang="ja-JP" altLang="en-US"/>
              <a:t>名は</a:t>
            </a:r>
            <a:r>
              <a:rPr lang="en-US" altLang="ja-JP"/>
              <a:t> Cookie </a:t>
            </a:r>
            <a:r>
              <a:rPr lang="ja-JP" altLang="en-US"/>
              <a:t>が送信されていなかったため特定不可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0486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ja-JP" altLang="en-US"/>
              <a:t>考察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ja-JP"/>
              <a:t>Cookie </a:t>
            </a:r>
            <a:r>
              <a:rPr lang="ja-JP" altLang="en-US"/>
              <a:t>が送信されなかったのは、サードパーティ</a:t>
            </a:r>
            <a:r>
              <a:rPr lang="en-US" altLang="ja-JP"/>
              <a:t> Cookie </a:t>
            </a:r>
            <a:r>
              <a:rPr lang="ja-JP" altLang="en-US"/>
              <a:t>がブロックされていたのが原因</a:t>
            </a:r>
            <a:endParaRPr lang="en-US" altLang="ja-JP"/>
          </a:p>
          <a:p>
            <a:pPr lvl="1">
              <a:lnSpc>
                <a:spcPct val="100000"/>
              </a:lnSpc>
            </a:pPr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とは、ユーザが訪問する</a:t>
            </a:r>
            <a:r>
              <a:rPr lang="en-US" altLang="ja-JP"/>
              <a:t> Web </a:t>
            </a:r>
            <a:r>
              <a:rPr lang="ja-JP" altLang="en-US"/>
              <a:t>サイトとは異なる</a:t>
            </a:r>
            <a:r>
              <a:rPr lang="en-US" altLang="ja-JP"/>
              <a:t> Web </a:t>
            </a:r>
            <a:r>
              <a:rPr lang="ja-JP" altLang="en-US"/>
              <a:t>サイトに送信される</a:t>
            </a:r>
            <a:r>
              <a:rPr lang="en-US" altLang="ja-JP"/>
              <a:t> Cookie </a:t>
            </a:r>
            <a:r>
              <a:rPr lang="ja-JP" altLang="en-US"/>
              <a:t>のこと</a:t>
            </a:r>
            <a:endParaRPr kumimoji="1" lang="en-US" altLang="ja-JP"/>
          </a:p>
        </p:txBody>
      </p:sp>
      <p:sp>
        <p:nvSpPr>
          <p:cNvPr id="20" name="正方形/長方形 19"/>
          <p:cNvSpPr/>
          <p:nvPr/>
        </p:nvSpPr>
        <p:spPr>
          <a:xfrm>
            <a:off x="2045825" y="4486199"/>
            <a:ext cx="2270999" cy="207409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04" y="5614001"/>
            <a:ext cx="1187872" cy="357639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22" y="6042095"/>
            <a:ext cx="1184054" cy="378177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129" y="5317802"/>
            <a:ext cx="543245" cy="543245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056" y="4825876"/>
            <a:ext cx="807097" cy="807097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42" y="4489039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974" y="5800853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27" name="正方形/長方形 26"/>
          <p:cNvSpPr/>
          <p:nvPr/>
        </p:nvSpPr>
        <p:spPr>
          <a:xfrm>
            <a:off x="4782053" y="4479809"/>
            <a:ext cx="888680" cy="7705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792685" y="5791625"/>
            <a:ext cx="888680" cy="77056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887368" y="5546957"/>
            <a:ext cx="1323945" cy="92571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933963" y="4137337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Web </a:t>
            </a:r>
            <a:r>
              <a:rPr kumimoji="1" lang="ja-JP" altLang="en-US" b="1"/>
              <a:t>サイト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781308" y="52200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シェアボタン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257512" y="4173807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Web </a:t>
            </a:r>
            <a:r>
              <a:rPr kumimoji="1" lang="ja-JP" altLang="en-US" sz="1400" b="1"/>
              <a:t>サイト</a:t>
            </a:r>
            <a:r>
              <a:rPr kumimoji="1" lang="en-US" altLang="ja-JP" sz="1400" b="1"/>
              <a:t> A </a:t>
            </a:r>
            <a:r>
              <a:rPr kumimoji="1" lang="ja-JP" altLang="en-US" sz="1400" b="1"/>
              <a:t>のサーバ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316824" y="5493076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シェアボタンのサーバ</a:t>
            </a:r>
          </a:p>
        </p:txBody>
      </p:sp>
      <p:cxnSp>
        <p:nvCxnSpPr>
          <p:cNvPr id="34" name="直線矢印コネクタ 33"/>
          <p:cNvCxnSpPr/>
          <p:nvPr/>
        </p:nvCxnSpPr>
        <p:spPr>
          <a:xfrm flipH="1">
            <a:off x="5749655" y="5377049"/>
            <a:ext cx="2777074" cy="76763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6" idx="1"/>
          </p:cNvCxnSpPr>
          <p:nvPr/>
        </p:nvCxnSpPr>
        <p:spPr>
          <a:xfrm flipH="1" flipV="1">
            <a:off x="5749656" y="4871303"/>
            <a:ext cx="2777073" cy="358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6356163" y="594586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サードパーティ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656725" y="5884310"/>
            <a:ext cx="2149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>
                <a:solidFill>
                  <a:srgbClr val="4B4B4B"/>
                </a:solidFill>
              </a:rPr>
              <a:t>Web </a:t>
            </a:r>
            <a:r>
              <a:rPr kumimoji="1" lang="ja-JP" altLang="en-US" sz="2000" b="1">
                <a:solidFill>
                  <a:srgbClr val="4B4B4B"/>
                </a:solidFill>
              </a:rPr>
              <a:t>サイト</a:t>
            </a:r>
            <a:r>
              <a:rPr kumimoji="1" lang="en-US" altLang="ja-JP" sz="2000" b="1">
                <a:solidFill>
                  <a:srgbClr val="4B4B4B"/>
                </a:solidFill>
              </a:rPr>
              <a:t> A </a:t>
            </a:r>
            <a:r>
              <a:rPr kumimoji="1" lang="ja-JP" altLang="en-US" sz="2000" b="1">
                <a:solidFill>
                  <a:srgbClr val="4B4B4B"/>
                </a:solidFill>
              </a:rPr>
              <a:t>に</a:t>
            </a:r>
            <a:endParaRPr kumimoji="1" lang="en-US" altLang="ja-JP" sz="2000" b="1">
              <a:solidFill>
                <a:srgbClr val="4B4B4B"/>
              </a:solidFill>
            </a:endParaRPr>
          </a:p>
          <a:p>
            <a:r>
              <a:rPr lang="ja-JP" altLang="en-US" sz="2000" b="1">
                <a:solidFill>
                  <a:srgbClr val="4B4B4B"/>
                </a:solidFill>
              </a:rPr>
              <a:t>訪問したユーザ</a:t>
            </a:r>
            <a:endParaRPr kumimoji="1" lang="ja-JP" altLang="en-US" sz="2000" b="1">
              <a:solidFill>
                <a:srgbClr val="4B4B4B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356928" y="435163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ファーストパーティ</a:t>
            </a:r>
            <a:endParaRPr kumimoji="1" lang="en-US" altLang="ja-JP" b="1">
              <a:solidFill>
                <a:srgbClr val="FF0000"/>
              </a:solidFill>
            </a:endParaRPr>
          </a:p>
          <a:p>
            <a:r>
              <a:rPr lang="en-US" altLang="ja-JP" b="1">
                <a:solidFill>
                  <a:srgbClr val="FF0000"/>
                </a:solidFill>
              </a:rPr>
              <a:t>Cookie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grpSp>
        <p:nvGrpSpPr>
          <p:cNvPr id="41" name="図形グループ 40"/>
          <p:cNvGrpSpPr/>
          <p:nvPr/>
        </p:nvGrpSpPr>
        <p:grpSpPr>
          <a:xfrm>
            <a:off x="6391970" y="5111549"/>
            <a:ext cx="1318418" cy="1672550"/>
            <a:chOff x="6391970" y="5111549"/>
            <a:chExt cx="1318418" cy="1672550"/>
          </a:xfrm>
        </p:grpSpPr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1970" y="5465681"/>
              <a:ext cx="1318418" cy="1318418"/>
            </a:xfrm>
            <a:prstGeom prst="rect">
              <a:avLst/>
            </a:prstGeom>
          </p:spPr>
        </p:pic>
        <p:sp>
          <p:nvSpPr>
            <p:cNvPr id="40" name="テキスト ボックス 39"/>
            <p:cNvSpPr txBox="1"/>
            <p:nvPr/>
          </p:nvSpPr>
          <p:spPr>
            <a:xfrm>
              <a:off x="6500387" y="5111549"/>
              <a:ext cx="11015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>
                  <a:solidFill>
                    <a:srgbClr val="4B4B4B"/>
                  </a:solidFill>
                  <a:latin typeface="Open Sans" charset="0"/>
                  <a:ea typeface="Open Sans" charset="0"/>
                  <a:cs typeface="Open Sans" charset="0"/>
                </a:rPr>
                <a:t>BLOCK!</a:t>
              </a:r>
              <a:endParaRPr kumimoji="1" lang="ja-JP" altLang="en-US" sz="2000" b="1">
                <a:solidFill>
                  <a:srgbClr val="4B4B4B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ja-JP" altLang="en-US"/>
              <a:t>評価・考察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のブロック</a:t>
            </a:r>
            <a:endParaRPr lang="en-US" altLang="ja-JP"/>
          </a:p>
          <a:p>
            <a:r>
              <a:rPr lang="en-US" altLang="ja-JP"/>
              <a:t>IP</a:t>
            </a:r>
            <a:r>
              <a:rPr lang="ja-JP" altLang="en-US"/>
              <a:t> アドレスによる特定との比較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156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88" y="1758120"/>
            <a:ext cx="7868646" cy="42825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サードパーティ</a:t>
            </a:r>
            <a:r>
              <a:rPr kumimoji="1" lang="en-US" altLang="ja-JP"/>
              <a:t> Cookie </a:t>
            </a:r>
            <a:r>
              <a:rPr kumimoji="1" lang="ja-JP" altLang="en-US"/>
              <a:t>のブロック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645" y="3902734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72" y="3410808"/>
            <a:ext cx="807097" cy="80709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908" y="4976851"/>
            <a:ext cx="709235" cy="709235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8" name="正方形/長方形 7"/>
          <p:cNvSpPr/>
          <p:nvPr/>
        </p:nvSpPr>
        <p:spPr>
          <a:xfrm>
            <a:off x="202633" y="1665487"/>
            <a:ext cx="8070356" cy="44744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860775" y="4945895"/>
            <a:ext cx="979500" cy="7628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86" y="3190170"/>
            <a:ext cx="709235" cy="709235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6364391" y="3163183"/>
            <a:ext cx="990824" cy="76320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764535" y="2712332"/>
            <a:ext cx="2156721" cy="33035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7426967" y="3525352"/>
            <a:ext cx="3131164" cy="31300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7905214" y="4174356"/>
            <a:ext cx="2751358" cy="11127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697757" y="304520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0070C0"/>
                </a:solidFill>
              </a:rPr>
              <a:t>サードパーティ</a:t>
            </a:r>
            <a:endParaRPr lang="en-US" altLang="ja-JP" b="1">
              <a:solidFill>
                <a:srgbClr val="0070C0"/>
              </a:solidFill>
            </a:endParaRPr>
          </a:p>
          <a:p>
            <a:r>
              <a:rPr kumimoji="1" lang="en-US" altLang="ja-JP" b="1">
                <a:solidFill>
                  <a:srgbClr val="0070C0"/>
                </a:solidFill>
              </a:rPr>
              <a:t>Cookie</a:t>
            </a:r>
            <a:endParaRPr kumimoji="1" lang="ja-JP" altLang="en-US" b="1">
              <a:solidFill>
                <a:srgbClr val="0070C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97962" y="488119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ファースト</a:t>
            </a:r>
            <a:r>
              <a:rPr kumimoji="1" lang="ja-JP" altLang="en-US" b="1">
                <a:solidFill>
                  <a:srgbClr val="FF0000"/>
                </a:solidFill>
              </a:rPr>
              <a:t>パーティ</a:t>
            </a:r>
            <a:endParaRPr lang="en-US" altLang="ja-JP" b="1">
              <a:solidFill>
                <a:srgbClr val="FF0000"/>
              </a:solidFill>
            </a:endParaRPr>
          </a:p>
          <a:p>
            <a:r>
              <a:rPr kumimoji="1" lang="en-US" altLang="ja-JP" b="1">
                <a:solidFill>
                  <a:srgbClr val="FF0000"/>
                </a:solidFill>
              </a:rPr>
              <a:t>Cookie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97" y="2751599"/>
            <a:ext cx="1318418" cy="1318418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8748714" y="2351489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>
                <a:solidFill>
                  <a:srgbClr val="4B4B4B"/>
                </a:solidFill>
                <a:latin typeface="Open Sans" charset="0"/>
                <a:ea typeface="Open Sans" charset="0"/>
                <a:cs typeface="Open Sans" charset="0"/>
              </a:rPr>
              <a:t>BLOCK!</a:t>
            </a:r>
            <a:endParaRPr kumimoji="1" lang="ja-JP" altLang="en-US" sz="2000" b="1">
              <a:solidFill>
                <a:srgbClr val="4B4B4B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545366" y="392639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911943" y="57070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+mn-ea"/>
                <a:cs typeface="Menlo" charset="0"/>
              </a:rPr>
              <a:t>掲示板</a:t>
            </a:r>
            <a:endParaRPr kumimoji="1" lang="ja-JP" altLang="en-US" b="1">
              <a:latin typeface="+mn-ea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en-US" altLang="ja-JP"/>
              <a:t>IP </a:t>
            </a:r>
            <a:r>
              <a:rPr kumimoji="1" lang="ja-JP" altLang="en-US"/>
              <a:t>アドレスによる特定との比較</a:t>
            </a:r>
          </a:p>
        </p:txBody>
      </p:sp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291131170"/>
              </p:ext>
            </p:extLst>
          </p:nvPr>
        </p:nvGraphicFramePr>
        <p:xfrm>
          <a:off x="-875341" y="11874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388456276"/>
              </p:ext>
            </p:extLst>
          </p:nvPr>
        </p:nvGraphicFramePr>
        <p:xfrm>
          <a:off x="4689031" y="118064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317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IP </a:t>
            </a:r>
            <a:r>
              <a:rPr lang="ja-JP" altLang="en-US"/>
              <a:t>アドレスによる特定が困難な場合でも有効</a:t>
            </a:r>
            <a:endParaRPr lang="en-US" altLang="ja-JP"/>
          </a:p>
          <a:p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がブロックされると特定が困難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870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研究概要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サイバー犯罪における犯人を特定する研究</a:t>
            </a:r>
            <a:endParaRPr kumimoji="1" lang="en-US" altLang="ja-JP"/>
          </a:p>
          <a:p>
            <a:r>
              <a:rPr lang="en-US" altLang="ja-JP"/>
              <a:t>SNS </a:t>
            </a:r>
            <a:r>
              <a:rPr lang="ja-JP" altLang="en-US"/>
              <a:t>の</a:t>
            </a:r>
            <a:r>
              <a:rPr lang="en-US" altLang="ja-JP"/>
              <a:t> Cookie </a:t>
            </a:r>
            <a:r>
              <a:rPr lang="ja-JP" altLang="en-US"/>
              <a:t>を利用した特定手法の提案</a:t>
            </a:r>
            <a:endParaRPr lang="en-US" altLang="ja-JP"/>
          </a:p>
          <a:p>
            <a:r>
              <a:rPr kumimoji="1" lang="ja-JP" altLang="en-US"/>
              <a:t>提案手法の有用性を検証するための実験を実施</a:t>
            </a:r>
            <a:endParaRPr kumimoji="1" lang="en-US" altLang="ja-JP"/>
          </a:p>
          <a:p>
            <a:r>
              <a:rPr lang="ja-JP" altLang="en-US"/>
              <a:t>実験結果</a:t>
            </a:r>
            <a:r>
              <a:rPr kumimoji="1" lang="ja-JP" altLang="en-US"/>
              <a:t>の考察とまとめ</a:t>
            </a:r>
          </a:p>
        </p:txBody>
      </p:sp>
    </p:spTree>
    <p:extLst>
      <p:ext uri="{BB962C8B-B14F-4D97-AF65-F5344CB8AC3E}">
        <p14:creationId xmlns:p14="http://schemas.microsoft.com/office/powerpoint/2010/main" val="33808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研究背景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ja-JP"/>
              <a:t>Web </a:t>
            </a:r>
            <a:r>
              <a:rPr lang="ja-JP" altLang="en-US"/>
              <a:t>サーバを狙ったサイバー犯罪の被害が拡大</a:t>
            </a:r>
            <a:endParaRPr lang="en-US" altLang="ja-JP"/>
          </a:p>
          <a:p>
            <a:pPr lvl="1">
              <a:lnSpc>
                <a:spcPct val="100000"/>
              </a:lnSpc>
            </a:pPr>
            <a:r>
              <a:rPr lang="ja-JP" altLang="en-US"/>
              <a:t>被害の拡大を防ぐために、サイバー犯罪の犯人を特定</a:t>
            </a:r>
            <a:r>
              <a:rPr lang="en-US" altLang="ja-JP"/>
              <a:t> (</a:t>
            </a:r>
            <a:r>
              <a:rPr lang="ja-JP" altLang="en-US"/>
              <a:t>逮捕</a:t>
            </a:r>
            <a:r>
              <a:rPr lang="en-US" altLang="ja-JP"/>
              <a:t>) </a:t>
            </a:r>
            <a:r>
              <a:rPr lang="ja-JP" altLang="en-US"/>
              <a:t>することが重要</a:t>
            </a:r>
            <a:endParaRPr lang="en-US" altLang="ja-JP"/>
          </a:p>
          <a:p>
            <a:pPr>
              <a:lnSpc>
                <a:spcPct val="100000"/>
              </a:lnSpc>
            </a:pPr>
            <a:r>
              <a:rPr lang="ja-JP" altLang="en-US"/>
              <a:t>犯人の特定には</a:t>
            </a:r>
            <a:r>
              <a:rPr lang="en-US" altLang="ja-JP"/>
              <a:t> IP </a:t>
            </a:r>
            <a:r>
              <a:rPr lang="ja-JP" altLang="en-US"/>
              <a:t>アドレスが使用されるが、技術の進歩により特定が困難</a:t>
            </a:r>
            <a:endParaRPr lang="en-US" altLang="ja-JP"/>
          </a:p>
          <a:p>
            <a:pPr lvl="1">
              <a:lnSpc>
                <a:spcPct val="100000"/>
              </a:lnSpc>
            </a:pPr>
            <a:r>
              <a:rPr lang="ja-JP" altLang="en-US"/>
              <a:t>キャリアグレード</a:t>
            </a:r>
            <a:r>
              <a:rPr lang="en-US" altLang="ja-JP"/>
              <a:t> NAT</a:t>
            </a:r>
          </a:p>
          <a:p>
            <a:pPr lvl="1">
              <a:lnSpc>
                <a:spcPct val="100000"/>
              </a:lnSpc>
            </a:pPr>
            <a:r>
              <a:rPr lang="en-US" altLang="ja-JP"/>
              <a:t>Tor</a:t>
            </a:r>
          </a:p>
        </p:txBody>
      </p:sp>
    </p:spTree>
    <p:extLst>
      <p:ext uri="{BB962C8B-B14F-4D97-AF65-F5344CB8AC3E}">
        <p14:creationId xmlns:p14="http://schemas.microsoft.com/office/powerpoint/2010/main" val="2387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提案手法</a:t>
            </a:r>
            <a:r>
              <a:rPr kumimoji="1" lang="en-US" altLang="ja-JP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ja-JP"/>
              <a:t>Cookie </a:t>
            </a:r>
            <a:r>
              <a:rPr lang="ja-JP" altLang="en-US"/>
              <a:t>がユーザの追跡性に有効であることに着目</a:t>
            </a:r>
            <a:endParaRPr lang="en-US" altLang="ja-JP"/>
          </a:p>
          <a:p>
            <a:pPr lvl="1">
              <a:lnSpc>
                <a:spcPct val="100000"/>
              </a:lnSpc>
            </a:pPr>
            <a:r>
              <a:rPr lang="en-US" altLang="ja-JP"/>
              <a:t>Cookie </a:t>
            </a:r>
            <a:r>
              <a:rPr lang="ja-JP" altLang="en-US"/>
              <a:t>とは、</a:t>
            </a:r>
            <a:r>
              <a:rPr lang="en-US" altLang="ja-JP"/>
              <a:t>Web </a:t>
            </a:r>
            <a:r>
              <a:rPr lang="ja-JP" altLang="en-US"/>
              <a:t>サーバがブラウザに任意の文字列を記憶させる仕組み</a:t>
            </a:r>
            <a:endParaRPr lang="en-US" altLang="ja-JP"/>
          </a:p>
          <a:p>
            <a:pPr>
              <a:lnSpc>
                <a:spcPct val="100000"/>
              </a:lnSpc>
            </a:pPr>
            <a:r>
              <a:rPr lang="en-US" altLang="ja-JP"/>
              <a:t>SNS </a:t>
            </a:r>
            <a:r>
              <a:rPr lang="ja-JP" altLang="en-US"/>
              <a:t>のシェアボタンに着目</a:t>
            </a:r>
            <a:endParaRPr lang="en-US" altLang="ja-JP"/>
          </a:p>
          <a:p>
            <a:pPr lvl="1">
              <a:lnSpc>
                <a:spcPct val="100000"/>
              </a:lnSpc>
            </a:pPr>
            <a:r>
              <a:rPr lang="ja-JP" altLang="en-US"/>
              <a:t>最近の</a:t>
            </a:r>
            <a:r>
              <a:rPr lang="en-US" altLang="ja-JP"/>
              <a:t> Web </a:t>
            </a:r>
            <a:r>
              <a:rPr lang="ja-JP" altLang="en-US"/>
              <a:t>サイトには</a:t>
            </a:r>
            <a:r>
              <a:rPr lang="en-US" altLang="ja-JP"/>
              <a:t> SNS </a:t>
            </a:r>
            <a:r>
              <a:rPr lang="ja-JP" altLang="en-US"/>
              <a:t>のシェアボタンが設置されていることが多い</a:t>
            </a:r>
            <a:endParaRPr lang="en-US" altLang="ja-JP"/>
          </a:p>
          <a:p>
            <a:pPr>
              <a:lnSpc>
                <a:spcPct val="100000"/>
              </a:lnSpc>
            </a:pPr>
            <a:r>
              <a:rPr lang="en-US" altLang="ja-JP"/>
              <a:t>SNS </a:t>
            </a:r>
            <a:r>
              <a:rPr lang="ja-JP" altLang="en-US"/>
              <a:t>シェアボタンの</a:t>
            </a:r>
            <a:r>
              <a:rPr lang="en-US" altLang="ja-JP"/>
              <a:t> Cookie </a:t>
            </a:r>
            <a:r>
              <a:rPr lang="ja-JP" altLang="en-US"/>
              <a:t>から犯人の</a:t>
            </a:r>
            <a:r>
              <a:rPr lang="en-US" altLang="ja-JP"/>
              <a:t> SNS </a:t>
            </a:r>
            <a:r>
              <a:rPr lang="ja-JP" altLang="en-US"/>
              <a:t>アカウントを特定する手法の提案</a:t>
            </a:r>
            <a:endParaRPr lang="en-US" altLang="ja-JP"/>
          </a:p>
          <a:p>
            <a:pPr lvl="1">
              <a:lnSpc>
                <a:spcPct val="100000"/>
              </a:lnSpc>
            </a:pPr>
            <a:r>
              <a:rPr lang="ja-JP" altLang="en-US"/>
              <a:t>犯人の</a:t>
            </a:r>
            <a:r>
              <a:rPr lang="en-US" altLang="ja-JP"/>
              <a:t> SNS </a:t>
            </a:r>
            <a:r>
              <a:rPr lang="ja-JP" altLang="en-US"/>
              <a:t>アカウントを特定できれば犯人を特定できる可能性は高い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33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en-US" altLang="ja-JP"/>
              <a:t>Cookie </a:t>
            </a:r>
            <a:r>
              <a:rPr lang="ja-JP" altLang="en-US"/>
              <a:t>とは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Web </a:t>
            </a:r>
            <a:r>
              <a:rPr kumimoji="1" lang="ja-JP" altLang="en-US"/>
              <a:t>サーバがブラウザに任意の文字列を記憶させる仕組み</a:t>
            </a:r>
            <a:endParaRPr kumimoji="1" lang="en-US" altLang="ja-JP"/>
          </a:p>
          <a:p>
            <a:r>
              <a:rPr lang="ja-JP" altLang="en-US"/>
              <a:t>ログイン状態などを管理するために使用される</a:t>
            </a:r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67" y="3328784"/>
            <a:ext cx="1097516" cy="109751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181" y="3328784"/>
            <a:ext cx="1184349" cy="118434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61" y="3923618"/>
            <a:ext cx="589515" cy="589515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 flipH="1">
            <a:off x="3508744" y="4072476"/>
            <a:ext cx="47633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50352" y="31019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初回アクセス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79245" y="4120763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set-cookie: id=abcd1234</a:t>
            </a:r>
            <a:endParaRPr kumimoji="1" lang="ja-JP" altLang="en-US" b="1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508744" y="3819620"/>
            <a:ext cx="4763386" cy="0"/>
          </a:xfrm>
          <a:prstGeom prst="straightConnector1">
            <a:avLst/>
          </a:prstGeom>
          <a:ln w="7620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10" y="5288724"/>
            <a:ext cx="1097516" cy="109751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24" y="5288724"/>
            <a:ext cx="1184349" cy="118434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04" y="5883558"/>
            <a:ext cx="589515" cy="589515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 flipH="1">
            <a:off x="3512287" y="6096213"/>
            <a:ext cx="4763386" cy="0"/>
          </a:xfrm>
          <a:prstGeom prst="straightConnector1">
            <a:avLst/>
          </a:prstGeom>
          <a:ln w="7620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807648" y="50619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/>
              <a:t>次回</a:t>
            </a:r>
            <a:r>
              <a:rPr kumimoji="1" lang="ja-JP" altLang="en-US" b="1"/>
              <a:t>以降のアクセス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61710" y="5432119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cookie: id=abcd1234</a:t>
            </a:r>
            <a:endParaRPr kumimoji="1" lang="ja-JP" altLang="en-US" b="1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512287" y="5843357"/>
            <a:ext cx="47633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683372" y="44263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/>
              <a:t> A</a:t>
            </a:r>
            <a:endParaRPr kumimoji="1" lang="ja-JP" altLang="en-US" b="1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683372" y="638009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/>
              <a:t> A</a:t>
            </a:r>
            <a:endParaRPr kumimoji="1" lang="ja-JP" altLang="en-US" b="1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16526" y="449009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ユーザ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416526" y="644620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ユーザ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20526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2184048" y="4666946"/>
            <a:ext cx="2270999" cy="207409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提案手法</a:t>
            </a:r>
            <a:r>
              <a:rPr lang="en-US" altLang="ja-JP"/>
              <a:t> (2/2)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Web </a:t>
            </a:r>
            <a:r>
              <a:rPr kumimoji="1" lang="ja-JP" altLang="en-US"/>
              <a:t>サイト</a:t>
            </a:r>
            <a:r>
              <a:rPr kumimoji="1" lang="en-US" altLang="ja-JP"/>
              <a:t> A </a:t>
            </a:r>
            <a:r>
              <a:rPr kumimoji="1" lang="ja-JP" altLang="en-US"/>
              <a:t>に</a:t>
            </a:r>
            <a:r>
              <a:rPr kumimoji="1" lang="en-US" altLang="ja-JP"/>
              <a:t> SNS </a:t>
            </a:r>
            <a:r>
              <a:rPr kumimoji="1" lang="ja-JP" altLang="en-US"/>
              <a:t>のシェアボタンを設置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SNS </a:t>
            </a:r>
            <a:r>
              <a:rPr lang="ja-JP" altLang="en-US"/>
              <a:t>のシェアボタンを読み込む際に送信される</a:t>
            </a:r>
            <a:r>
              <a:rPr lang="en-US" altLang="ja-JP"/>
              <a:t> Cookie </a:t>
            </a:r>
            <a:r>
              <a:rPr lang="ja-JP" altLang="en-US"/>
              <a:t>を解析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Web </a:t>
            </a:r>
            <a:r>
              <a:rPr lang="ja-JP" altLang="en-US"/>
              <a:t>サイト</a:t>
            </a:r>
            <a:r>
              <a:rPr lang="en-US" altLang="ja-JP"/>
              <a:t> A </a:t>
            </a:r>
            <a:r>
              <a:rPr lang="ja-JP" altLang="en-US"/>
              <a:t>にアクセスしたユーザの</a:t>
            </a:r>
            <a:r>
              <a:rPr lang="en-US" altLang="ja-JP"/>
              <a:t> SNS </a:t>
            </a:r>
            <a:r>
              <a:rPr lang="ja-JP" altLang="en-US"/>
              <a:t>のアカウントを特定</a:t>
            </a:r>
            <a:endParaRPr kumimoji="1"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27" y="5794748"/>
            <a:ext cx="1187872" cy="35763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345" y="6222842"/>
            <a:ext cx="1184054" cy="37817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025" y="5498549"/>
            <a:ext cx="543245" cy="54324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952" y="5006623"/>
            <a:ext cx="807097" cy="80709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65" y="4669786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97" y="5981600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4920276" y="4660556"/>
            <a:ext cx="888680" cy="7705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930908" y="5972372"/>
            <a:ext cx="888680" cy="77056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025591" y="5727704"/>
            <a:ext cx="1323945" cy="92571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072186" y="4318084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Web </a:t>
            </a:r>
            <a:r>
              <a:rPr kumimoji="1" lang="ja-JP" altLang="en-US" b="1"/>
              <a:t>サイト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19531" y="54008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シェアボタン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95735" y="4354554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Web </a:t>
            </a:r>
            <a:r>
              <a:rPr kumimoji="1" lang="ja-JP" altLang="en-US" sz="1400" b="1"/>
              <a:t>サイト</a:t>
            </a:r>
            <a:r>
              <a:rPr kumimoji="1" lang="en-US" altLang="ja-JP" sz="1400" b="1"/>
              <a:t> A </a:t>
            </a:r>
            <a:r>
              <a:rPr kumimoji="1" lang="ja-JP" altLang="en-US" sz="1400" b="1"/>
              <a:t>のサーバ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455047" y="5673823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シェアボタンのサーバ</a:t>
            </a:r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5887878" y="5557796"/>
            <a:ext cx="2777074" cy="76763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8" idx="1"/>
          </p:cNvCxnSpPr>
          <p:nvPr/>
        </p:nvCxnSpPr>
        <p:spPr>
          <a:xfrm flipH="1" flipV="1">
            <a:off x="5887879" y="5052050"/>
            <a:ext cx="2777073" cy="358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6494386" y="6080556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ログイン済みの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733242" y="6041794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4B4B4B"/>
                </a:solidFill>
              </a:rPr>
              <a:t>SNS </a:t>
            </a:r>
            <a:r>
              <a:rPr kumimoji="1" lang="ja-JP" altLang="en-US" b="1">
                <a:solidFill>
                  <a:srgbClr val="4B4B4B"/>
                </a:solidFill>
              </a:rPr>
              <a:t>にログイン</a:t>
            </a:r>
            <a:endParaRPr kumimoji="1" lang="en-US" altLang="ja-JP" b="1">
              <a:solidFill>
                <a:srgbClr val="4B4B4B"/>
              </a:solidFill>
            </a:endParaRPr>
          </a:p>
          <a:p>
            <a:r>
              <a:rPr kumimoji="1" lang="ja-JP" altLang="en-US" b="1">
                <a:solidFill>
                  <a:srgbClr val="4B4B4B"/>
                </a:solidFill>
              </a:rPr>
              <a:t>済みのユーザ</a:t>
            </a:r>
          </a:p>
        </p:txBody>
      </p:sp>
    </p:spTree>
    <p:extLst>
      <p:ext uri="{BB962C8B-B14F-4D97-AF65-F5344CB8AC3E}">
        <p14:creationId xmlns:p14="http://schemas.microsoft.com/office/powerpoint/2010/main" val="13031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2" y="1423734"/>
            <a:ext cx="8651506" cy="470864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提案手法</a:t>
            </a:r>
            <a:r>
              <a:rPr kumimoji="1" lang="en-US" altLang="ja-JP"/>
              <a:t> (2/2)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990" y="3902734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917" y="3410808"/>
            <a:ext cx="807097" cy="80709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35" y="471022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9" name="正方形/長方形 8"/>
          <p:cNvSpPr/>
          <p:nvPr/>
        </p:nvSpPr>
        <p:spPr>
          <a:xfrm>
            <a:off x="319222" y="1337886"/>
            <a:ext cx="8846287" cy="4880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457436" y="4637816"/>
            <a:ext cx="1060548" cy="824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83" y="306225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3" name="正方形/長方形 12"/>
          <p:cNvSpPr/>
          <p:nvPr/>
        </p:nvSpPr>
        <p:spPr>
          <a:xfrm>
            <a:off x="7063861" y="2970962"/>
            <a:ext cx="1060548" cy="84339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397552" y="2456816"/>
            <a:ext cx="2416837" cy="41397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8223161" y="3414084"/>
            <a:ext cx="2166953" cy="24903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8612372" y="3930234"/>
            <a:ext cx="1777743" cy="1024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9219311" y="289227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ログイン済みの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255881" y="4514856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4B4B4B"/>
                </a:solidFill>
              </a:rPr>
              <a:t>SNS </a:t>
            </a:r>
            <a:r>
              <a:rPr kumimoji="1" lang="ja-JP" altLang="en-US" b="1">
                <a:solidFill>
                  <a:srgbClr val="4B4B4B"/>
                </a:solidFill>
              </a:rPr>
              <a:t>にログイン</a:t>
            </a:r>
            <a:endParaRPr kumimoji="1" lang="en-US" altLang="ja-JP" b="1">
              <a:solidFill>
                <a:srgbClr val="4B4B4B"/>
              </a:solidFill>
            </a:endParaRPr>
          </a:p>
          <a:p>
            <a:r>
              <a:rPr kumimoji="1" lang="ja-JP" altLang="en-US" b="1">
                <a:solidFill>
                  <a:srgbClr val="4B4B4B"/>
                </a:solidFill>
              </a:rPr>
              <a:t>済みのユーザ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96946" y="381435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549128" y="54623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+mn-ea"/>
                <a:cs typeface="Menlo" charset="0"/>
              </a:rPr>
              <a:t>掲示板</a:t>
            </a:r>
          </a:p>
        </p:txBody>
      </p:sp>
    </p:spTree>
    <p:extLst>
      <p:ext uri="{BB962C8B-B14F-4D97-AF65-F5344CB8AC3E}">
        <p14:creationId xmlns:p14="http://schemas.microsoft.com/office/powerpoint/2010/main" val="979231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実験内容</a:t>
            </a:r>
            <a:r>
              <a:rPr kumimoji="1" lang="en-US" altLang="ja-JP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SNS </a:t>
            </a:r>
            <a:r>
              <a:rPr lang="ja-JP" altLang="en-US"/>
              <a:t>シェアボタンを設置した掲示板と</a:t>
            </a:r>
            <a:r>
              <a:rPr lang="en-US" altLang="ja-JP"/>
              <a:t> SNS </a:t>
            </a:r>
            <a:r>
              <a:rPr lang="ja-JP" altLang="en-US"/>
              <a:t>サイトを用意</a:t>
            </a:r>
            <a:endParaRPr lang="en-US" altLang="ja-JP"/>
          </a:p>
          <a:p>
            <a:r>
              <a:rPr lang="ja-JP" altLang="en-US"/>
              <a:t>被験者</a:t>
            </a:r>
            <a:r>
              <a:rPr lang="en-US" altLang="ja-JP"/>
              <a:t> 15 </a:t>
            </a:r>
            <a:r>
              <a:rPr lang="ja-JP" altLang="en-US"/>
              <a:t>名を研究室から募集</a:t>
            </a:r>
            <a:endParaRPr lang="en-US" altLang="ja-JP"/>
          </a:p>
          <a:p>
            <a:r>
              <a:rPr lang="en-US" altLang="ja-JP"/>
              <a:t>SNS </a:t>
            </a:r>
            <a:r>
              <a:rPr lang="ja-JP" altLang="en-US"/>
              <a:t>にログインした状態で、掲示板に書込みを行った被験者の</a:t>
            </a:r>
            <a:r>
              <a:rPr lang="en-US" altLang="ja-JP"/>
              <a:t> SNS </a:t>
            </a:r>
            <a:r>
              <a:rPr lang="ja-JP" altLang="en-US"/>
              <a:t>のアカウントを特定する実験を実施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58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図形グループ 17"/>
          <p:cNvGrpSpPr/>
          <p:nvPr/>
        </p:nvGrpSpPr>
        <p:grpSpPr>
          <a:xfrm>
            <a:off x="1659781" y="2833557"/>
            <a:ext cx="7106780" cy="3803009"/>
            <a:chOff x="1127036" y="2491928"/>
            <a:chExt cx="8268589" cy="4254878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036" y="2491928"/>
              <a:ext cx="8268589" cy="4254878"/>
            </a:xfrm>
            <a:prstGeom prst="rect">
              <a:avLst/>
            </a:prstGeom>
          </p:spPr>
        </p:pic>
        <p:sp>
          <p:nvSpPr>
            <p:cNvPr id="16" name="正方形/長方形 15"/>
            <p:cNvSpPr/>
            <p:nvPr/>
          </p:nvSpPr>
          <p:spPr>
            <a:xfrm>
              <a:off x="2508563" y="2577057"/>
              <a:ext cx="2179741" cy="356271"/>
            </a:xfrm>
            <a:prstGeom prst="rect">
              <a:avLst/>
            </a:prstGeom>
            <a:solidFill>
              <a:srgbClr val="E8E8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実験内容</a:t>
            </a:r>
            <a:r>
              <a:rPr kumimoji="1" lang="en-US" altLang="ja-JP"/>
              <a:t> (2/2)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193" y="2106148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286" y="1614222"/>
            <a:ext cx="807097" cy="807097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544004" y="2734986"/>
            <a:ext cx="7338334" cy="39442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46" y="1733094"/>
            <a:ext cx="638618" cy="638618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4122823" y="1685554"/>
            <a:ext cx="925063" cy="72991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73400" y="245125"/>
            <a:ext cx="1718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id=abcd1234</a:t>
            </a:r>
          </a:p>
          <a:p>
            <a:pPr algn="ctr"/>
            <a:r>
              <a:rPr lang="ja-JP" altLang="en-US" b="1">
                <a:latin typeface="Menlo" charset="0"/>
                <a:ea typeface="Menlo" charset="0"/>
                <a:cs typeface="Menlo" charset="0"/>
              </a:rPr>
              <a:t>↓</a:t>
            </a:r>
            <a:endParaRPr lang="en-US" altLang="ja-JP" b="1">
              <a:latin typeface="Menlo" charset="0"/>
              <a:ea typeface="Menlo" charset="0"/>
              <a:cs typeface="Menlo" charset="0"/>
            </a:endParaRPr>
          </a:p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@suspect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804280" y="2849322"/>
            <a:ext cx="1087775" cy="43613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4349654" y="223959"/>
            <a:ext cx="1960054" cy="962173"/>
          </a:xfrm>
          <a:prstGeom prst="wedgeRoundRectCallout">
            <a:avLst>
              <a:gd name="adj1" fmla="val -35393"/>
              <a:gd name="adj2" fmla="val 87517"/>
              <a:gd name="adj3" fmla="val 16667"/>
            </a:avLst>
          </a:prstGeom>
          <a:noFill/>
          <a:ln w="57150">
            <a:solidFill>
              <a:srgbClr val="197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5167423" y="2017770"/>
            <a:ext cx="4510989" cy="3"/>
          </a:xfrm>
          <a:prstGeom prst="straightConnector1">
            <a:avLst/>
          </a:prstGeom>
          <a:ln w="57150">
            <a:solidFill>
              <a:srgbClr val="1971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007129" y="1672915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cookie: id=abcd1234</a:t>
            </a:r>
            <a:endParaRPr kumimoji="1" lang="ja-JP" altLang="en-US" b="1">
              <a:solidFill>
                <a:srgbClr val="0070C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2" name="図形グループ 71"/>
          <p:cNvGrpSpPr/>
          <p:nvPr/>
        </p:nvGrpSpPr>
        <p:grpSpPr>
          <a:xfrm>
            <a:off x="6433454" y="695415"/>
            <a:ext cx="3947383" cy="2696371"/>
            <a:chOff x="6433454" y="695415"/>
            <a:chExt cx="3947383" cy="2696371"/>
          </a:xfrm>
        </p:grpSpPr>
        <p:cxnSp>
          <p:nvCxnSpPr>
            <p:cNvPr id="31" name="直線コネクタ 30"/>
            <p:cNvCxnSpPr/>
            <p:nvPr/>
          </p:nvCxnSpPr>
          <p:spPr>
            <a:xfrm>
              <a:off x="6433454" y="717051"/>
              <a:ext cx="3947383" cy="0"/>
            </a:xfrm>
            <a:prstGeom prst="line">
              <a:avLst/>
            </a:prstGeom>
            <a:ln w="57150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10380837" y="695415"/>
              <a:ext cx="0" cy="1028062"/>
            </a:xfrm>
            <a:prstGeom prst="straightConnector1">
              <a:avLst/>
            </a:prstGeom>
            <a:ln w="57150">
              <a:solidFill>
                <a:srgbClr val="4B4B4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V="1">
              <a:off x="7765256" y="716684"/>
              <a:ext cx="0" cy="2675102"/>
            </a:xfrm>
            <a:prstGeom prst="line">
              <a:avLst/>
            </a:prstGeom>
            <a:ln w="57150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図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423" y="5741581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42" name="正方形/長方形 41"/>
          <p:cNvSpPr/>
          <p:nvPr/>
        </p:nvSpPr>
        <p:spPr>
          <a:xfrm>
            <a:off x="9922724" y="5669173"/>
            <a:ext cx="1060548" cy="824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10416834" y="2387213"/>
            <a:ext cx="2" cy="32065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0544690" y="26622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>
                <a:ea typeface="Menlo" charset="0"/>
                <a:cs typeface="Menlo" charset="0"/>
              </a:rPr>
              <a:t>被験者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52998" y="3814413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①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964023" y="205676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1971C0"/>
                </a:solidFill>
                <a:latin typeface="Menlo" charset="0"/>
                <a:ea typeface="Menlo" charset="0"/>
                <a:cs typeface="Menlo" charset="0"/>
              </a:rPr>
              <a:t>②</a:t>
            </a:r>
            <a:endParaRPr kumimoji="1" lang="ja-JP" altLang="en-US" sz="2400" b="1">
              <a:solidFill>
                <a:srgbClr val="1971C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818095" y="1938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1971C0"/>
                </a:solidFill>
                <a:latin typeface="Menlo" charset="0"/>
                <a:ea typeface="Menlo" charset="0"/>
                <a:cs typeface="Menlo" charset="0"/>
              </a:rPr>
              <a:t>③</a:t>
            </a:r>
            <a:endParaRPr kumimoji="1" lang="ja-JP" altLang="en-US" sz="2400" b="1">
              <a:solidFill>
                <a:srgbClr val="1971C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図形グループ 11"/>
          <p:cNvGrpSpPr/>
          <p:nvPr/>
        </p:nvGrpSpPr>
        <p:grpSpPr>
          <a:xfrm>
            <a:off x="10564255" y="1016531"/>
            <a:ext cx="1416851" cy="968885"/>
            <a:chOff x="10113337" y="994119"/>
            <a:chExt cx="1416851" cy="968885"/>
          </a:xfrm>
        </p:grpSpPr>
        <p:sp>
          <p:nvSpPr>
            <p:cNvPr id="9" name="爆発 1 8"/>
            <p:cNvSpPr/>
            <p:nvPr/>
          </p:nvSpPr>
          <p:spPr>
            <a:xfrm>
              <a:off x="10113337" y="994119"/>
              <a:ext cx="1416851" cy="968885"/>
            </a:xfrm>
            <a:prstGeom prst="irregularSeal1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0427429" y="12404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>
                  <a:solidFill>
                    <a:srgbClr val="4B4B4B"/>
                  </a:solidFill>
                  <a:latin typeface="+mn-ea"/>
                  <a:cs typeface="Menlo" charset="0"/>
                </a:rPr>
                <a:t>特定</a:t>
              </a:r>
              <a:endParaRPr kumimoji="1" lang="ja-JP" altLang="en-US" sz="2400" b="1">
                <a:solidFill>
                  <a:srgbClr val="4B4B4B"/>
                </a:solidFill>
                <a:latin typeface="+mn-ea"/>
                <a:cs typeface="Menlo" charset="0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8558451" y="228042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4B4B4B"/>
                </a:solidFill>
                <a:latin typeface="Menlo" charset="0"/>
                <a:ea typeface="Menlo" charset="0"/>
                <a:cs typeface="Menlo" charset="0"/>
              </a:rPr>
              <a:t>④</a:t>
            </a:r>
            <a:endParaRPr kumimoji="1" lang="ja-JP" altLang="en-US" sz="2400" b="1">
              <a:solidFill>
                <a:srgbClr val="4B4B4B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283829" y="236505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042052" y="65030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+mn-ea"/>
                <a:cs typeface="Menlo" charset="0"/>
              </a:rPr>
              <a:t>掲示板</a:t>
            </a:r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1810180" y="1679944"/>
            <a:ext cx="2304620" cy="1152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V="1">
            <a:off x="2913321" y="2424223"/>
            <a:ext cx="1212112" cy="8825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8899451" y="2732567"/>
            <a:ext cx="1031358" cy="29558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8888819" y="6517759"/>
            <a:ext cx="1031358" cy="180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1746035" y="3475508"/>
            <a:ext cx="6930132" cy="926371"/>
          </a:xfrm>
          <a:prstGeom prst="rect">
            <a:avLst/>
          </a:prstGeom>
          <a:noFill/>
          <a:ln w="571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96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/>
      <p:bldP spid="14" grpId="0" animBg="1"/>
      <p:bldP spid="17" grpId="0" animBg="1"/>
      <p:bldP spid="23" grpId="0"/>
      <p:bldP spid="42" grpId="0" animBg="1"/>
      <p:bldP spid="3" grpId="0"/>
      <p:bldP spid="22" grpId="0"/>
      <p:bldP spid="24" grpId="0"/>
      <p:bldP spid="28" grpId="0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5201</TotalTime>
  <Words>729</Words>
  <Application>Microsoft Macintosh PowerPoint</Application>
  <PresentationFormat>ワイド画面</PresentationFormat>
  <Paragraphs>129</Paragraphs>
  <Slides>15</Slides>
  <Notes>5</Notes>
  <HiddenSlides>5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Menlo</vt:lpstr>
      <vt:lpstr>Open Sans</vt:lpstr>
      <vt:lpstr>Yu Gothic</vt:lpstr>
      <vt:lpstr>Yu Gothic Light</vt:lpstr>
      <vt:lpstr>Arial</vt:lpstr>
      <vt:lpstr>ホワイト</vt:lpstr>
      <vt:lpstr>SNS の Cookie を利用した サイバー犯罪の犯人特定手法</vt:lpstr>
      <vt:lpstr>研究概要</vt:lpstr>
      <vt:lpstr>研究背景</vt:lpstr>
      <vt:lpstr>提案手法 (1/2)</vt:lpstr>
      <vt:lpstr>Cookie とは</vt:lpstr>
      <vt:lpstr>提案手法 (2/2)</vt:lpstr>
      <vt:lpstr>提案手法 (2/2)</vt:lpstr>
      <vt:lpstr>実験内容 (1/2)</vt:lpstr>
      <vt:lpstr>実験内容 (2/2)</vt:lpstr>
      <vt:lpstr>実験結果</vt:lpstr>
      <vt:lpstr>考察</vt:lpstr>
      <vt:lpstr>評価・考察</vt:lpstr>
      <vt:lpstr>サードパーティ Cookie のブロック</vt:lpstr>
      <vt:lpstr>IP アドレスによる特定との比較</vt:lpstr>
      <vt:lpstr>まとめ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の Cookie を利用した サイバー犯罪の犯人特定手法</dc:title>
  <dc:creator>AOKI Kosuke(is0243rk)</dc:creator>
  <cp:lastModifiedBy>AOKI Kosuke(is0243rk)</cp:lastModifiedBy>
  <cp:revision>121</cp:revision>
  <dcterms:created xsi:type="dcterms:W3CDTF">2018-01-31T11:52:43Z</dcterms:created>
  <dcterms:modified xsi:type="dcterms:W3CDTF">2018-02-05T13:24:39Z</dcterms:modified>
</cp:coreProperties>
</file>