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70" r:id="rId12"/>
    <p:sldId id="264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43"/>
  </p:normalViewPr>
  <p:slideViewPr>
    <p:cSldViewPr snapToGrid="0" snapToObjects="1">
      <p:cViewPr>
        <p:scale>
          <a:sx n="120" d="100"/>
          <a:sy n="120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25025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/>
              <a:t>被験者</a:t>
            </a:r>
            <a:r>
              <a:rPr kumimoji="1" lang="en-US" altLang="ja-JP"/>
              <a:t> </a:t>
            </a:r>
            <a:r>
              <a:rPr kumimoji="1" lang="en-US" altLang="ja-JP" b="1" u="sng"/>
              <a:t>15</a:t>
            </a:r>
            <a:r>
              <a:rPr kumimoji="1" lang="ja-JP" altLang="en-US" b="1" u="sng"/>
              <a:t> 名中、</a:t>
            </a:r>
            <a:r>
              <a:rPr kumimoji="1" lang="en-US" altLang="ja-JP" b="1" u="sng"/>
              <a:t>13 </a:t>
            </a:r>
            <a:r>
              <a:rPr kumimoji="1" lang="ja-JP" altLang="en-US" b="1" u="sng"/>
              <a:t>名</a:t>
            </a:r>
            <a:r>
              <a:rPr kumimoji="1" lang="ja-JP" altLang="en-US"/>
              <a:t>を特定することが可能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特定した</a:t>
            </a:r>
            <a:r>
              <a:rPr lang="en-US" altLang="ja-JP"/>
              <a:t> SNS </a:t>
            </a:r>
            <a:r>
              <a:rPr lang="ja-JP" altLang="en-US"/>
              <a:t>アカウントの正答率は</a:t>
            </a:r>
            <a:r>
              <a:rPr lang="en-US" altLang="ja-JP"/>
              <a:t> 100 %</a:t>
            </a:r>
          </a:p>
          <a:p>
            <a:pPr>
              <a:lnSpc>
                <a:spcPct val="15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</a:t>
            </a:r>
            <a:r>
              <a:rPr lang="en-US" altLang="ja-JP" b="1" u="sng"/>
              <a:t>Cookie </a:t>
            </a:r>
            <a:r>
              <a:rPr lang="ja-JP" altLang="en-US" b="1" u="sng"/>
              <a:t>が送信されていなかった</a:t>
            </a:r>
            <a:r>
              <a:rPr lang="ja-JP" altLang="en-US"/>
              <a:t>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が送信されなかった理由は、</a:t>
            </a:r>
            <a:r>
              <a:rPr lang="ja-JP" altLang="en-US" b="1" u="sng"/>
              <a:t>サードパーティ</a:t>
            </a:r>
            <a:r>
              <a:rPr lang="en-US" altLang="ja-JP" b="1" u="sng"/>
              <a:t> Cookie </a:t>
            </a:r>
            <a:r>
              <a:rPr lang="ja-JP" altLang="en-US" b="1" u="sng"/>
              <a:t>がブロックされていた</a:t>
            </a:r>
            <a:r>
              <a:rPr lang="ja-JP" altLang="en-US"/>
              <a:t>ため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とは、ユーザが訪問する</a:t>
            </a:r>
            <a:r>
              <a:rPr lang="en-US" altLang="ja-JP"/>
              <a:t> Web </a:t>
            </a:r>
            <a:r>
              <a:rPr lang="ja-JP" altLang="en-US"/>
              <a:t>サイトとは異なる</a:t>
            </a:r>
            <a:r>
              <a:rPr lang="en-US" altLang="ja-JP"/>
              <a:t> Web </a:t>
            </a:r>
            <a:r>
              <a:rPr lang="ja-JP" altLang="en-US"/>
              <a:t>サイトに送信される</a:t>
            </a:r>
            <a:r>
              <a:rPr lang="en-US" altLang="ja-JP"/>
              <a:t> Cookie </a:t>
            </a:r>
            <a:r>
              <a:rPr lang="ja-JP" altLang="en-US"/>
              <a:t>のこと</a:t>
            </a:r>
            <a:endParaRPr kumimoji="1" lang="en-US" altLang="ja-JP"/>
          </a:p>
        </p:txBody>
      </p:sp>
      <p:sp>
        <p:nvSpPr>
          <p:cNvPr id="20" name="正方形/長方形 19"/>
          <p:cNvSpPr/>
          <p:nvPr/>
        </p:nvSpPr>
        <p:spPr>
          <a:xfrm>
            <a:off x="1912469" y="426291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48" y="5390718"/>
            <a:ext cx="1187872" cy="35763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66" y="5818812"/>
            <a:ext cx="1184054" cy="37817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73" y="5094519"/>
            <a:ext cx="543245" cy="54324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00" y="4602593"/>
            <a:ext cx="807097" cy="80709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86" y="426575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18" y="557757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4648697" y="425652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59329" y="556834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54012" y="532367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0607" y="391405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47952" y="47203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4156" y="39505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08076" y="5269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616299" y="515376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1"/>
          </p:cNvCxnSpPr>
          <p:nvPr/>
        </p:nvCxnSpPr>
        <p:spPr>
          <a:xfrm flipH="1" flipV="1">
            <a:off x="5616300" y="464802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222807" y="57225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サードパーティ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23369" y="5661027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4B4B4B"/>
                </a:solidFill>
              </a:rPr>
              <a:t>Web </a:t>
            </a:r>
            <a:r>
              <a:rPr kumimoji="1" lang="ja-JP" altLang="en-US" sz="2000" b="1">
                <a:solidFill>
                  <a:srgbClr val="4B4B4B"/>
                </a:solidFill>
              </a:rPr>
              <a:t>サイト</a:t>
            </a:r>
            <a:r>
              <a:rPr kumimoji="1" lang="en-US" altLang="ja-JP" sz="2000" b="1">
                <a:solidFill>
                  <a:srgbClr val="4B4B4B"/>
                </a:solidFill>
              </a:rPr>
              <a:t> A </a:t>
            </a:r>
            <a:r>
              <a:rPr kumimoji="1" lang="ja-JP" altLang="en-US" sz="2000" b="1">
                <a:solidFill>
                  <a:srgbClr val="4B4B4B"/>
                </a:solidFill>
              </a:rPr>
              <a:t>に</a:t>
            </a:r>
            <a:endParaRPr kumimoji="1" lang="en-US" altLang="ja-JP" sz="2000" b="1">
              <a:solidFill>
                <a:srgbClr val="4B4B4B"/>
              </a:solidFill>
            </a:endParaRPr>
          </a:p>
          <a:p>
            <a:r>
              <a:rPr lang="ja-JP" altLang="en-US" sz="2000" b="1">
                <a:solidFill>
                  <a:srgbClr val="4B4B4B"/>
                </a:solidFill>
              </a:rPr>
              <a:t>訪問したユーザ</a:t>
            </a:r>
            <a:endParaRPr kumimoji="1" lang="ja-JP" altLang="en-US" sz="2000" b="1">
              <a:solidFill>
                <a:srgbClr val="4B4B4B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3572" y="412835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ファーストパーティ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6258614" y="4888266"/>
            <a:ext cx="1318418" cy="1672550"/>
            <a:chOff x="6391970" y="5111549"/>
            <a:chExt cx="1318418" cy="16725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970" y="5465681"/>
              <a:ext cx="1318418" cy="1318418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6500387" y="5111549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>
                  <a:solidFill>
                    <a:srgbClr val="4B4B4B"/>
                  </a:solidFill>
                  <a:latin typeface="Open Sans" charset="0"/>
                  <a:ea typeface="Open Sans" charset="0"/>
                  <a:cs typeface="Open Sans" charset="0"/>
                </a:rPr>
                <a:t>BLOCK!</a:t>
              </a:r>
              <a:endParaRPr kumimoji="1" lang="ja-JP" altLang="en-US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2">
              <a:lnSpc>
                <a:spcPct val="120000"/>
              </a:lnSpc>
            </a:pPr>
            <a:r>
              <a:rPr lang="en-US" altLang="ja-JP"/>
              <a:t>ISP </a:t>
            </a:r>
            <a:r>
              <a:rPr lang="ja-JP" altLang="en-US"/>
              <a:t>などが</a:t>
            </a:r>
            <a:r>
              <a:rPr lang="en-US" altLang="ja-JP"/>
              <a:t> NAT (</a:t>
            </a:r>
            <a:r>
              <a:rPr lang="ja-JP" altLang="en-US"/>
              <a:t>プライベート</a:t>
            </a:r>
            <a:r>
              <a:rPr lang="en-US" altLang="ja-JP"/>
              <a:t> IP </a:t>
            </a:r>
            <a:r>
              <a:rPr lang="ja-JP" altLang="en-US"/>
              <a:t>とグローバル</a:t>
            </a:r>
            <a:r>
              <a:rPr lang="en-US" altLang="ja-JP"/>
              <a:t> IP </a:t>
            </a:r>
            <a:r>
              <a:rPr lang="ja-JP" altLang="en-US"/>
              <a:t>の変換</a:t>
            </a:r>
            <a:r>
              <a:rPr lang="en-US" altLang="ja-JP"/>
              <a:t>) </a:t>
            </a:r>
            <a:r>
              <a:rPr lang="ja-JP" altLang="en-US"/>
              <a:t>を行う仕組み</a:t>
            </a:r>
            <a:endParaRPr lang="en-US" altLang="ja-JP"/>
          </a:p>
          <a:p>
            <a:pPr lvl="1">
              <a:lnSpc>
                <a:spcPct val="120000"/>
              </a:lnSpc>
            </a:pPr>
            <a:r>
              <a:rPr lang="en-US" altLang="ja-JP"/>
              <a:t>Tor</a:t>
            </a:r>
          </a:p>
          <a:p>
            <a:pPr lvl="2">
              <a:lnSpc>
                <a:spcPct val="120000"/>
              </a:lnSpc>
            </a:pPr>
            <a:r>
              <a:rPr lang="ja-JP" altLang="en-US"/>
              <a:t>複数の国のサーバを経由して追跡されにくくする技術</a:t>
            </a:r>
            <a:endParaRPr lang="en-US" altLang="ja-JP"/>
          </a:p>
          <a:p>
            <a:pPr>
              <a:lnSpc>
                <a:spcPct val="120000"/>
              </a:lnSpc>
            </a:pPr>
            <a:r>
              <a:rPr lang="en-US" altLang="ja-JP" b="1" u="sng"/>
              <a:t>IP </a:t>
            </a:r>
            <a:r>
              <a:rPr lang="ja-JP" altLang="en-US" b="1" u="sng"/>
              <a:t>アドレス以外の特定手法が必要</a:t>
            </a:r>
            <a:endParaRPr lang="en-US" altLang="ja-JP" b="1" u="sng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仕組み</a:t>
            </a:r>
            <a:endParaRPr lang="en-US" altLang="ja-JP"/>
          </a:p>
          <a:p>
            <a:pPr>
              <a:lnSpc>
                <a:spcPct val="13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3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シェアボタンの</a:t>
            </a:r>
            <a:r>
              <a:rPr lang="en-US" altLang="ja-JP"/>
              <a:t> Cookie </a:t>
            </a:r>
            <a:r>
              <a:rPr lang="ja-JP" altLang="en-US"/>
              <a:t>から犯人の</a:t>
            </a:r>
            <a:r>
              <a:rPr lang="en-US" altLang="ja-JP"/>
              <a:t> </a:t>
            </a:r>
            <a:r>
              <a:rPr lang="en-US" altLang="ja-JP" b="1" u="sng"/>
              <a:t>SNS </a:t>
            </a:r>
            <a:r>
              <a:rPr lang="ja-JP" altLang="en-US" b="1" u="sng"/>
              <a:t>アカウントを特定する手法</a:t>
            </a:r>
            <a:r>
              <a:rPr lang="ja-JP" altLang="en-US"/>
              <a:t>の提案</a:t>
            </a:r>
            <a:endParaRPr lang="en-US" altLang="ja-JP"/>
          </a:p>
          <a:p>
            <a:pPr lvl="1">
              <a:lnSpc>
                <a:spcPct val="130000"/>
              </a:lnSpc>
            </a:pPr>
            <a:r>
              <a:rPr lang="ja-JP" altLang="en-US"/>
              <a:t>犯人の</a:t>
            </a:r>
            <a:r>
              <a:rPr lang="en-US" altLang="ja-JP"/>
              <a:t> SNS </a:t>
            </a:r>
            <a:r>
              <a:rPr lang="ja-JP" altLang="en-US"/>
              <a:t>アカウントを特定できれば犯人を特定できる可能性は高い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918234" y="4188488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600"/>
              <a:t>Web </a:t>
            </a:r>
            <a:r>
              <a:rPr kumimoji="1" lang="ja-JP" altLang="en-US" sz="2600"/>
              <a:t>サイト</a:t>
            </a:r>
            <a:r>
              <a:rPr kumimoji="1" lang="en-US" altLang="ja-JP" sz="2600"/>
              <a:t> A </a:t>
            </a:r>
            <a:r>
              <a:rPr kumimoji="1" lang="ja-JP" altLang="en-US" sz="2600"/>
              <a:t>に</a:t>
            </a:r>
            <a:r>
              <a:rPr kumimoji="1" lang="en-US" altLang="ja-JP" sz="2600"/>
              <a:t> SNS </a:t>
            </a:r>
            <a:r>
              <a:rPr kumimoji="1" lang="ja-JP" altLang="en-US" sz="2600"/>
              <a:t>のシェアボタンを設置</a:t>
            </a:r>
            <a:endParaRPr kumimoji="1"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SNS </a:t>
            </a:r>
            <a:r>
              <a:rPr lang="ja-JP" altLang="en-US" sz="2600"/>
              <a:t>のシェアボタンを読み込む際に送信される</a:t>
            </a:r>
            <a:r>
              <a:rPr lang="en-US" altLang="ja-JP" sz="2600"/>
              <a:t> Cookie </a:t>
            </a:r>
            <a:r>
              <a:rPr lang="ja-JP" altLang="en-US" sz="2600"/>
              <a:t>を解析</a:t>
            </a:r>
            <a:endParaRPr lang="en-US" altLang="ja-JP" sz="260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600"/>
              <a:t>Web </a:t>
            </a:r>
            <a:r>
              <a:rPr lang="ja-JP" altLang="en-US" sz="2600"/>
              <a:t>サイト</a:t>
            </a:r>
            <a:r>
              <a:rPr lang="en-US" altLang="ja-JP" sz="2600"/>
              <a:t> A </a:t>
            </a:r>
            <a:r>
              <a:rPr lang="ja-JP" altLang="en-US" sz="2600"/>
              <a:t>にアクセスしたユーザの</a:t>
            </a:r>
            <a:r>
              <a:rPr lang="en-US" altLang="ja-JP" sz="2600"/>
              <a:t> SNS </a:t>
            </a:r>
            <a:r>
              <a:rPr lang="ja-JP" altLang="en-US" sz="2600"/>
              <a:t>のアカウントを特定</a:t>
            </a:r>
            <a:endParaRPr kumimoji="1" lang="en-US" altLang="ja-JP" sz="26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13" y="5316290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31" y="5744384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11" y="5020091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8" y="4528165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51" y="4191328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83" y="5503142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654462" y="4182098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65094" y="5493914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59777" y="5249246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06372" y="38396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53717" y="46565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SNS</a:t>
            </a:r>
          </a:p>
          <a:p>
            <a:pPr algn="ctr"/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921" y="3876096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513841" y="519536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/>
              <a:t>SNS </a:t>
            </a:r>
            <a:r>
              <a:rPr kumimoji="1" lang="ja-JP" altLang="en-US" sz="1400" b="1"/>
              <a:t>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622064" y="5079338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622065" y="4573592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28572" y="560209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467428" y="556333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シェアボタンを設置した掲示板と</a:t>
            </a:r>
            <a:r>
              <a:rPr lang="en-US" altLang="ja-JP"/>
              <a:t> SNS </a:t>
            </a:r>
            <a:r>
              <a:rPr lang="ja-JP" altLang="en-US"/>
              <a:t>サイトを用意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被験者</a:t>
            </a:r>
            <a:r>
              <a:rPr lang="en-US" altLang="ja-JP"/>
              <a:t> 15 </a:t>
            </a:r>
            <a:r>
              <a:rPr lang="ja-JP" altLang="en-US"/>
              <a:t>名を研究室から募集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SNS </a:t>
            </a:r>
            <a:r>
              <a:rPr lang="ja-JP" altLang="en-US"/>
              <a:t>にログインした状態で、</a:t>
            </a:r>
            <a:r>
              <a:rPr lang="ja-JP" altLang="en-US" b="1" u="sng"/>
              <a:t>掲示板に書込みを行った被験者の</a:t>
            </a:r>
            <a:r>
              <a:rPr lang="en-US" altLang="ja-JP" b="1" u="sng"/>
              <a:t> SNS </a:t>
            </a:r>
            <a:r>
              <a:rPr lang="ja-JP" altLang="en-US" b="1" u="sng"/>
              <a:t>のアカウントを特定する実験</a:t>
            </a:r>
            <a:r>
              <a:rPr lang="ja-JP" altLang="en-US"/>
              <a:t>を実施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416834" y="263331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a typeface="Menlo" charset="0"/>
                <a:cs typeface="Menlo" charset="0"/>
              </a:rPr>
              <a:t>SNS </a:t>
            </a:r>
            <a:r>
              <a:rPr kumimoji="1" lang="ja-JP" altLang="en-US" sz="1600" b="1">
                <a:ea typeface="Menlo" charset="0"/>
                <a:cs typeface="Menlo" charset="0"/>
              </a:rPr>
              <a:t>にログイン</a:t>
            </a:r>
            <a:endParaRPr kumimoji="1" lang="en-US" altLang="ja-JP" sz="1600" b="1">
              <a:ea typeface="Menlo" charset="0"/>
              <a:cs typeface="Menlo" charset="0"/>
            </a:endParaRPr>
          </a:p>
          <a:p>
            <a:pPr algn="ctr"/>
            <a:r>
              <a:rPr lang="ja-JP" altLang="en-US" sz="1600" b="1">
                <a:ea typeface="Menlo" charset="0"/>
                <a:cs typeface="Menlo" charset="0"/>
              </a:rPr>
              <a:t>済みの</a:t>
            </a:r>
            <a:r>
              <a:rPr kumimoji="1" lang="ja-JP" altLang="en-US" sz="1600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536</Words>
  <Application>Microsoft Macintosh PowerPoint</Application>
  <PresentationFormat>ワイド画面</PresentationFormat>
  <Paragraphs>116</Paragraphs>
  <Slides>15</Slides>
  <Notes>5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考察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151</cp:revision>
  <dcterms:created xsi:type="dcterms:W3CDTF">2018-01-31T11:52:43Z</dcterms:created>
  <dcterms:modified xsi:type="dcterms:W3CDTF">2018-02-06T07:08:22Z</dcterms:modified>
</cp:coreProperties>
</file>